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8" r:id="rId3"/>
    <p:sldMasterId id="2147483671" r:id="rId4"/>
  </p:sldMasterIdLst>
  <p:notesMasterIdLst>
    <p:notesMasterId r:id="rId6"/>
  </p:notesMasterIdLst>
  <p:handoutMasterIdLst>
    <p:handoutMasterId r:id="rId25"/>
  </p:handoutMasterIdLst>
  <p:sldIdLst>
    <p:sldId id="382" r:id="rId5"/>
    <p:sldId id="696" r:id="rId7"/>
    <p:sldId id="779" r:id="rId8"/>
    <p:sldId id="341" r:id="rId9"/>
    <p:sldId id="697" r:id="rId10"/>
    <p:sldId id="805" r:id="rId11"/>
    <p:sldId id="701" r:id="rId12"/>
    <p:sldId id="704" r:id="rId13"/>
    <p:sldId id="705" r:id="rId14"/>
    <p:sldId id="707" r:id="rId15"/>
    <p:sldId id="708" r:id="rId16"/>
    <p:sldId id="355" r:id="rId17"/>
    <p:sldId id="709" r:id="rId18"/>
    <p:sldId id="711" r:id="rId19"/>
    <p:sldId id="712" r:id="rId20"/>
    <p:sldId id="713" r:id="rId21"/>
    <p:sldId id="715" r:id="rId22"/>
    <p:sldId id="716" r:id="rId23"/>
    <p:sldId id="383" r:id="rId24"/>
  </p:sldIdLst>
  <p:sldSz cx="12198350" cy="6859270"/>
  <p:notesSz cx="6858000" cy="9144000"/>
  <p:embeddedFontLst>
    <p:embeddedFont>
      <p:font typeface="黑体" panose="02010609060101010101" pitchFamily="49" charset="-122"/>
      <p:regular r:id="rId30"/>
    </p:embeddedFont>
    <p:embeddedFont>
      <p:font typeface="微软雅黑" panose="020B0503020204020204" pitchFamily="34" charset="-122"/>
      <p:regular r:id="rId31"/>
    </p:embeddedFont>
    <p:embeddedFont>
      <p:font typeface="华文楷体" panose="02010600040101010101" pitchFamily="2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B5003A8-80C2-4586-98E9-CEAA9A1A6938}">
          <p14:sldIdLst>
            <p14:sldId id="382"/>
            <p14:sldId id="696"/>
            <p14:sldId id="779"/>
            <p14:sldId id="341"/>
            <p14:sldId id="697"/>
            <p14:sldId id="805"/>
            <p14:sldId id="701"/>
            <p14:sldId id="704"/>
            <p14:sldId id="705"/>
            <p14:sldId id="707"/>
            <p14:sldId id="708"/>
            <p14:sldId id="355"/>
            <p14:sldId id="709"/>
            <p14:sldId id="711"/>
            <p14:sldId id="712"/>
            <p14:sldId id="713"/>
            <p14:sldId id="715"/>
            <p14:sldId id="716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38" userDrawn="1">
          <p15:clr>
            <a:srgbClr val="A4A3A4"/>
          </p15:clr>
        </p15:guide>
        <p15:guide id="2" pos="3798" userDrawn="1">
          <p15:clr>
            <a:srgbClr val="A4A3A4"/>
          </p15:clr>
        </p15:guide>
        <p15:guide id="3" pos="258" userDrawn="1">
          <p15:clr>
            <a:srgbClr val="A4A3A4"/>
          </p15:clr>
        </p15:guide>
        <p15:guide id="4" pos="2163" userDrawn="1">
          <p15:clr>
            <a:srgbClr val="A4A3A4"/>
          </p15:clr>
        </p15:guide>
        <p15:guide id="5" pos="12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DA2"/>
    <a:srgbClr val="FF6600"/>
    <a:srgbClr val="CCFF66"/>
    <a:srgbClr val="CCECFF"/>
    <a:srgbClr val="99CCFF"/>
    <a:srgbClr val="FF99FF"/>
    <a:srgbClr val="0071C1"/>
    <a:srgbClr val="FAFAFA"/>
    <a:srgbClr val="FFC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59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324" y="96"/>
      </p:cViewPr>
      <p:guideLst>
        <p:guide orient="horz" pos="1938"/>
        <p:guide pos="3798"/>
        <p:guide pos="258"/>
        <p:guide pos="2163"/>
        <p:guide pos="12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7" Type="http://schemas.openxmlformats.org/officeDocument/2006/relationships/tags" Target="tags/tag33.xml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AE03-6EE8-41FD-8A37-86C6BC5E26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8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 userDrawn="1"/>
        </p:nvCxnSpPr>
        <p:spPr>
          <a:xfrm>
            <a:off x="1036730" y="981522"/>
            <a:ext cx="1063567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7"/>
          <p:cNvGrpSpPr/>
          <p:nvPr userDrawn="1"/>
        </p:nvGrpSpPr>
        <p:grpSpPr bwMode="auto">
          <a:xfrm>
            <a:off x="734197" y="436988"/>
            <a:ext cx="390372" cy="205979"/>
            <a:chOff x="0" y="0"/>
            <a:chExt cx="1041399" cy="549275"/>
          </a:xfrm>
        </p:grpSpPr>
        <p:sp>
          <p:nvSpPr>
            <p:cNvPr id="7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20" y="273112"/>
            <a:ext cx="4013173" cy="116232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9216" y="273114"/>
            <a:ext cx="6819216" cy="5854469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20" y="1435434"/>
            <a:ext cx="4013173" cy="46921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1712"/>
            <a:ext cx="7319010" cy="56687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916"/>
            <a:ext cx="7319010" cy="4115753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4300"/>
            </a:lvl1pPr>
            <a:lvl2pPr marL="609600" indent="0">
              <a:buNone/>
              <a:defRPr sz="3700"/>
            </a:lvl2pPr>
            <a:lvl3pPr marL="1219835" indent="0">
              <a:buNone/>
              <a:defRPr sz="3200"/>
            </a:lvl3pPr>
            <a:lvl4pPr marL="1829435" indent="0">
              <a:buNone/>
              <a:defRPr sz="2700"/>
            </a:lvl4pPr>
            <a:lvl5pPr marL="2439035" indent="0">
              <a:buNone/>
              <a:defRPr sz="2700"/>
            </a:lvl5pPr>
            <a:lvl6pPr marL="3049270" indent="0">
              <a:buNone/>
              <a:defRPr sz="2700"/>
            </a:lvl6pPr>
            <a:lvl7pPr marL="3658870" indent="0">
              <a:buNone/>
              <a:defRPr sz="2700"/>
            </a:lvl7pPr>
            <a:lvl8pPr marL="4268470" indent="0">
              <a:buNone/>
              <a:defRPr sz="2700"/>
            </a:lvl8pPr>
            <a:lvl9pPr marL="4878705" indent="0">
              <a:buNone/>
              <a:defRPr sz="2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8581"/>
            <a:ext cx="7319010" cy="8050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572"/>
            <a:ext cx="10978515" cy="4527011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06422"/>
            <a:ext cx="2744629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06422"/>
            <a:ext cx="8030580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9550" cy="147161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0388" y="3887788"/>
            <a:ext cx="853757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8488"/>
            <a:ext cx="103679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7962" cy="15017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3375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5375" y="1600200"/>
            <a:ext cx="5413375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2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2737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9900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2188"/>
            <a:ext cx="7319963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9963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8925"/>
            <a:ext cx="7319963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274638"/>
            <a:ext cx="2744787" cy="5853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81963" cy="5853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9550" cy="147161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0388" y="3887788"/>
            <a:ext cx="853757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8488"/>
            <a:ext cx="103679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7962" cy="15017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3375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5375" y="1600200"/>
            <a:ext cx="5413375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2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2737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9900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2188"/>
            <a:ext cx="7319963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9963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8925"/>
            <a:ext cx="7319963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274638"/>
            <a:ext cx="2744787" cy="5853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81963" cy="5853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2" y="794"/>
            <a:ext cx="12228171" cy="6866260"/>
          </a:xfrm>
          <a:prstGeom prst="rect">
            <a:avLst/>
          </a:prstGeom>
        </p:spPr>
      </p:pic>
    </p:spTree>
  </p:cSld>
  <p:clrMapOvr>
    <a:masterClrMapping/>
  </p:clrMapOvr>
  <p:transition spd="slow" advTm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slow" advTm="0"/>
  <p:timing>
    <p:tnLst>
      <p:par>
        <p:cTn id="1" dur="indefinite" restart="never" nodeType="tmRoot"/>
      </p:par>
    </p:tnLst>
  </p:timing>
  <p:txStyles>
    <p:titleStyle>
      <a:lvl1pPr algn="ctr" defTabSz="121983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1235" indent="-3810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6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2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44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40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6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39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5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8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2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8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4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70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91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9150" cy="452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7938"/>
            <a:ext cx="2846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DBD4C-E38F-4F35-9F1C-A6166BDC63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7188" y="6357938"/>
            <a:ext cx="3863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42363" y="6357938"/>
            <a:ext cx="284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4DE08-EAF8-47CD-B996-7259ED468E8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 spd="slow"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91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9150" cy="452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7938"/>
            <a:ext cx="2846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10FA9-159F-4BBD-9F82-429FAAFC05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7188" y="6357938"/>
            <a:ext cx="3863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42363" y="6357938"/>
            <a:ext cx="284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71F4-B032-49D9-852D-C522D216637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 spd="slow"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11.png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image" Target="../media/image16.png"/><Relationship Id="rId2" Type="http://schemas.openxmlformats.org/officeDocument/2006/relationships/tags" Target="../tags/tag2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tags" Target="../tags/tag32.xml"/><Relationship Id="rId3" Type="http://schemas.openxmlformats.org/officeDocument/2006/relationships/image" Target="../media/image22.jpe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810993" y="19510"/>
            <a:ext cx="1034053" cy="261652"/>
          </a:xfrm>
          <a:prstGeom prst="rect">
            <a:avLst/>
          </a:prstGeom>
        </p:spPr>
        <p:txBody>
          <a:bodyPr wrap="square" lIns="121963" tIns="60981" rIns="121963" bIns="60981">
            <a:spAutoFit/>
          </a:bodyPr>
          <a:lstStyle/>
          <a:p>
            <a:pPr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www.1ppt.com/moban/     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行业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www.1ppt.com/hangye/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节日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www.1ppt.com/jieri/   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素材下载：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www.1ppt.com/sucai/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背景图片：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www.1ppt.com/beijing/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图表下载：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www.1ppt.com/tubiao/     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优秀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www.1ppt.com/xiazai/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www.1ppt.com/powerpoint/     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Word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www.1ppt.com/word/              Excel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www.1ppt.com/excel/ 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资料下载：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www.1ppt.com/ziliao/        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课件下载：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www.1ppt.com/kejian/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范文下载：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www.1ppt.com/fanwen/             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试卷下载：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www.1ppt.com/shiti/  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教案下载：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www.1ppt.com/jiaoan/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论坛：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www.1ppt.cn</a:t>
            </a:r>
            <a:endParaRPr lang="en-US" altLang="zh-CN" sz="100" kern="0" dirty="0">
              <a:solidFill>
                <a:sysClr val="window" lastClr="FFFFFF"/>
              </a:solidFill>
            </a:endParaRPr>
          </a:p>
          <a:p>
            <a:pPr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 </a:t>
            </a:r>
            <a:endParaRPr lang="zh-CN" altLang="en-US" sz="100" kern="0" dirty="0">
              <a:solidFill>
                <a:sysClr val="window" lastClr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-5080" y="0"/>
            <a:ext cx="12242165" cy="421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3" tIns="60981" rIns="121963" bIns="60981"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648970" y="1365250"/>
            <a:ext cx="10934065" cy="1523365"/>
          </a:xfrm>
          <a:prstGeom prst="rect">
            <a:avLst/>
          </a:prstGeom>
        </p:spPr>
        <p:txBody>
          <a:bodyPr vert="horz" lIns="121963" tIns="60981" rIns="121963" bIns="609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生源地助学贷款学生在线系统</a:t>
            </a:r>
            <a:endParaRPr lang="en-US" altLang="zh-CN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使用说明</a:t>
            </a:r>
            <a:endParaRPr lang="zh-CN" altLang="zh-CN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55059" y="3551675"/>
            <a:ext cx="3777700" cy="506730"/>
          </a:xfrm>
          <a:prstGeom prst="rect">
            <a:avLst/>
          </a:prstGeom>
        </p:spPr>
        <p:txBody>
          <a:bodyPr wrap="square" lIns="91460" tIns="45729" rIns="91460" bIns="45729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71950" y="4581525"/>
            <a:ext cx="4655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安阳市龙安区学生资助服务中心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703" b="14469"/>
          <a:stretch>
            <a:fillRect/>
          </a:stretch>
        </p:blipFill>
        <p:spPr>
          <a:xfrm>
            <a:off x="50800" y="981710"/>
            <a:ext cx="12088495" cy="56876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圆角矩形标注 8"/>
          <p:cNvSpPr/>
          <p:nvPr>
            <p:custDataLst>
              <p:tags r:id="rId3"/>
            </p:custDataLst>
          </p:nvPr>
        </p:nvSpPr>
        <p:spPr>
          <a:xfrm>
            <a:off x="4371340" y="2290445"/>
            <a:ext cx="3173095" cy="935990"/>
          </a:xfrm>
          <a:prstGeom prst="wedgeRoundRectCallout">
            <a:avLst>
              <a:gd name="adj1" fmla="val -31328"/>
              <a:gd name="adj2" fmla="val -13799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chemeClr val="tx2"/>
                </a:solidFill>
              </a:rPr>
              <a:t>1.</a:t>
            </a:r>
            <a:r>
              <a:rPr lang="zh-CN" altLang="en-US" b="1" dirty="0" smtClean="0">
                <a:solidFill>
                  <a:schemeClr val="tx2"/>
                </a:solidFill>
              </a:rPr>
              <a:t>登录网址：</a:t>
            </a:r>
            <a:r>
              <a:rPr lang="en-US" altLang="zh-CN" b="1" dirty="0" smtClean="0">
                <a:solidFill>
                  <a:schemeClr val="tx2"/>
                </a:solidFill>
              </a:rPr>
              <a:t>https://sls.cdb.com.cn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sp>
        <p:nvSpPr>
          <p:cNvPr id="16" name="圆角矩形标注 15"/>
          <p:cNvSpPr/>
          <p:nvPr>
            <p:custDataLst>
              <p:tags r:id="rId4"/>
            </p:custDataLst>
          </p:nvPr>
        </p:nvSpPr>
        <p:spPr>
          <a:xfrm>
            <a:off x="4443095" y="3663315"/>
            <a:ext cx="3089275" cy="1254760"/>
          </a:xfrm>
          <a:prstGeom prst="wedgeRoundRectCallout">
            <a:avLst>
              <a:gd name="adj1" fmla="val 63997"/>
              <a:gd name="adj2" fmla="val -4173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chemeClr val="tx2"/>
                </a:solidFill>
              </a:rPr>
              <a:t>2.</a:t>
            </a:r>
            <a:r>
              <a:rPr lang="zh-CN" altLang="en-US" b="1" dirty="0" smtClean="0">
                <a:solidFill>
                  <a:schemeClr val="tx2"/>
                </a:solidFill>
              </a:rPr>
              <a:t>首次申请助学贷款学生选择</a:t>
            </a:r>
            <a:r>
              <a:rPr lang="en-US" altLang="zh-CN" b="1" dirty="0" smtClean="0">
                <a:solidFill>
                  <a:srgbClr val="FF0000"/>
                </a:solidFill>
              </a:rPr>
              <a:t>“</a:t>
            </a:r>
            <a:r>
              <a:rPr lang="zh-CN" altLang="en-US" b="1" dirty="0" smtClean="0">
                <a:solidFill>
                  <a:srgbClr val="FF0000"/>
                </a:solidFill>
              </a:rPr>
              <a:t>生源地助学贷款</a:t>
            </a:r>
            <a:r>
              <a:rPr lang="en-US" altLang="zh-CN" b="1" dirty="0" smtClean="0">
                <a:solidFill>
                  <a:srgbClr val="FF0000"/>
                </a:solidFill>
              </a:rPr>
              <a:t>”</a:t>
            </a:r>
            <a:r>
              <a:rPr lang="zh-CN" altLang="en-US" b="1" dirty="0" smtClean="0">
                <a:solidFill>
                  <a:schemeClr val="tx2"/>
                </a:solidFill>
              </a:rPr>
              <a:t>模块。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2" name="圆角矩形标注 1"/>
          <p:cNvSpPr/>
          <p:nvPr>
            <p:custDataLst>
              <p:tags r:id="rId5"/>
            </p:custDataLst>
          </p:nvPr>
        </p:nvSpPr>
        <p:spPr>
          <a:xfrm>
            <a:off x="5375275" y="5647055"/>
            <a:ext cx="2015490" cy="598805"/>
          </a:xfrm>
          <a:prstGeom prst="wedgeRoundRectCallout">
            <a:avLst>
              <a:gd name="adj1" fmla="val 93005"/>
              <a:gd name="adj2" fmla="val 73012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chemeClr val="tx2"/>
                </a:solidFill>
              </a:rPr>
              <a:t>3.</a:t>
            </a:r>
            <a:r>
              <a:rPr lang="zh-CN" altLang="en-US" b="1" dirty="0" smtClean="0">
                <a:solidFill>
                  <a:schemeClr val="tx2"/>
                </a:solidFill>
              </a:rPr>
              <a:t>点击注册。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331200" y="6355715"/>
            <a:ext cx="713105" cy="360045"/>
          </a:xfrm>
          <a:prstGeom prst="roundRect">
            <a:avLst/>
          </a:prstGeom>
          <a:noFill/>
          <a:ln w="25400" cmpd="sng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-165735" y="333375"/>
            <a:ext cx="8147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4400" b="1" dirty="0" smtClean="0">
                <a:solidFill>
                  <a:schemeClr val="tx1"/>
                </a:solidFill>
                <a:highlight>
                  <a:srgbClr val="C0C0C0"/>
                </a:highligh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一、首贷学生申请助学贷款流程</a:t>
            </a:r>
            <a:r>
              <a:rPr lang="zh-CN" altLang="en-US" sz="4400" dirty="0" smtClean="0">
                <a:highlight>
                  <a:srgbClr val="C0C0C0"/>
                </a:highligh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endParaRPr lang="zh-CN" altLang="en-US" sz="4400" dirty="0" smtClean="0">
              <a:highlight>
                <a:srgbClr val="C0C0C0"/>
              </a:highlight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83" y="6355886"/>
            <a:ext cx="2037065" cy="4114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7824" t="1233" r="7470" b="1233"/>
          <a:stretch>
            <a:fillRect/>
          </a:stretch>
        </p:blipFill>
        <p:spPr>
          <a:xfrm>
            <a:off x="50800" y="189230"/>
            <a:ext cx="12147550" cy="6480810"/>
          </a:xfrm>
          <a:prstGeom prst="rect">
            <a:avLst/>
          </a:prstGeom>
        </p:spPr>
      </p:pic>
    </p:spTree>
  </p:cSld>
  <p:clrMapOvr>
    <a:masterClrMapping/>
  </p:clrMapOvr>
  <p:transition spd="slow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605" y="126365"/>
            <a:ext cx="8359140" cy="6606540"/>
          </a:xfrm>
          <a:prstGeom prst="rect">
            <a:avLst/>
          </a:prstGeom>
        </p:spPr>
      </p:pic>
      <p:sp>
        <p:nvSpPr>
          <p:cNvPr id="4" name="圆角矩形标注 3"/>
          <p:cNvSpPr/>
          <p:nvPr/>
        </p:nvSpPr>
        <p:spPr>
          <a:xfrm>
            <a:off x="7755255" y="5374005"/>
            <a:ext cx="2163445" cy="1151890"/>
          </a:xfrm>
          <a:prstGeom prst="wedgeRoundRectCallout">
            <a:avLst>
              <a:gd name="adj1" fmla="val -95670"/>
              <a:gd name="adj2" fmla="val 49173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点击同意，进入下一步。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8aeee4278cc80fca4e167f5ebfcf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7150" y="405130"/>
            <a:ext cx="4869180" cy="5791200"/>
          </a:xfrm>
          <a:prstGeom prst="rect">
            <a:avLst/>
          </a:prstGeom>
        </p:spPr>
      </p:pic>
      <p:sp>
        <p:nvSpPr>
          <p:cNvPr id="3" name="圆角矩形标注 2"/>
          <p:cNvSpPr/>
          <p:nvPr>
            <p:custDataLst>
              <p:tags r:id="rId2"/>
            </p:custDataLst>
          </p:nvPr>
        </p:nvSpPr>
        <p:spPr>
          <a:xfrm>
            <a:off x="410845" y="1125220"/>
            <a:ext cx="3268345" cy="1338580"/>
          </a:xfrm>
          <a:prstGeom prst="wedgeRoundRectCallout">
            <a:avLst>
              <a:gd name="adj1" fmla="val 68515"/>
              <a:gd name="adj2" fmla="val 7400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b="1" dirty="0" smtClean="0">
                <a:solidFill>
                  <a:schemeClr val="tx2"/>
                </a:solidFill>
              </a:rPr>
              <a:t>注册时姓名和身份证号信息要填写正确，系统会进行校验。</a:t>
            </a:r>
            <a:endParaRPr lang="zh-CN" b="1" dirty="0">
              <a:solidFill>
                <a:schemeClr val="tx2"/>
              </a:solidFill>
            </a:endParaRPr>
          </a:p>
        </p:txBody>
      </p:sp>
      <p:sp>
        <p:nvSpPr>
          <p:cNvPr id="11" name="圆角矩形标注 10"/>
          <p:cNvSpPr/>
          <p:nvPr>
            <p:custDataLst>
              <p:tags r:id="rId3"/>
            </p:custDataLst>
          </p:nvPr>
        </p:nvSpPr>
        <p:spPr>
          <a:xfrm>
            <a:off x="410845" y="3357880"/>
            <a:ext cx="3456305" cy="1551940"/>
          </a:xfrm>
          <a:prstGeom prst="wedgeRoundRectCallout">
            <a:avLst>
              <a:gd name="adj1" fmla="val 65451"/>
              <a:gd name="adj2" fmla="val 36824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建议填写用学生本人身份证号开户的正在使用的手机号码，勾选“开启手机号登录”</a:t>
            </a:r>
            <a:r>
              <a:rPr lang="zh-CN" altLang="en-US" b="1" dirty="0" smtClean="0">
                <a:solidFill>
                  <a:schemeClr val="tx2"/>
                </a:solidFill>
                <a:sym typeface="+mn-ea"/>
              </a:rPr>
              <a:t>功能</a:t>
            </a:r>
            <a:r>
              <a:rPr lang="zh-CN" altLang="en-US" b="1" dirty="0" smtClean="0">
                <a:solidFill>
                  <a:schemeClr val="tx2"/>
                </a:solidFill>
              </a:rPr>
              <a:t>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2" name="圆角矩形标注 11"/>
          <p:cNvSpPr/>
          <p:nvPr>
            <p:custDataLst>
              <p:tags r:id="rId4"/>
            </p:custDataLst>
          </p:nvPr>
        </p:nvSpPr>
        <p:spPr>
          <a:xfrm>
            <a:off x="1249680" y="5445760"/>
            <a:ext cx="2760980" cy="871855"/>
          </a:xfrm>
          <a:prstGeom prst="wedgeRoundRectCallout">
            <a:avLst>
              <a:gd name="adj1" fmla="val 77940"/>
              <a:gd name="adj2" fmla="val -8898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填写短信验证码，</a:t>
            </a:r>
            <a:endParaRPr lang="zh-CN" altLang="en-US" b="1" dirty="0" smtClean="0">
              <a:solidFill>
                <a:schemeClr val="tx2"/>
              </a:solidFill>
            </a:endParaRPr>
          </a:p>
          <a:p>
            <a:r>
              <a:rPr lang="zh-CN" altLang="en-US" b="1" dirty="0" smtClean="0">
                <a:solidFill>
                  <a:schemeClr val="tx2"/>
                </a:solidFill>
              </a:rPr>
              <a:t>完成用户注册。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7970862" y="1269105"/>
            <a:ext cx="2880320" cy="19380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提醒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endParaRPr lang="en-US" altLang="zh-CN" sz="20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请一定勾选</a:t>
            </a:r>
            <a:r>
              <a:rPr lang="en-US" altLang="zh-CN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开启手机号登录</a:t>
            </a:r>
            <a:r>
              <a:rPr lang="en-US" altLang="zh-CN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，忘记密码可以用手机验证码登录，未勾选的，忘记密码将无法使用手机号找回。</a:t>
            </a:r>
            <a:endParaRPr lang="zh-CN" altLang="en-US" sz="2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83" y="6355886"/>
            <a:ext cx="2037065" cy="4114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95" y="-56515"/>
            <a:ext cx="12212955" cy="6907530"/>
          </a:xfrm>
          <a:prstGeom prst="rect">
            <a:avLst/>
          </a:prstGeom>
        </p:spPr>
      </p:pic>
      <p:sp>
        <p:nvSpPr>
          <p:cNvPr id="12" name="圆角矩形标注 11"/>
          <p:cNvSpPr/>
          <p:nvPr>
            <p:custDataLst>
              <p:tags r:id="rId4"/>
            </p:custDataLst>
          </p:nvPr>
        </p:nvSpPr>
        <p:spPr>
          <a:xfrm>
            <a:off x="5234940" y="3213735"/>
            <a:ext cx="3037840" cy="871855"/>
          </a:xfrm>
          <a:prstGeom prst="wedgeRoundRectCallout">
            <a:avLst>
              <a:gd name="adj1" fmla="val 73781"/>
              <a:gd name="adj2" fmla="val -101056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选择身份证账密登录或者手机短信登录。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5" b="3770"/>
          <a:stretch>
            <a:fillRect/>
          </a:stretch>
        </p:blipFill>
        <p:spPr bwMode="auto">
          <a:xfrm>
            <a:off x="-6350" y="16510"/>
            <a:ext cx="12187555" cy="684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 descr="76ec87f61da2c0de7c3962ec74fa227"/>
          <p:cNvPicPr>
            <a:picLocks noChangeAspect="1"/>
          </p:cNvPicPr>
          <p:nvPr/>
        </p:nvPicPr>
        <p:blipFill>
          <a:blip r:embed="rId3"/>
          <a:srcRect l="1593" t="2742" r="9859" b="3971"/>
          <a:stretch>
            <a:fillRect/>
          </a:stretch>
        </p:blipFill>
        <p:spPr>
          <a:xfrm>
            <a:off x="2280920" y="996950"/>
            <a:ext cx="7643495" cy="5209540"/>
          </a:xfrm>
          <a:prstGeom prst="rect">
            <a:avLst/>
          </a:prstGeom>
        </p:spPr>
      </p:pic>
      <p:sp>
        <p:nvSpPr>
          <p:cNvPr id="8" name="TextBox 7"/>
          <p:cNvSpPr txBox="1"/>
          <p:nvPr>
            <p:custDataLst>
              <p:tags r:id="rId4"/>
            </p:custDataLst>
          </p:nvPr>
        </p:nvSpPr>
        <p:spPr>
          <a:xfrm>
            <a:off x="9123045" y="996950"/>
            <a:ext cx="3006090" cy="40151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提示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endParaRPr lang="en-US" altLang="zh-CN" sz="20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只能在入学前户籍所在地县级</a:t>
            </a:r>
            <a:r>
              <a:rPr lang="zh-CN" altLang="en-US" sz="20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资助中心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申请助学贷款</a:t>
            </a:r>
            <a:r>
              <a:rPr lang="zh-CN" altLang="en-US" sz="20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0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资助中心选择错误，申请贷款前，可以直接修改；申请贷款后，未生成合同前，需要删除贷款申请，再进行修改；生成合同后，需由县级学生资助中心谢绝合同并联系国家开发银行删除合同，再进行修改。</a:t>
            </a:r>
            <a:endParaRPr lang="zh-CN" altLang="en-US" sz="2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266065" y="3645535"/>
            <a:ext cx="3068320" cy="2630170"/>
          </a:xfrm>
          <a:prstGeom prst="wedgeRoundRectCallout">
            <a:avLst>
              <a:gd name="adj1" fmla="val 53952"/>
              <a:gd name="adj2" fmla="val -79502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="1" dirty="0" smtClean="0">
                <a:solidFill>
                  <a:schemeClr val="tx2"/>
                </a:solidFill>
              </a:rPr>
              <a:t>毕业中学可以选择，在县区外就读，可以直接输入高中毕业证上的学校全称。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注意：毕业中学指的是毕业高中或中职院校。</a:t>
            </a:r>
            <a:endParaRPr lang="zh-CN" altLang="en-US" sz="2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189" t="3329" r="10910" b="10057"/>
          <a:stretch>
            <a:fillRect/>
          </a:stretch>
        </p:blipFill>
        <p:spPr>
          <a:xfrm>
            <a:off x="194310" y="405130"/>
            <a:ext cx="9025255" cy="48272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圆角矩形标注 3"/>
          <p:cNvSpPr/>
          <p:nvPr>
            <p:custDataLst>
              <p:tags r:id="rId2"/>
            </p:custDataLst>
          </p:nvPr>
        </p:nvSpPr>
        <p:spPr>
          <a:xfrm>
            <a:off x="8979535" y="4149725"/>
            <a:ext cx="2572385" cy="2120900"/>
          </a:xfrm>
          <a:prstGeom prst="wedgeRoundRectCallout">
            <a:avLst>
              <a:gd name="adj1" fmla="val -80436"/>
              <a:gd name="adj2" fmla="val -33413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按照户口簿上的地址依次选择省、市、县、乡镇名称，并详细填写村、组名称或街道、小区名称及门牌号。</a:t>
            </a:r>
            <a:endParaRPr lang="en-US" altLang="zh-CN" sz="2000" b="1" dirty="0" smtClean="0">
              <a:solidFill>
                <a:schemeClr val="tx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26335" y="4869815"/>
            <a:ext cx="22999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/>
              <a:t>城关镇世纪家园</a:t>
            </a:r>
            <a:r>
              <a:rPr lang="en-US" altLang="zh-CN" sz="1000" b="1"/>
              <a:t>3</a:t>
            </a:r>
            <a:r>
              <a:rPr lang="zh-CN" altLang="en-US" sz="1000" b="1"/>
              <a:t>号楼</a:t>
            </a:r>
            <a:r>
              <a:rPr lang="en-US" altLang="zh-CN" sz="1000" b="1"/>
              <a:t>2</a:t>
            </a:r>
            <a:r>
              <a:rPr lang="zh-CN" altLang="en-US" sz="1000" b="1"/>
              <a:t>单元</a:t>
            </a:r>
            <a:r>
              <a:rPr lang="en-US" altLang="zh-CN" sz="1000" b="1"/>
              <a:t>1501</a:t>
            </a:r>
            <a:endParaRPr lang="en-US" altLang="zh-CN" sz="1000" b="1"/>
          </a:p>
        </p:txBody>
      </p:sp>
    </p:spTree>
  </p:cSld>
  <p:clrMapOvr>
    <a:masterClrMapping/>
  </p:clrMapOvr>
  <p:transition spd="slow" advTm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1375" y="252095"/>
            <a:ext cx="10515600" cy="6355080"/>
          </a:xfrm>
          <a:prstGeom prst="rect">
            <a:avLst/>
          </a:prstGeom>
          <a:noFill/>
          <a:ln w="63500" cmpd="sng">
            <a:solidFill>
              <a:schemeClr val="accent1">
                <a:shade val="50000"/>
              </a:scheme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圆角矩形标注 7"/>
          <p:cNvSpPr/>
          <p:nvPr>
            <p:custDataLst>
              <p:tags r:id="rId3"/>
            </p:custDataLst>
          </p:nvPr>
        </p:nvSpPr>
        <p:spPr>
          <a:xfrm>
            <a:off x="7466965" y="1577340"/>
            <a:ext cx="2640965" cy="889635"/>
          </a:xfrm>
          <a:prstGeom prst="wedgeRoundRectCallout">
            <a:avLst>
              <a:gd name="adj1" fmla="val -137208"/>
              <a:gd name="adj2" fmla="val 44575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为更好的与你联系，请填写你的微信号。</a:t>
            </a:r>
            <a:endParaRPr lang="zh-CN" altLang="en-US" sz="2000" b="1" dirty="0" smtClean="0">
              <a:solidFill>
                <a:schemeClr val="tx2"/>
              </a:solidFill>
            </a:endParaRPr>
          </a:p>
        </p:txBody>
      </p:sp>
      <p:sp>
        <p:nvSpPr>
          <p:cNvPr id="6" name="圆角矩形标注 5"/>
          <p:cNvSpPr/>
          <p:nvPr>
            <p:custDataLst>
              <p:tags r:id="rId4"/>
            </p:custDataLst>
          </p:nvPr>
        </p:nvSpPr>
        <p:spPr>
          <a:xfrm>
            <a:off x="1003300" y="4077970"/>
            <a:ext cx="1891665" cy="823595"/>
          </a:xfrm>
          <a:prstGeom prst="wedgeRoundRectCallout">
            <a:avLst>
              <a:gd name="adj1" fmla="val 52853"/>
              <a:gd name="adj2" fmla="val -109136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根据实际情况考虑是否勾选。</a:t>
            </a:r>
            <a:endParaRPr lang="zh-CN" altLang="en-US" sz="2000" b="1" dirty="0" smtClean="0">
              <a:solidFill>
                <a:schemeClr val="tx2"/>
              </a:solidFill>
            </a:endParaRPr>
          </a:p>
        </p:txBody>
      </p:sp>
      <p:sp>
        <p:nvSpPr>
          <p:cNvPr id="4" name="圆角矩形标注 3"/>
          <p:cNvSpPr/>
          <p:nvPr>
            <p:custDataLst>
              <p:tags r:id="rId5"/>
            </p:custDataLst>
          </p:nvPr>
        </p:nvSpPr>
        <p:spPr>
          <a:xfrm>
            <a:off x="5955030" y="4077970"/>
            <a:ext cx="3711575" cy="1505585"/>
          </a:xfrm>
          <a:prstGeom prst="wedgeRoundRectCallout">
            <a:avLst>
              <a:gd name="adj1" fmla="val -60881"/>
              <a:gd name="adj2" fmla="val -41142"/>
              <a:gd name="adj3" fmla="val 16667"/>
            </a:avLst>
          </a:prstGeom>
          <a:solidFill>
            <a:srgbClr val="CCECFF"/>
          </a:solidFill>
          <a:ln w="28575" cmpd="sng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0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此处填写现居住地址，填写示例：XX乡（镇）XX村XX组XX门牌号，居住在城区的填写示例：XX小区XX号楼XX单元XX号。</a:t>
            </a:r>
            <a:endParaRPr lang="zh-CN" altLang="en-US" sz="2000" b="1" dirty="0" smtClean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83" y="6355886"/>
            <a:ext cx="2037065" cy="4114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735" y="0"/>
            <a:ext cx="12237085" cy="6840220"/>
          </a:xfrm>
          <a:prstGeom prst="rect">
            <a:avLst/>
          </a:prstGeom>
        </p:spPr>
      </p:pic>
      <p:sp>
        <p:nvSpPr>
          <p:cNvPr id="2" name="圆角矩形标注 1"/>
          <p:cNvSpPr/>
          <p:nvPr/>
        </p:nvSpPr>
        <p:spPr>
          <a:xfrm>
            <a:off x="4447540" y="3429635"/>
            <a:ext cx="2808605" cy="1386840"/>
          </a:xfrm>
          <a:prstGeom prst="wedgeRoundRectCallout">
            <a:avLst>
              <a:gd name="adj1" fmla="val -34467"/>
              <a:gd name="adj2" fmla="val -12380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“资料完善”后，选择“贷款申请</a:t>
            </a:r>
            <a:r>
              <a:rPr lang="zh-CN" altLang="en-US" b="1" dirty="0" smtClean="0">
                <a:solidFill>
                  <a:schemeClr val="tx2"/>
                </a:solidFill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tx2"/>
                </a:solidFill>
              </a:rPr>
              <a:t>，开展首贷申请。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1590" y="0"/>
            <a:ext cx="12202795" cy="5244465"/>
          </a:xfrm>
          <a:prstGeom prst="rect">
            <a:avLst/>
          </a:prstGeom>
        </p:spPr>
      </p:pic>
      <p:sp>
        <p:nvSpPr>
          <p:cNvPr id="4" name="圆角矩形标注 3"/>
          <p:cNvSpPr/>
          <p:nvPr/>
        </p:nvSpPr>
        <p:spPr>
          <a:xfrm>
            <a:off x="5667375" y="2637790"/>
            <a:ext cx="2808605" cy="1791970"/>
          </a:xfrm>
          <a:prstGeom prst="wedgeRoundRectCallout">
            <a:avLst>
              <a:gd name="adj1" fmla="val -107788"/>
              <a:gd name="adj2" fmla="val -4578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  <a:sym typeface="+mn-ea"/>
              </a:rPr>
              <a:t>“资料完善”后，也可通过“我的贷款”，点击“+”开展申请。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PS拼图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93620" y="0"/>
            <a:ext cx="7610475" cy="6858635"/>
          </a:xfrm>
          <a:prstGeom prst="rect">
            <a:avLst/>
          </a:prstGeom>
          <a:ln w="60325">
            <a:solidFill>
              <a:schemeClr val="accent1"/>
            </a:solidFill>
          </a:ln>
        </p:spPr>
      </p:pic>
      <p:sp>
        <p:nvSpPr>
          <p:cNvPr id="4" name="圆角矩形标注 3"/>
          <p:cNvSpPr/>
          <p:nvPr/>
        </p:nvSpPr>
        <p:spPr>
          <a:xfrm>
            <a:off x="297180" y="3972560"/>
            <a:ext cx="2417445" cy="2022475"/>
          </a:xfrm>
          <a:prstGeom prst="wedgeRoundRectCallout">
            <a:avLst>
              <a:gd name="adj1" fmla="val 169201"/>
              <a:gd name="adj2" fmla="val 6302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2"/>
                </a:solidFill>
              </a:rPr>
              <a:t>点击</a:t>
            </a:r>
            <a:r>
              <a:rPr lang="en-US" altLang="zh-CN" b="1" dirty="0">
                <a:solidFill>
                  <a:schemeClr val="tx2"/>
                </a:solidFill>
              </a:rPr>
              <a:t>“</a:t>
            </a:r>
            <a:r>
              <a:rPr lang="zh-CN" altLang="en-US" b="1" dirty="0">
                <a:solidFill>
                  <a:schemeClr val="tx2"/>
                </a:solidFill>
              </a:rPr>
              <a:t>拒绝</a:t>
            </a:r>
            <a:r>
              <a:rPr lang="en-US" altLang="zh-CN" b="1" dirty="0">
                <a:solidFill>
                  <a:schemeClr val="tx2"/>
                </a:solidFill>
              </a:rPr>
              <a:t>”</a:t>
            </a:r>
            <a:r>
              <a:rPr lang="zh-CN" altLang="en-US" b="1" dirty="0">
                <a:solidFill>
                  <a:schemeClr val="tx2"/>
                </a:solidFill>
              </a:rPr>
              <a:t>将退出贷款申请。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7827010" y="2773680"/>
            <a:ext cx="3221355" cy="2528570"/>
          </a:xfrm>
          <a:prstGeom prst="wedgeRoundRectCallout">
            <a:avLst>
              <a:gd name="adj1" fmla="val -88320"/>
              <a:gd name="adj2" fmla="val 86212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2"/>
                </a:solidFill>
                <a:sym typeface="+mn-ea"/>
              </a:rPr>
              <a:t>首次申请贷款前必须要签订约定与承诺书，请仔细阅读后</a:t>
            </a:r>
            <a:r>
              <a:rPr lang="zh-CN" altLang="en-US" b="1" dirty="0" smtClean="0">
                <a:solidFill>
                  <a:schemeClr val="tx2"/>
                </a:solidFill>
              </a:rPr>
              <a:t>点击“同意”，进入</a:t>
            </a:r>
            <a:r>
              <a:rPr lang="en-US" altLang="zh-CN" b="1" dirty="0" smtClean="0">
                <a:solidFill>
                  <a:schemeClr val="tx2"/>
                </a:solidFill>
              </a:rPr>
              <a:t>“</a:t>
            </a:r>
            <a:r>
              <a:rPr lang="zh-CN" altLang="en-US" b="1" dirty="0" smtClean="0">
                <a:solidFill>
                  <a:schemeClr val="tx2"/>
                </a:solidFill>
              </a:rPr>
              <a:t>贷款信息</a:t>
            </a:r>
            <a:r>
              <a:rPr lang="en-US" altLang="zh-CN" b="1" dirty="0" smtClean="0">
                <a:solidFill>
                  <a:schemeClr val="tx2"/>
                </a:solidFill>
              </a:rPr>
              <a:t>”</a:t>
            </a:r>
            <a:r>
              <a:rPr lang="zh-CN" altLang="en-US" b="1" dirty="0" smtClean="0">
                <a:solidFill>
                  <a:schemeClr val="tx2"/>
                </a:solidFill>
              </a:rPr>
              <a:t>界面。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6520815" cy="345249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" name="圆角矩形标注 3"/>
          <p:cNvSpPr/>
          <p:nvPr>
            <p:custDataLst>
              <p:tags r:id="rId2"/>
            </p:custDataLst>
          </p:nvPr>
        </p:nvSpPr>
        <p:spPr>
          <a:xfrm>
            <a:off x="6530975" y="261620"/>
            <a:ext cx="4782820" cy="3491865"/>
          </a:xfrm>
          <a:prstGeom prst="wedgeRoundRectCallout">
            <a:avLst>
              <a:gd name="adj1" fmla="val -86271"/>
              <a:gd name="adj2" fmla="val 2224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800" b="1" dirty="0" smtClean="0">
                <a:solidFill>
                  <a:schemeClr val="tx2"/>
                </a:solidFill>
              </a:rPr>
              <a:t>1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、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贷款金额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本专科生不超过</a:t>
            </a:r>
            <a:r>
              <a:rPr lang="en-US" altLang="zh-CN" sz="1800" b="1" dirty="0" smtClean="0">
                <a:solidFill>
                  <a:schemeClr val="tx2"/>
                </a:solidFill>
              </a:rPr>
              <a:t>20000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元，研究生不超过</a:t>
            </a:r>
            <a:r>
              <a:rPr lang="en-US" altLang="zh-CN" sz="1800" b="1" dirty="0" smtClean="0">
                <a:solidFill>
                  <a:schemeClr val="tx2"/>
                </a:solidFill>
              </a:rPr>
              <a:t>25000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元，</a:t>
            </a:r>
            <a:r>
              <a:rPr lang="zh-CN" altLang="en-US" sz="1800" b="1" dirty="0" smtClean="0">
                <a:solidFill>
                  <a:schemeClr val="tx2"/>
                </a:solidFill>
                <a:sym typeface="+mn-ea"/>
              </a:rPr>
              <a:t>金额是</a:t>
            </a:r>
            <a:r>
              <a:rPr lang="en-US" altLang="zh-CN" sz="1800" b="1" dirty="0" smtClean="0">
                <a:solidFill>
                  <a:schemeClr val="tx2"/>
                </a:solidFill>
                <a:sym typeface="+mn-ea"/>
              </a:rPr>
              <a:t>100</a:t>
            </a:r>
            <a:r>
              <a:rPr lang="zh-CN" altLang="en-US" sz="1800" b="1" dirty="0" smtClean="0">
                <a:solidFill>
                  <a:schemeClr val="tx2"/>
                </a:solidFill>
                <a:sym typeface="+mn-ea"/>
              </a:rPr>
              <a:t>的整倍数，</a:t>
            </a:r>
            <a:r>
              <a:rPr sz="1800" b="1" dirty="0" smtClean="0">
                <a:solidFill>
                  <a:schemeClr val="tx2"/>
                </a:solidFill>
              </a:rPr>
              <a:t>学生根据实际情况申请国家助学贷款</a:t>
            </a:r>
            <a:r>
              <a:rPr lang="zh-CN" sz="1800" b="1" dirty="0" smtClean="0">
                <a:solidFill>
                  <a:schemeClr val="tx2"/>
                </a:solidFill>
              </a:rPr>
              <a:t>；</a:t>
            </a:r>
            <a:endParaRPr lang="zh-CN" sz="1800" b="1" dirty="0" smtClean="0">
              <a:solidFill>
                <a:schemeClr val="tx2"/>
              </a:solidFill>
            </a:endParaRPr>
          </a:p>
          <a:p>
            <a:r>
              <a:rPr lang="en-US" altLang="zh-CN" sz="1800" b="1" dirty="0" smtClean="0">
                <a:solidFill>
                  <a:schemeClr val="tx2"/>
                </a:solidFill>
              </a:rPr>
              <a:t>2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、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贷款年限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由系统依据学制自动填充到最长年限，学生可以根据家庭经济情况选择适当的年限；</a:t>
            </a:r>
            <a:endParaRPr lang="en-US" altLang="zh-CN" sz="1800" b="1" dirty="0" smtClean="0">
              <a:solidFill>
                <a:schemeClr val="tx2"/>
              </a:solidFill>
            </a:endParaRPr>
          </a:p>
          <a:p>
            <a:r>
              <a:rPr lang="en-US" altLang="zh-CN" sz="1800" b="1" dirty="0" smtClean="0">
                <a:solidFill>
                  <a:schemeClr val="tx2"/>
                </a:solidFill>
              </a:rPr>
              <a:t>3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、</a:t>
            </a:r>
            <a:r>
              <a:rPr lang="zh-CN" altLang="en-US" sz="1800" b="1" dirty="0" smtClean="0">
                <a:solidFill>
                  <a:schemeClr val="tx2"/>
                </a:solidFill>
                <a:sym typeface="+mn-ea"/>
              </a:rPr>
              <a:t>学生根据家庭实际情况选择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申请原因</a:t>
            </a:r>
            <a:r>
              <a:rPr lang="zh-CN" altLang="en-US" sz="1800" b="1" dirty="0" smtClean="0">
                <a:solidFill>
                  <a:schemeClr val="tx2"/>
                </a:solidFill>
                <a:sym typeface="+mn-ea"/>
              </a:rPr>
              <a:t>，如申请原因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选择</a:t>
            </a:r>
            <a:r>
              <a:rPr lang="en-US" altLang="zh-CN" sz="1800" b="1" dirty="0" smtClean="0">
                <a:solidFill>
                  <a:schemeClr val="tx2"/>
                </a:solidFill>
              </a:rPr>
              <a:t>“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其他</a:t>
            </a:r>
            <a:r>
              <a:rPr lang="en-US" altLang="zh-CN" sz="1800" b="1" dirty="0" smtClean="0">
                <a:solidFill>
                  <a:schemeClr val="tx2"/>
                </a:solidFill>
              </a:rPr>
              <a:t>”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，需要填写说明；</a:t>
            </a:r>
            <a:endParaRPr lang="en-US" altLang="zh-CN" sz="1800" b="1" dirty="0" smtClean="0">
              <a:solidFill>
                <a:schemeClr val="tx2"/>
              </a:solidFill>
            </a:endParaRPr>
          </a:p>
          <a:p>
            <a:r>
              <a:rPr lang="en-US" altLang="zh-CN" sz="1800" b="1" dirty="0" smtClean="0">
                <a:solidFill>
                  <a:schemeClr val="tx2"/>
                </a:solidFill>
              </a:rPr>
              <a:t>4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、未</a:t>
            </a:r>
            <a:r>
              <a:rPr lang="zh-CN" altLang="en-US" sz="1800" b="1" dirty="0">
                <a:solidFill>
                  <a:schemeClr val="tx2"/>
                </a:solidFill>
              </a:rPr>
              <a:t>通过预申请的学生，需要填写贷款申请表中附带的</a:t>
            </a:r>
            <a:r>
              <a:rPr lang="en-US" altLang="zh-CN" sz="1800" b="1" dirty="0">
                <a:solidFill>
                  <a:schemeClr val="tx2"/>
                </a:solidFill>
              </a:rPr>
              <a:t>《</a:t>
            </a:r>
            <a:r>
              <a:rPr lang="zh-CN" altLang="en-US" sz="1800" b="1" dirty="0">
                <a:solidFill>
                  <a:schemeClr val="tx2"/>
                </a:solidFill>
              </a:rPr>
              <a:t>家庭经济困难学生认定申请表</a:t>
            </a:r>
            <a:r>
              <a:rPr lang="en-US" altLang="zh-CN" sz="1800" b="1" dirty="0">
                <a:solidFill>
                  <a:schemeClr val="tx2"/>
                </a:solidFill>
              </a:rPr>
              <a:t>》</a:t>
            </a:r>
            <a:r>
              <a:rPr lang="zh-CN" altLang="en-US" sz="1800" b="1" dirty="0">
                <a:solidFill>
                  <a:schemeClr val="tx2"/>
                </a:solidFill>
              </a:rPr>
              <a:t>进行贷款资格认定；</a:t>
            </a:r>
            <a:endParaRPr lang="zh-CN" altLang="en-US" sz="1800" b="1" dirty="0" smtClean="0">
              <a:solidFill>
                <a:schemeClr val="tx2"/>
              </a:solidFill>
            </a:endParaRPr>
          </a:p>
          <a:p>
            <a:r>
              <a:rPr lang="en-US" altLang="zh-CN" sz="1800" b="1" dirty="0" smtClean="0">
                <a:solidFill>
                  <a:schemeClr val="tx2"/>
                </a:solidFill>
              </a:rPr>
              <a:t>5</a:t>
            </a:r>
            <a:r>
              <a:rPr lang="zh-CN" altLang="en-US" sz="1800" b="1" dirty="0" smtClean="0">
                <a:solidFill>
                  <a:schemeClr val="tx2"/>
                </a:solidFill>
              </a:rPr>
              <a:t>、通过预申请的学生无提示。</a:t>
            </a:r>
            <a:endParaRPr lang="zh-CN" altLang="en-US" sz="1800" b="1" dirty="0" smtClean="0">
              <a:solidFill>
                <a:schemeClr val="tx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t="3822" b="6448"/>
          <a:stretch>
            <a:fillRect/>
          </a:stretch>
        </p:blipFill>
        <p:spPr>
          <a:xfrm>
            <a:off x="0" y="3425825"/>
            <a:ext cx="6521450" cy="343344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8" name="圆角矩形标注 7"/>
          <p:cNvSpPr/>
          <p:nvPr>
            <p:custDataLst>
              <p:tags r:id="rId4"/>
            </p:custDataLst>
          </p:nvPr>
        </p:nvSpPr>
        <p:spPr>
          <a:xfrm>
            <a:off x="4299097" y="6310302"/>
            <a:ext cx="2664296" cy="549474"/>
          </a:xfrm>
          <a:prstGeom prst="wedgeRoundRectCallout">
            <a:avLst>
              <a:gd name="adj1" fmla="val -80846"/>
              <a:gd name="adj2" fmla="val -278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点击“下一步”。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sp>
        <p:nvSpPr>
          <p:cNvPr id="5" name="圆角矩形标注 4"/>
          <p:cNvSpPr/>
          <p:nvPr>
            <p:custDataLst>
              <p:tags r:id="rId5"/>
            </p:custDataLst>
          </p:nvPr>
        </p:nvSpPr>
        <p:spPr>
          <a:xfrm>
            <a:off x="6530975" y="4293870"/>
            <a:ext cx="2744470" cy="1482725"/>
          </a:xfrm>
          <a:prstGeom prst="wedgeRoundRectCallout">
            <a:avLst>
              <a:gd name="adj1" fmla="val -122466"/>
              <a:gd name="adj2" fmla="val -41391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  <a:sym typeface="+mn-ea"/>
              </a:rPr>
              <a:t>此处无需填写，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个人账户信是系统自动生成的代理结算账户，用于助学贷款发放。</a:t>
            </a:r>
            <a:endParaRPr lang="zh-CN" altLang="en-US" sz="2000" b="1" dirty="0">
              <a:solidFill>
                <a:schemeClr val="tx2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86155" y="2709545"/>
            <a:ext cx="3662045" cy="360045"/>
          </a:xfrm>
          <a:prstGeom prst="roundRect">
            <a:avLst/>
          </a:prstGeom>
          <a:noFill/>
          <a:ln w="25400" cmpd="sng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576" t="3144" r="6556"/>
          <a:stretch>
            <a:fillRect/>
          </a:stretch>
        </p:blipFill>
        <p:spPr>
          <a:xfrm>
            <a:off x="0" y="727710"/>
            <a:ext cx="8223885" cy="5125085"/>
          </a:xfrm>
          <a:prstGeom prst="rect">
            <a:avLst/>
          </a:prstGeom>
        </p:spPr>
      </p:pic>
      <p:sp>
        <p:nvSpPr>
          <p:cNvPr id="4" name="圆角矩形标注 3"/>
          <p:cNvSpPr/>
          <p:nvPr>
            <p:custDataLst>
              <p:tags r:id="rId2"/>
            </p:custDataLst>
          </p:nvPr>
        </p:nvSpPr>
        <p:spPr>
          <a:xfrm>
            <a:off x="8331200" y="693420"/>
            <a:ext cx="3776345" cy="4432935"/>
          </a:xfrm>
          <a:prstGeom prst="wedgeRoundRectCallout">
            <a:avLst>
              <a:gd name="adj1" fmla="val -64730"/>
              <a:gd name="adj2" fmla="val 2112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2"/>
                </a:solidFill>
              </a:rPr>
              <a:t>1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、</a:t>
            </a:r>
            <a:r>
              <a:rPr lang="zh-CN" altLang="zh-CN" sz="2000" b="1" dirty="0" smtClean="0">
                <a:solidFill>
                  <a:schemeClr val="tx2"/>
                </a:solidFill>
                <a:sym typeface="+mn-ea"/>
              </a:rPr>
              <a:t>共同借款人最好为父母其中一方，户籍必须与学生</a:t>
            </a:r>
            <a:r>
              <a:rPr lang="zh-CN" altLang="en-US" sz="2000" b="1" dirty="0" smtClean="0">
                <a:solidFill>
                  <a:schemeClr val="tx2"/>
                </a:solidFill>
                <a:sym typeface="+mn-ea"/>
              </a:rPr>
              <a:t>都</a:t>
            </a:r>
            <a:r>
              <a:rPr lang="zh-CN" altLang="zh-CN" sz="2000" b="1" dirty="0" smtClean="0">
                <a:solidFill>
                  <a:schemeClr val="tx2"/>
                </a:solidFill>
                <a:sym typeface="+mn-ea"/>
              </a:rPr>
              <a:t>在</a:t>
            </a:r>
            <a:r>
              <a:rPr lang="zh-CN" altLang="en-US" sz="2000" b="1" dirty="0" smtClean="0">
                <a:solidFill>
                  <a:schemeClr val="tx2"/>
                </a:solidFill>
                <a:sym typeface="+mn-ea"/>
              </a:rPr>
              <a:t>龙安</a:t>
            </a:r>
            <a:r>
              <a:rPr lang="zh-CN" altLang="zh-CN" sz="2000" b="1" dirty="0" smtClean="0">
                <a:solidFill>
                  <a:schemeClr val="tx2"/>
                </a:solidFill>
                <a:sym typeface="+mn-ea"/>
              </a:rPr>
              <a:t>区。</a:t>
            </a:r>
            <a:endParaRPr lang="zh-CN" altLang="zh-CN" sz="2000" b="1" dirty="0" smtClean="0">
              <a:solidFill>
                <a:schemeClr val="tx2"/>
              </a:solidFill>
              <a:sym typeface="+mn-ea"/>
            </a:endParaRPr>
          </a:p>
          <a:p>
            <a:r>
              <a:rPr lang="en-US" altLang="zh-CN" sz="2000" b="1" dirty="0" smtClean="0">
                <a:solidFill>
                  <a:schemeClr val="tx2"/>
                </a:solidFill>
                <a:sym typeface="+mn-ea"/>
              </a:rPr>
              <a:t>2</a:t>
            </a:r>
            <a:r>
              <a:rPr lang="zh-CN" altLang="en-US" sz="2000" b="1" dirty="0" smtClean="0">
                <a:solidFill>
                  <a:schemeClr val="tx2"/>
                </a:solidFill>
                <a:sym typeface="+mn-ea"/>
              </a:rPr>
              <a:t>、</a:t>
            </a:r>
            <a:r>
              <a:rPr lang="zh-CN" altLang="zh-CN" sz="2000" b="1" dirty="0" smtClean="0">
                <a:solidFill>
                  <a:schemeClr val="tx2"/>
                </a:solidFill>
              </a:rPr>
              <a:t>共同借款人姓名、身份证号和户籍地址必须与身份证信息一致。</a:t>
            </a:r>
            <a:endParaRPr lang="zh-CN" altLang="zh-CN" sz="2000" b="1" dirty="0" smtClean="0">
              <a:solidFill>
                <a:schemeClr val="tx2"/>
              </a:solidFill>
            </a:endParaRPr>
          </a:p>
          <a:p>
            <a:r>
              <a:rPr lang="en-US" altLang="zh-CN" sz="2000" b="1" dirty="0" smtClean="0">
                <a:solidFill>
                  <a:schemeClr val="tx2"/>
                </a:solidFill>
              </a:rPr>
              <a:t>3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、</a:t>
            </a:r>
            <a:r>
              <a:rPr lang="zh-CN" altLang="zh-CN" sz="2000" b="1" dirty="0" smtClean="0">
                <a:solidFill>
                  <a:schemeClr val="tx2"/>
                </a:solidFill>
              </a:rPr>
              <a:t>手机号应真实畅通。</a:t>
            </a:r>
            <a:endParaRPr lang="zh-CN" altLang="zh-CN" sz="2000" b="1" dirty="0" smtClean="0">
              <a:solidFill>
                <a:schemeClr val="tx2"/>
              </a:solidFill>
            </a:endParaRPr>
          </a:p>
          <a:p>
            <a:r>
              <a:rPr lang="en-US" altLang="zh-CN" sz="2000" b="1" dirty="0" smtClean="0">
                <a:solidFill>
                  <a:schemeClr val="tx2"/>
                </a:solidFill>
              </a:rPr>
              <a:t>4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、</a:t>
            </a:r>
            <a:r>
              <a:rPr lang="zh-CN" altLang="zh-CN" sz="2000" b="1" dirty="0" smtClean="0">
                <a:solidFill>
                  <a:schemeClr val="tx2"/>
                </a:solidFill>
              </a:rPr>
              <a:t>已获得开发银行助学贷款，在贷款未结清的情况下，不可以为他人担任共同借款人。</a:t>
            </a:r>
            <a:endParaRPr lang="zh-CN" altLang="zh-CN" sz="2000" b="1" dirty="0" smtClean="0">
              <a:solidFill>
                <a:schemeClr val="tx2"/>
              </a:solidFill>
            </a:endParaRPr>
          </a:p>
          <a:p>
            <a:r>
              <a:rPr lang="en-US" altLang="zh-CN" sz="2000" b="1" dirty="0">
                <a:solidFill>
                  <a:schemeClr val="tx2"/>
                </a:solidFill>
              </a:rPr>
              <a:t>5</a:t>
            </a:r>
            <a:r>
              <a:rPr lang="zh-CN" altLang="en-US" sz="2000" b="1" dirty="0">
                <a:solidFill>
                  <a:schemeClr val="tx2"/>
                </a:solidFill>
              </a:rPr>
              <a:t>、户口性质、民族、婚姻状况、职业、身份证有效期、健康状况根据真实情况填写。</a:t>
            </a:r>
            <a:endParaRPr lang="zh-CN" alt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圆角矩形标注 2"/>
          <p:cNvSpPr/>
          <p:nvPr>
            <p:custDataLst>
              <p:tags r:id="rId3"/>
            </p:custDataLst>
          </p:nvPr>
        </p:nvSpPr>
        <p:spPr>
          <a:xfrm>
            <a:off x="5955030" y="5301615"/>
            <a:ext cx="3456305" cy="1160780"/>
          </a:xfrm>
          <a:prstGeom prst="wedgeRoundRectCallout">
            <a:avLst>
              <a:gd name="adj1" fmla="val -72965"/>
              <a:gd name="adj2" fmla="val -2662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000" b="1" dirty="0" smtClean="0">
                <a:solidFill>
                  <a:srgbClr val="FF0000"/>
                </a:solidFill>
              </a:rPr>
              <a:t>共同借款人的户籍地址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与</a:t>
            </a:r>
            <a:r>
              <a:rPr lang="zh-CN" altLang="zh-CN" sz="2000" b="1" dirty="0" smtClean="0">
                <a:solidFill>
                  <a:srgbClr val="FF0000"/>
                </a:solidFill>
              </a:rPr>
              <a:t>户口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簿</a:t>
            </a:r>
            <a:r>
              <a:rPr lang="zh-CN" altLang="zh-CN" sz="2000" b="1" dirty="0" smtClean="0">
                <a:solidFill>
                  <a:srgbClr val="FF0000"/>
                </a:solidFill>
              </a:rPr>
              <a:t>一致，必须具体到街道名称、门牌号或村、组名称。</a:t>
            </a:r>
            <a:endParaRPr lang="zh-CN" altLang="zh-CN" sz="2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3324" r="20561"/>
          <a:stretch>
            <a:fillRect/>
          </a:stretch>
        </p:blipFill>
        <p:spPr>
          <a:xfrm>
            <a:off x="1634490" y="1341755"/>
            <a:ext cx="7632700" cy="3192780"/>
          </a:xfrm>
          <a:prstGeom prst="rect">
            <a:avLst/>
          </a:prstGeom>
        </p:spPr>
      </p:pic>
      <p:sp>
        <p:nvSpPr>
          <p:cNvPr id="9" name="圆角矩形标注 8"/>
          <p:cNvSpPr/>
          <p:nvPr>
            <p:custDataLst>
              <p:tags r:id="rId2"/>
            </p:custDataLst>
          </p:nvPr>
        </p:nvSpPr>
        <p:spPr>
          <a:xfrm>
            <a:off x="7178675" y="4581525"/>
            <a:ext cx="2303145" cy="614680"/>
          </a:xfrm>
          <a:prstGeom prst="wedgeRoundRectCallout">
            <a:avLst>
              <a:gd name="adj1" fmla="val -59401"/>
              <a:gd name="adj2" fmla="val -119731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点击进入下一步</a:t>
            </a:r>
            <a:endParaRPr lang="zh-CN" altLang="en-US" sz="2000" b="1" dirty="0">
              <a:solidFill>
                <a:schemeClr val="tx2"/>
              </a:solidFill>
            </a:endParaRPr>
          </a:p>
        </p:txBody>
      </p:sp>
      <p:sp>
        <p:nvSpPr>
          <p:cNvPr id="8" name="圆角矩形标注 7"/>
          <p:cNvSpPr/>
          <p:nvPr>
            <p:custDataLst>
              <p:tags r:id="rId3"/>
            </p:custDataLst>
          </p:nvPr>
        </p:nvSpPr>
        <p:spPr>
          <a:xfrm>
            <a:off x="121920" y="4725670"/>
            <a:ext cx="4140200" cy="1238885"/>
          </a:xfrm>
          <a:prstGeom prst="wedgeRoundRectCallout">
            <a:avLst>
              <a:gd name="adj1" fmla="val 65674"/>
              <a:gd name="adj2" fmla="val -14589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共同借款人身份证照片，学生无需自行上</a:t>
            </a:r>
            <a:r>
              <a:rPr lang="zh-CN" altLang="en-US" sz="2000" b="1" dirty="0">
                <a:solidFill>
                  <a:schemeClr val="tx2"/>
                </a:solidFill>
              </a:rPr>
              <a:t>传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，</a:t>
            </a:r>
            <a:r>
              <a:rPr lang="zh-CN" altLang="en-US" sz="2000" b="1" dirty="0" smtClean="0">
                <a:solidFill>
                  <a:schemeClr val="tx2"/>
                </a:solidFill>
                <a:sym typeface="+mn-ea"/>
              </a:rPr>
              <a:t>现场办理合同时由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资</a:t>
            </a:r>
            <a:r>
              <a:rPr lang="zh-CN" altLang="en-US" sz="2000" b="1" dirty="0">
                <a:solidFill>
                  <a:schemeClr val="tx2"/>
                </a:solidFill>
              </a:rPr>
              <a:t>助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中心工作人员上</a:t>
            </a:r>
            <a:r>
              <a:rPr lang="zh-CN" altLang="en-US" sz="2000" b="1" dirty="0">
                <a:solidFill>
                  <a:schemeClr val="tx2"/>
                </a:solidFill>
              </a:rPr>
              <a:t>传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。</a:t>
            </a:r>
            <a:endParaRPr lang="zh-CN" altLang="en-U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427" t="4059" r="4500" b="8745"/>
          <a:stretch>
            <a:fillRect/>
          </a:stretch>
        </p:blipFill>
        <p:spPr>
          <a:xfrm>
            <a:off x="-21590" y="0"/>
            <a:ext cx="9505315" cy="309626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5097" t="3481" r="4393"/>
          <a:stretch>
            <a:fillRect/>
          </a:stretch>
        </p:blipFill>
        <p:spPr>
          <a:xfrm>
            <a:off x="-21590" y="2997835"/>
            <a:ext cx="9500870" cy="380492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8979535" y="4581525"/>
            <a:ext cx="2807970" cy="1689735"/>
          </a:xfrm>
          <a:prstGeom prst="wedgeRoundRectCallout">
            <a:avLst>
              <a:gd name="adj1" fmla="val -173744"/>
              <a:gd name="adj2" fmla="val 68714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仔细核对申请信息，如果有错误，可以点击“上一步”修改信息；确认无误后，点击“提交”。</a:t>
            </a:r>
            <a:endParaRPr lang="zh-CN" altLang="en-US" sz="20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" y="0"/>
            <a:ext cx="12224385" cy="6019800"/>
          </a:xfrm>
          <a:prstGeom prst="rect">
            <a:avLst/>
          </a:prstGeom>
        </p:spPr>
      </p:pic>
      <p:sp>
        <p:nvSpPr>
          <p:cNvPr id="2" name="圆角矩形标注 1"/>
          <p:cNvSpPr/>
          <p:nvPr/>
        </p:nvSpPr>
        <p:spPr>
          <a:xfrm>
            <a:off x="9051290" y="3415665"/>
            <a:ext cx="2498725" cy="1245870"/>
          </a:xfrm>
          <a:prstGeom prst="wedgeRoundRectCallout">
            <a:avLst>
              <a:gd name="adj1" fmla="val -124345"/>
              <a:gd name="adj2" fmla="val -9868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2"/>
                </a:solidFill>
              </a:rPr>
              <a:t>由于信息安全要求，需输入短信验证码，点击</a:t>
            </a:r>
            <a:r>
              <a:rPr lang="en-US" altLang="zh-CN" sz="2000" b="1" dirty="0" smtClean="0">
                <a:solidFill>
                  <a:schemeClr val="tx2"/>
                </a:solidFill>
              </a:rPr>
              <a:t>“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下一步</a:t>
            </a:r>
            <a:r>
              <a:rPr lang="en-US" altLang="zh-CN" sz="2000" b="1" dirty="0" smtClean="0">
                <a:solidFill>
                  <a:schemeClr val="tx2"/>
                </a:solidFill>
              </a:rPr>
              <a:t>”</a:t>
            </a:r>
            <a:r>
              <a:rPr lang="zh-CN" altLang="en-US" sz="2000" b="1" dirty="0" smtClean="0">
                <a:solidFill>
                  <a:schemeClr val="tx2"/>
                </a:solidFill>
              </a:rPr>
              <a:t>。</a:t>
            </a:r>
            <a:endParaRPr lang="zh-CN" altLang="en-US" sz="20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标注 10"/>
          <p:cNvSpPr/>
          <p:nvPr>
            <p:custDataLst>
              <p:tags r:id="rId1"/>
            </p:custDataLst>
          </p:nvPr>
        </p:nvSpPr>
        <p:spPr>
          <a:xfrm>
            <a:off x="4443095" y="5301615"/>
            <a:ext cx="2757170" cy="953770"/>
          </a:xfrm>
          <a:prstGeom prst="wedgeRoundRectCallout">
            <a:avLst>
              <a:gd name="adj1" fmla="val -34269"/>
              <a:gd name="adj2" fmla="val -112583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点击“确定”，完成首次贷款申请。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pic>
        <p:nvPicPr>
          <p:cNvPr id="2" name="图片 1" descr="微信图片_202106292218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564" t="1908" r="14074" b="54050"/>
          <a:stretch>
            <a:fillRect/>
          </a:stretch>
        </p:blipFill>
        <p:spPr>
          <a:xfrm>
            <a:off x="7611110" y="1053465"/>
            <a:ext cx="4467860" cy="267843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圆角矩形标注 3"/>
          <p:cNvSpPr/>
          <p:nvPr>
            <p:custDataLst>
              <p:tags r:id="rId4"/>
            </p:custDataLst>
          </p:nvPr>
        </p:nvSpPr>
        <p:spPr>
          <a:xfrm>
            <a:off x="8259445" y="4293870"/>
            <a:ext cx="2994025" cy="1203325"/>
          </a:xfrm>
          <a:prstGeom prst="wedgeRoundRectCallout">
            <a:avLst>
              <a:gd name="adj1" fmla="val -22492"/>
              <a:gd name="adj2" fmla="val -102559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通过预申请的学生，现场办理所需的材料。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l="4926" r="12225" b="8155"/>
          <a:stretch>
            <a:fillRect/>
          </a:stretch>
        </p:blipFill>
        <p:spPr>
          <a:xfrm>
            <a:off x="194310" y="837565"/>
            <a:ext cx="7272655" cy="38315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Tm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670" y="0"/>
            <a:ext cx="12225020" cy="5264150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>
            <a:off x="6026785" y="5229860"/>
            <a:ext cx="3729355" cy="1348105"/>
          </a:xfrm>
          <a:prstGeom prst="wedgeRoundRectCallout">
            <a:avLst>
              <a:gd name="adj1" fmla="val -88957"/>
              <a:gd name="adj2" fmla="val -82830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此处无需上传任何材料，由资助中心工作人员上传符合要求的材料。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266065" y="3348355"/>
            <a:ext cx="1840865" cy="982345"/>
          </a:xfrm>
          <a:prstGeom prst="wedgeRoundRectCallout">
            <a:avLst>
              <a:gd name="adj1" fmla="val 104639"/>
              <a:gd name="adj2" fmla="val 57955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可以修改贷款信息。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338455" y="5292725"/>
            <a:ext cx="5203190" cy="1319530"/>
          </a:xfrm>
          <a:prstGeom prst="wedgeRoundRectCallout">
            <a:avLst>
              <a:gd name="adj1" fmla="val 13081"/>
              <a:gd name="adj2" fmla="val -83493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可以导出《贷款申请表》后打印，未通过预申请的学生会随申请表一并导出《家庭经济困难认定表》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739130" y="3429635"/>
            <a:ext cx="3503295" cy="1015365"/>
          </a:xfrm>
          <a:prstGeom prst="wedgeRoundRectCallout">
            <a:avLst>
              <a:gd name="adj1" fmla="val -62923"/>
              <a:gd name="adj2" fmla="val 62820"/>
              <a:gd name="adj3" fmla="val 16667"/>
            </a:avLst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2"/>
                </a:solidFill>
              </a:rPr>
              <a:t>可以删除贷款申请。（未现场签订合同以前）</a:t>
            </a:r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37100" y="4438015"/>
            <a:ext cx="513715" cy="46482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34715" y="4438015"/>
            <a:ext cx="817245" cy="46482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59580" y="4438015"/>
            <a:ext cx="469900" cy="46482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13380" y="4438015"/>
            <a:ext cx="513715" cy="46482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ISPRING_ULTRA_SCORM_SLIDE_COUNT" val="4"/>
  <p:tag name="ISPRING_PRESENTATION_TITLE" val="PowerPoint 演示文稿"/>
  <p:tag name="ISPRING_RESOURCE_PATHS_HASH_PRESENTER" val="af3f2d575d923f6e4ff64f325e7b41567660d7"/>
  <p:tag name="KSO_WPP_MARK_KEY" val="9e3942ce-079a-4f91-b792-3210191f25c9"/>
  <p:tag name="COMMONDATA" val="eyJoZGlkIjoiMDhhMjA3OTMwYjYxYWExYmRlODA2ZTQyODc2MTI5MDgifQ=="/>
</p:tagLst>
</file>

<file path=ppt/theme/theme1.xml><?xml version="1.0" encoding="utf-8"?>
<a:theme xmlns:a="http://schemas.openxmlformats.org/drawingml/2006/main" name="Office 主题​​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ECF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>
          <a:defRPr b="1" dirty="0" smtClean="0">
            <a:solidFill>
              <a:schemeClr val="tx2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1926</Words>
  <Application>WPS 演示</Application>
  <PresentationFormat>自定义</PresentationFormat>
  <Paragraphs>101</Paragraphs>
  <Slides>19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黑体</vt:lpstr>
      <vt:lpstr>微软雅黑</vt:lpstr>
      <vt:lpstr>华文楷体</vt:lpstr>
      <vt:lpstr>Calibri</vt:lpstr>
      <vt:lpstr>Arial Unicode MS</vt:lpstr>
      <vt:lpstr>Office 主题​​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萍</cp:lastModifiedBy>
  <cp:revision>663</cp:revision>
  <dcterms:created xsi:type="dcterms:W3CDTF">2014-08-23T07:50:00Z</dcterms:created>
  <dcterms:modified xsi:type="dcterms:W3CDTF">2025-07-31T08:18:39Z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64CBE485FE3745029CC4657FABCF1C5D_13</vt:lpwstr>
  </property>
  <property fmtid="{D5CDD505-2E9C-101B-9397-08002B2CF9AE}" pid="3" name="KSOProductBuildVer">
    <vt:lpwstr>2052-12.1.0.22215</vt:lpwstr>
  </property>
</Properties>
</file>