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</p:sldIdLst>
  <p:sldSz cx="12192000" cy="6858000"/>
  <p:notesSz cx="6858000" cy="12192000"/>
  <p:embeddedFontLst>
    <p:embeddedFont>
      <p:font typeface="MiSans" pitchFamily="34" charset="-122"/>
      <p:regular r:id="rId28"/>
      <p:regular r:id="rId29"/>
    </p:embeddedFont>
    <p:embeddedFont>
      <p:font typeface="Calibri" panose="020F0502020204030204" charset="0"/>
      <p:regular r:id="rId30"/>
      <p:bold r:id="rId31"/>
      <p:italic r:id="rId32"/>
      <p:boldItalic r:id="rId33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3" Type="http://schemas.openxmlformats.org/officeDocument/2006/relationships/font" Target="fonts/font6.fntdata"/><Relationship Id="rId32" Type="http://schemas.openxmlformats.org/officeDocument/2006/relationships/font" Target="fonts/font5.fntdata"/><Relationship Id="rId31" Type="http://schemas.openxmlformats.org/officeDocument/2006/relationships/font" Target="fonts/font4.fntdata"/><Relationship Id="rId30" Type="http://schemas.openxmlformats.org/officeDocument/2006/relationships/font" Target="fonts/font3.fntdata"/><Relationship Id="rId3" Type="http://schemas.openxmlformats.org/officeDocument/2006/relationships/slide" Target="slides/slide1.xml"/><Relationship Id="rId29" Type="http://schemas.openxmlformats.org/officeDocument/2006/relationships/font" Target="fonts/font2.fntdata"/><Relationship Id="rId28" Type="http://schemas.openxmlformats.org/officeDocument/2006/relationships/font" Target="fonts/font1.fntdata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true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true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</a:fld>
            <a:endParaRPr lang="en-US"/>
          </a:p>
        </p:txBody>
      </p:sp>
      <p:sp>
        <p:nvSpPr>
          <p:cNvPr id="4" name="Slide Image Placeholder 3"/>
          <p:cNvSpPr>
            <a:spLocks noGrp="true" noRot="true" noChangeAspect="true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true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true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true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PTIST_MAS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8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8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8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8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5" Type="http://schemas.openxmlformats.org/officeDocument/2006/relationships/tags" Target="../tags/tag1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1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8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2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image" Target="../media/image8.png"/><Relationship Id="rId3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8.jpeg"/><Relationship Id="rId2" Type="http://schemas.openxmlformats.org/officeDocument/2006/relationships/image" Target="../media/image5.png"/><Relationship Id="rId1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5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19.png"/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1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7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21.jpeg"/><Relationship Id="rId4" Type="http://schemas.openxmlformats.org/officeDocument/2006/relationships/image" Target="../media/image6.png"/><Relationship Id="rId3" Type="http://schemas.openxmlformats.org/officeDocument/2006/relationships/image" Target="../media/image20.jpeg"/><Relationship Id="rId2" Type="http://schemas.openxmlformats.org/officeDocument/2006/relationships/image" Target="../media/image5.png"/><Relationship Id="rId1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5.png"/><Relationship Id="rId3" Type="http://schemas.openxmlformats.org/officeDocument/2006/relationships/image" Target="../media/image22.png"/><Relationship Id="rId2" Type="http://schemas.openxmlformats.org/officeDocument/2006/relationships/image" Target="../media/image5.png"/><Relationship Id="rId1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1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0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4.jpeg"/><Relationship Id="rId4" Type="http://schemas.openxmlformats.org/officeDocument/2006/relationships/image" Target="../media/image6.png"/><Relationship Id="rId3" Type="http://schemas.openxmlformats.org/officeDocument/2006/relationships/image" Target="../media/image23.jpeg"/><Relationship Id="rId2" Type="http://schemas.openxmlformats.org/officeDocument/2006/relationships/image" Target="../media/image5.png"/><Relationship Id="rId1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true">
          <a:blip r:embed="rId1">
            <a:alphaModFix amt="10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5-14:18:21-d2t81bdnfo2stf9din9g.jpg"/>
          <p:cNvPicPr>
            <a:picLocks noChangeAspect="true"/>
          </p:cNvPicPr>
          <p:nvPr/>
        </p:nvPicPr>
        <p:blipFill>
          <a:blip r:embed="rId1"/>
          <a:srcRect t="83" b="8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080260" y="1455420"/>
            <a:ext cx="8031480" cy="2229993"/>
          </a:xfrm>
          <a:prstGeom prst="rect">
            <a:avLst/>
          </a:prstGeom>
          <a:noFill/>
        </p:spPr>
        <p:txBody>
          <a:bodyPr wrap="square" lIns="99695" tIns="49784" rIns="99695" bIns="49784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6600" dirty="0">
                <a:solidFill>
                  <a:srgbClr val="FCF0C5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殷都区农村公路管养新政解读</a:t>
            </a:r>
            <a:endParaRPr lang="en-US" sz="1600" dirty="0"/>
          </a:p>
        </p:txBody>
      </p:sp>
      <p:pic>
        <p:nvPicPr>
          <p:cNvPr id="4" name="Image 1" descr="https://kimi-img.moonshot.cn/pub/slides/slides_tmpl/image/25-09-05-14:18:18-d2t81alnfo2stf9din40.png"/>
          <p:cNvPicPr>
            <a:picLocks noChangeAspect="true"/>
          </p:cNvPicPr>
          <p:nvPr/>
        </p:nvPicPr>
        <p:blipFill>
          <a:blip r:embed="rId2"/>
          <a:srcRect t="76" b="76"/>
          <a:stretch>
            <a:fillRect/>
          </a:stretch>
        </p:blipFill>
        <p:spPr>
          <a:xfrm>
            <a:off x="759460" y="2814955"/>
            <a:ext cx="838835" cy="3014980"/>
          </a:xfrm>
          <a:prstGeom prst="rect">
            <a:avLst/>
          </a:prstGeom>
        </p:spPr>
      </p:pic>
      <p:pic>
        <p:nvPicPr>
          <p:cNvPr id="5" name="Image 2" descr="https://kimi-img.moonshot.cn/pub/slides/slides_tmpl/image/25-09-05-14:18:18-d2t81alnfo2stf9din6g.png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9921240" y="4388485"/>
            <a:ext cx="1506855" cy="1449070"/>
          </a:xfrm>
          <a:prstGeom prst="rect">
            <a:avLst/>
          </a:prstGeom>
        </p:spPr>
      </p:pic>
      <p:pic>
        <p:nvPicPr>
          <p:cNvPr id="6" name="Image 3" descr="https://kimi-img.moonshot.cn/pub/slides/slides_tmpl/image/25-09-05-14:18:18-d2t81alnfo2stf9din5g.png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>
            <a:off x="9705340" y="494665"/>
            <a:ext cx="1938655" cy="1195070"/>
          </a:xfrm>
          <a:prstGeom prst="rect">
            <a:avLst/>
          </a:prstGeom>
        </p:spPr>
      </p:pic>
      <p:sp>
        <p:nvSpPr>
          <p:cNvPr id="8" name="Text 1"/>
          <p:cNvSpPr/>
          <p:nvPr>
            <p:custDataLst>
              <p:tags r:id="rId5"/>
            </p:custDataLst>
          </p:nvPr>
        </p:nvSpPr>
        <p:spPr>
          <a:xfrm>
            <a:off x="3090545" y="4389120"/>
            <a:ext cx="2727325" cy="6959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algn="ctr">
              <a:lnSpc>
                <a:spcPct val="100000"/>
              </a:lnSpc>
            </a:pPr>
            <a:endParaRPr lang="zh-CN" altLang="en-US" sz="1800" dirty="0">
              <a:solidFill>
                <a:srgbClr val="FDF1C5"/>
              </a:solidFill>
              <a:latin typeface="MiSans" pitchFamily="34" charset="-122"/>
              <a:ea typeface="MiSans" pitchFamily="34" charset="-122"/>
              <a:cs typeface="MiSans" pitchFamily="34" charset="-120"/>
            </a:endParaRPr>
          </a:p>
        </p:txBody>
      </p:sp>
      <p:sp>
        <p:nvSpPr>
          <p:cNvPr id="10" name="Text 2"/>
          <p:cNvSpPr/>
          <p:nvPr>
            <p:custDataLst>
              <p:tags r:id="rId6"/>
            </p:custDataLst>
          </p:nvPr>
        </p:nvSpPr>
        <p:spPr>
          <a:xfrm>
            <a:off x="6220460" y="4439920"/>
            <a:ext cx="2362835" cy="33718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00000"/>
              </a:lnSpc>
            </a:pP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true">
          <a:blip r:embed="rId1">
            <a:alphaModFix amt="10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5-14:18:18-d2t81alnfo2stf9din50.png"/>
          <p:cNvPicPr>
            <a:picLocks noChangeAspect="true"/>
          </p:cNvPicPr>
          <p:nvPr/>
        </p:nvPicPr>
        <p:blipFill>
          <a:blip r:embed="rId2">
            <a:alphaModFix amt="93000"/>
          </a:blip>
          <a:stretch>
            <a:fillRect/>
          </a:stretch>
        </p:blipFill>
        <p:spPr>
          <a:xfrm>
            <a:off x="261303" y="259715"/>
            <a:ext cx="11669395" cy="63728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183120" y="700405"/>
            <a:ext cx="819785" cy="45974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sz="2400" dirty="0">
                <a:solidFill>
                  <a:srgbClr val="C80405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目录</a:t>
            </a:r>
            <a:endParaRPr lang="en-US" sz="1600" dirty="0"/>
          </a:p>
        </p:txBody>
      </p:sp>
      <p:pic>
        <p:nvPicPr>
          <p:cNvPr id="4" name="Image 1" descr="https://kimi-img.moonshot.cn/pub/slides/slides_tmpl/image/25-09-05-14:18:18-d2t81alnfo2stf9din70.png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flipH="true">
            <a:off x="1526540" y="915035"/>
            <a:ext cx="2663825" cy="79375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4490720" y="706755"/>
            <a:ext cx="2692400" cy="48756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sz="3200" dirty="0">
                <a:solidFill>
                  <a:srgbClr val="C80405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CONTENTS</a:t>
            </a:r>
            <a:endParaRPr lang="en-US" sz="1600" dirty="0"/>
          </a:p>
        </p:txBody>
      </p:sp>
      <p:pic>
        <p:nvPicPr>
          <p:cNvPr id="6" name="Image 2" descr="https://kimi-img.moonshot.cn/pub/slides/slides_tmpl/image/25-09-05-14:18:18-d2t81alnfo2stf9din70.png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8091805" y="915035"/>
            <a:ext cx="2663825" cy="79375"/>
          </a:xfrm>
          <a:prstGeom prst="rect">
            <a:avLst/>
          </a:prstGeom>
        </p:spPr>
      </p:pic>
      <p:pic>
        <p:nvPicPr>
          <p:cNvPr id="7" name="Image 3" descr="https://kimi-img.moonshot.cn/pub/slides/slides_tmpl/image/25-09-05-14:18:19-d2t81atnfo2stf9din7g.png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>
            <a:off x="1593850" y="2056765"/>
            <a:ext cx="4234815" cy="732790"/>
          </a:xfrm>
          <a:prstGeom prst="rect">
            <a:avLst/>
          </a:prstGeom>
        </p:spPr>
      </p:pic>
      <p:pic>
        <p:nvPicPr>
          <p:cNvPr id="8" name="Image 4" descr="https://kimi-img.moonshot.cn/pub/slides/slides_tmpl/image/25-09-05-14:18:19-d2t81atnfo2stf9din8g.png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>
            <a:off x="974566" y="1819275"/>
            <a:ext cx="1141095" cy="1143000"/>
          </a:xfrm>
          <a:prstGeom prst="rect">
            <a:avLst/>
          </a:prstGeom>
        </p:spPr>
      </p:pic>
      <p:pic>
        <p:nvPicPr>
          <p:cNvPr id="9" name="Image 5" descr="https://kimi-img.moonshot.cn/pub/slides/slides_tmpl/image/25-09-05-14:18:19-d2t81atnfo2stf9din7g.png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>
            <a:off x="6960870" y="2056765"/>
            <a:ext cx="4177665" cy="732790"/>
          </a:xfrm>
          <a:prstGeom prst="rect">
            <a:avLst/>
          </a:prstGeom>
        </p:spPr>
      </p:pic>
      <p:pic>
        <p:nvPicPr>
          <p:cNvPr id="10" name="Image 6" descr="https://kimi-img.moonshot.cn/pub/slides/slides_tmpl/image/25-09-05-14:18:19-d2t81atnfo2stf9din8g.png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>
            <a:off x="6196092" y="1796415"/>
            <a:ext cx="1141095" cy="1143000"/>
          </a:xfrm>
          <a:prstGeom prst="rect">
            <a:avLst/>
          </a:prstGeom>
        </p:spPr>
      </p:pic>
      <p:pic>
        <p:nvPicPr>
          <p:cNvPr id="11" name="Image 7" descr="https://kimi-img.moonshot.cn/pub/slides/slides_tmpl/image/25-09-05-14:18:19-d2t81atnfo2stf9din7g.png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>
            <a:off x="1551940" y="3490595"/>
            <a:ext cx="4276090" cy="732790"/>
          </a:xfrm>
          <a:prstGeom prst="rect">
            <a:avLst/>
          </a:prstGeom>
        </p:spPr>
      </p:pic>
      <p:pic>
        <p:nvPicPr>
          <p:cNvPr id="12" name="Image 8" descr="https://kimi-img.moonshot.cn/pub/slides/slides_tmpl/image/25-09-05-14:18:19-d2t81atnfo2stf9din8g.png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>
            <a:off x="974566" y="3220085"/>
            <a:ext cx="1141095" cy="1143000"/>
          </a:xfrm>
          <a:prstGeom prst="rect">
            <a:avLst/>
          </a:prstGeom>
        </p:spPr>
      </p:pic>
      <p:pic>
        <p:nvPicPr>
          <p:cNvPr id="13" name="Image 9" descr="https://kimi-img.moonshot.cn/pub/slides/slides_tmpl/image/25-09-05-14:18:19-d2t81atnfo2stf9din7g.png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>
            <a:off x="6892290" y="3490595"/>
            <a:ext cx="4246880" cy="732790"/>
          </a:xfrm>
          <a:prstGeom prst="rect">
            <a:avLst/>
          </a:prstGeom>
        </p:spPr>
      </p:pic>
      <p:pic>
        <p:nvPicPr>
          <p:cNvPr id="14" name="Image 10" descr="https://kimi-img.moonshot.cn/pub/slides/slides_tmpl/image/25-09-05-14:18:19-d2t81atnfo2stf9din8g.png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>
            <a:off x="6196092" y="3251835"/>
            <a:ext cx="1141095" cy="1143000"/>
          </a:xfrm>
          <a:prstGeom prst="rect">
            <a:avLst/>
          </a:prstGeom>
        </p:spPr>
      </p:pic>
      <p:pic>
        <p:nvPicPr>
          <p:cNvPr id="15" name="Image 11" descr="https://kimi-img.moonshot.cn/pub/slides/slides_tmpl/image/25-09-05-14:18:19-d2t81atnfo2stf9din7g.png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>
            <a:off x="1551940" y="4961255"/>
            <a:ext cx="4276090" cy="732790"/>
          </a:xfrm>
          <a:prstGeom prst="rect">
            <a:avLst/>
          </a:prstGeom>
        </p:spPr>
      </p:pic>
      <p:pic>
        <p:nvPicPr>
          <p:cNvPr id="16" name="Image 12" descr="https://kimi-img.moonshot.cn/pub/slides/slides_tmpl/image/25-09-05-14:18:19-d2t81atnfo2stf9din8g.png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>
            <a:off x="974566" y="4698365"/>
            <a:ext cx="1141095" cy="1143000"/>
          </a:xfrm>
          <a:prstGeom prst="rect">
            <a:avLst/>
          </a:prstGeom>
        </p:spPr>
      </p:pic>
      <p:pic>
        <p:nvPicPr>
          <p:cNvPr id="17" name="Image 13" descr="https://kimi-img.moonshot.cn/pub/slides/slides_tmpl/image/25-09-05-14:18:19-d2t81atnfo2stf9din7g.png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>
            <a:off x="6892290" y="4913630"/>
            <a:ext cx="4246880" cy="732790"/>
          </a:xfrm>
          <a:prstGeom prst="rect">
            <a:avLst/>
          </a:prstGeom>
        </p:spPr>
      </p:pic>
      <p:pic>
        <p:nvPicPr>
          <p:cNvPr id="18" name="Image 14" descr="https://kimi-img.moonshot.cn/pub/slides/slides_tmpl/image/25-09-05-14:18:19-d2t81atnfo2stf9din8g.png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>
            <a:off x="6196092" y="4698365"/>
            <a:ext cx="1141095" cy="1143000"/>
          </a:xfrm>
          <a:prstGeom prst="rect">
            <a:avLst/>
          </a:prstGeom>
        </p:spPr>
      </p:pic>
      <p:sp>
        <p:nvSpPr>
          <p:cNvPr id="19" name="Text 2"/>
          <p:cNvSpPr/>
          <p:nvPr/>
        </p:nvSpPr>
        <p:spPr>
          <a:xfrm>
            <a:off x="1299687" y="2175510"/>
            <a:ext cx="490855" cy="43299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800" dirty="0">
                <a:solidFill>
                  <a:srgbClr val="FEF8E2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01</a:t>
            </a:r>
            <a:endParaRPr lang="en-US" sz="1600" dirty="0"/>
          </a:p>
        </p:txBody>
      </p:sp>
      <p:sp>
        <p:nvSpPr>
          <p:cNvPr id="20" name="Text 3"/>
          <p:cNvSpPr/>
          <p:nvPr/>
        </p:nvSpPr>
        <p:spPr>
          <a:xfrm>
            <a:off x="2099945" y="2289175"/>
            <a:ext cx="3519805" cy="30341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000" dirty="0">
                <a:solidFill>
                  <a:srgbClr val="C80405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政策背景与目标</a:t>
            </a:r>
            <a:endParaRPr lang="en-US" sz="1600" dirty="0"/>
          </a:p>
        </p:txBody>
      </p:sp>
      <p:sp>
        <p:nvSpPr>
          <p:cNvPr id="21" name="Text 4"/>
          <p:cNvSpPr/>
          <p:nvPr/>
        </p:nvSpPr>
        <p:spPr>
          <a:xfrm>
            <a:off x="6521212" y="2164080"/>
            <a:ext cx="490855" cy="43299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800" dirty="0">
                <a:solidFill>
                  <a:srgbClr val="FEF8E2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02</a:t>
            </a:r>
            <a:endParaRPr lang="en-US" sz="1600" dirty="0"/>
          </a:p>
        </p:txBody>
      </p:sp>
      <p:sp>
        <p:nvSpPr>
          <p:cNvPr id="22" name="Text 5"/>
          <p:cNvSpPr/>
          <p:nvPr/>
        </p:nvSpPr>
        <p:spPr>
          <a:xfrm>
            <a:off x="7337425" y="2265680"/>
            <a:ext cx="3519805" cy="30341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000" dirty="0">
                <a:solidFill>
                  <a:srgbClr val="C80405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责任体系与养护内容</a:t>
            </a:r>
            <a:endParaRPr lang="en-US" sz="1600" dirty="0"/>
          </a:p>
        </p:txBody>
      </p:sp>
      <p:sp>
        <p:nvSpPr>
          <p:cNvPr id="23" name="Text 6"/>
          <p:cNvSpPr/>
          <p:nvPr/>
        </p:nvSpPr>
        <p:spPr>
          <a:xfrm>
            <a:off x="1299687" y="3576320"/>
            <a:ext cx="490855" cy="43299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800" dirty="0">
                <a:solidFill>
                  <a:srgbClr val="FEF8E2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03</a:t>
            </a:r>
            <a:endParaRPr lang="en-US" sz="1600" dirty="0"/>
          </a:p>
        </p:txBody>
      </p:sp>
      <p:sp>
        <p:nvSpPr>
          <p:cNvPr id="24" name="Text 7"/>
          <p:cNvSpPr/>
          <p:nvPr/>
        </p:nvSpPr>
        <p:spPr>
          <a:xfrm>
            <a:off x="2058035" y="3703320"/>
            <a:ext cx="3519805" cy="30341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000" dirty="0">
                <a:solidFill>
                  <a:srgbClr val="C80405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巡查监督与考核机制</a:t>
            </a:r>
            <a:endParaRPr lang="en-US" sz="1600" dirty="0"/>
          </a:p>
        </p:txBody>
      </p:sp>
      <p:sp>
        <p:nvSpPr>
          <p:cNvPr id="25" name="Text 8"/>
          <p:cNvSpPr/>
          <p:nvPr/>
        </p:nvSpPr>
        <p:spPr>
          <a:xfrm>
            <a:off x="6521212" y="3608070"/>
            <a:ext cx="490855" cy="43299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800" dirty="0">
                <a:solidFill>
                  <a:srgbClr val="FEF8E2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04</a:t>
            </a:r>
            <a:endParaRPr lang="en-US" sz="1600" dirty="0"/>
          </a:p>
        </p:txBody>
      </p:sp>
      <p:sp>
        <p:nvSpPr>
          <p:cNvPr id="26" name="Text 9"/>
          <p:cNvSpPr/>
          <p:nvPr/>
        </p:nvSpPr>
        <p:spPr>
          <a:xfrm>
            <a:off x="7337425" y="3684905"/>
            <a:ext cx="3519805" cy="30341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000" dirty="0">
                <a:solidFill>
                  <a:srgbClr val="C80405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资金保障与分担机制</a:t>
            </a:r>
            <a:endParaRPr lang="en-US" sz="1600" dirty="0"/>
          </a:p>
        </p:txBody>
      </p:sp>
      <p:sp>
        <p:nvSpPr>
          <p:cNvPr id="27" name="Text 10"/>
          <p:cNvSpPr/>
          <p:nvPr/>
        </p:nvSpPr>
        <p:spPr>
          <a:xfrm>
            <a:off x="1299687" y="5054600"/>
            <a:ext cx="490855" cy="43299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800" dirty="0">
                <a:solidFill>
                  <a:srgbClr val="FEF8E2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05</a:t>
            </a:r>
            <a:endParaRPr lang="en-US" sz="1600" dirty="0"/>
          </a:p>
        </p:txBody>
      </p:sp>
      <p:sp>
        <p:nvSpPr>
          <p:cNvPr id="28" name="Text 11"/>
          <p:cNvSpPr/>
          <p:nvPr/>
        </p:nvSpPr>
        <p:spPr>
          <a:xfrm>
            <a:off x="2058035" y="5212080"/>
            <a:ext cx="3519805" cy="30341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000" dirty="0">
                <a:solidFill>
                  <a:srgbClr val="C80405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实施要求与注意事项</a:t>
            </a:r>
            <a:endParaRPr lang="en-US" sz="1600" dirty="0"/>
          </a:p>
        </p:txBody>
      </p:sp>
      <p:sp>
        <p:nvSpPr>
          <p:cNvPr id="29" name="Text 12"/>
          <p:cNvSpPr/>
          <p:nvPr/>
        </p:nvSpPr>
        <p:spPr>
          <a:xfrm>
            <a:off x="6521212" y="5054600"/>
            <a:ext cx="490855" cy="43299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800" dirty="0">
                <a:solidFill>
                  <a:srgbClr val="FEF8E2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06</a:t>
            </a:r>
            <a:endParaRPr lang="en-US" sz="1600" dirty="0"/>
          </a:p>
        </p:txBody>
      </p:sp>
      <p:sp>
        <p:nvSpPr>
          <p:cNvPr id="30" name="Text 13"/>
          <p:cNvSpPr/>
          <p:nvPr/>
        </p:nvSpPr>
        <p:spPr>
          <a:xfrm>
            <a:off x="7296785" y="5146040"/>
            <a:ext cx="3519805" cy="30341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000" dirty="0">
                <a:solidFill>
                  <a:srgbClr val="C80405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总结展望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true">
          <a:blip r:embed="rId1">
            <a:alphaModFix amt="10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5-14:18:24-d2t81c5nfo2stf9dina0.png"/>
          <p:cNvPicPr>
            <a:picLocks noChangeAspect="true"/>
          </p:cNvPicPr>
          <p:nvPr/>
        </p:nvPicPr>
        <p:blipFill>
          <a:blip r:embed="rId2"/>
          <a:srcRect l="5" r="5"/>
          <a:stretch>
            <a:fillRect/>
          </a:stretch>
        </p:blipFill>
        <p:spPr>
          <a:xfrm>
            <a:off x="20320" y="0"/>
            <a:ext cx="1217168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711682" y="1621932"/>
            <a:ext cx="2872142" cy="222940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3800" dirty="0">
                <a:solidFill>
                  <a:srgbClr val="FDF1C5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01</a:t>
            </a:r>
            <a:endParaRPr lang="en-US" sz="1600" dirty="0"/>
          </a:p>
        </p:txBody>
      </p:sp>
      <p:sp>
        <p:nvSpPr>
          <p:cNvPr id="4" name="Text 1"/>
          <p:cNvSpPr/>
          <p:nvPr/>
        </p:nvSpPr>
        <p:spPr>
          <a:xfrm>
            <a:off x="3305175" y="3838118"/>
            <a:ext cx="5685155" cy="48756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3200" dirty="0">
                <a:solidFill>
                  <a:srgbClr val="FDF1C5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政策背景与目标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true">
          <a:blip r:embed="rId1">
            <a:alphaModFix amt="10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5-14:18:18-d2t81alnfo2stf9din50.png"/>
          <p:cNvPicPr>
            <a:picLocks noChangeAspect="true"/>
          </p:cNvPicPr>
          <p:nvPr/>
        </p:nvPicPr>
        <p:blipFill>
          <a:blip r:embed="rId2">
            <a:alphaModFix amt="93000"/>
          </a:blip>
          <a:stretch>
            <a:fillRect/>
          </a:stretch>
        </p:blipFill>
        <p:spPr>
          <a:xfrm>
            <a:off x="261303" y="259715"/>
            <a:ext cx="11669395" cy="6372860"/>
          </a:xfrm>
          <a:prstGeom prst="rect">
            <a:avLst/>
          </a:prstGeom>
        </p:spPr>
      </p:pic>
      <p:pic>
        <p:nvPicPr>
          <p:cNvPr id="3" name="Image 1" descr="https://kimi-img.moonshot.cn/pub/slides/slides_tmpl/image/25-09-05-14:19:17-d2t81pdnfo2stf9dine0.png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542290" y="1677670"/>
            <a:ext cx="11277600" cy="226123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42215" y="717587"/>
            <a:ext cx="8152877" cy="833184"/>
          </a:xfrm>
          <a:prstGeom prst="rect">
            <a:avLst/>
          </a:prstGeom>
          <a:noFill/>
        </p:spPr>
        <p:txBody>
          <a:bodyPr wrap="square" lIns="91440" tIns="45720" rIns="91440" bIns="45720" rtlCol="0" anchor="t"/>
          <a:lstStyle/>
          <a:p>
            <a:pPr algn="just">
              <a:lnSpc>
                <a:spcPct val="100000"/>
              </a:lnSpc>
            </a:pPr>
            <a:r>
              <a:rPr lang="en-US" sz="3600" b="1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新政出台回应乡村振兴新需求</a:t>
            </a:r>
            <a:endParaRPr lang="en-US" sz="1600" dirty="0"/>
          </a:p>
        </p:txBody>
      </p:sp>
      <p:pic>
        <p:nvPicPr>
          <p:cNvPr id="5" name="Image 2" descr="https://kimi-img.moonshot.cn/pub/slides/slides_tmpl/image/25-09-05-14:19:18-d2t81plnfo2stf9dinf0.png"/>
          <p:cNvPicPr>
            <a:picLocks noChangeAspect="true"/>
          </p:cNvPicPr>
          <p:nvPr/>
        </p:nvPicPr>
        <p:blipFill>
          <a:blip r:embed="rId4"/>
          <a:srcRect t="17" b="17"/>
          <a:stretch>
            <a:fillRect/>
          </a:stretch>
        </p:blipFill>
        <p:spPr>
          <a:xfrm>
            <a:off x="697230" y="1908175"/>
            <a:ext cx="1916430" cy="1916430"/>
          </a:xfrm>
          <a:prstGeom prst="rect">
            <a:avLst/>
          </a:prstGeom>
        </p:spPr>
      </p:pic>
      <p:pic>
        <p:nvPicPr>
          <p:cNvPr id="6" name="Image 3" descr="https://kimi-img.moonshot.cn/pub/slides/slides_tmpl/image/25-09-05-14:19:17-d2t81pdnfo2stf9dine0.png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flipH="true">
            <a:off x="542290" y="4065905"/>
            <a:ext cx="11277600" cy="2261235"/>
          </a:xfrm>
          <a:prstGeom prst="rect">
            <a:avLst/>
          </a:prstGeom>
        </p:spPr>
      </p:pic>
      <p:pic>
        <p:nvPicPr>
          <p:cNvPr id="7" name="Image 4" descr="https://kimi-img.moonshot.cn/pub/slides/slides_tmpl/image/25-09-05-14:19:19-d2t81ptnfo2stf9dinfg.png"/>
          <p:cNvPicPr>
            <a:picLocks noChangeAspect="true"/>
          </p:cNvPicPr>
          <p:nvPr/>
        </p:nvPicPr>
        <p:blipFill>
          <a:blip r:embed="rId5"/>
          <a:srcRect t="17" b="17"/>
          <a:stretch>
            <a:fillRect/>
          </a:stretch>
        </p:blipFill>
        <p:spPr>
          <a:xfrm>
            <a:off x="9662160" y="4276090"/>
            <a:ext cx="1916430" cy="1916430"/>
          </a:xfrm>
          <a:prstGeom prst="rect">
            <a:avLst/>
          </a:prstGeom>
        </p:spPr>
      </p:pic>
      <p:sp>
        <p:nvSpPr>
          <p:cNvPr id="8" name="Text 1"/>
          <p:cNvSpPr/>
          <p:nvPr/>
        </p:nvSpPr>
        <p:spPr>
          <a:xfrm>
            <a:off x="6251841" y="2184529"/>
            <a:ext cx="4331168" cy="30341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2000" b="1" dirty="0">
                <a:solidFill>
                  <a:srgbClr val="C80405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政策制定背景</a:t>
            </a:r>
            <a:endParaRPr lang="en-US" sz="1600" dirty="0"/>
          </a:p>
        </p:txBody>
      </p:sp>
      <p:sp>
        <p:nvSpPr>
          <p:cNvPr id="9" name="Text 2"/>
          <p:cNvSpPr/>
          <p:nvPr/>
        </p:nvSpPr>
        <p:spPr>
          <a:xfrm>
            <a:off x="3147060" y="2537460"/>
            <a:ext cx="7435850" cy="105148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400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随着乡村振兴战略深入推进，农村公路管养面临责任不清、资金不足、标准不一等突出问题，亟需系统性制度保障。本方案依据国务院《农村公路条例》《河南省农村公路条例》及安阳市改革文件制定。</a:t>
            </a:r>
            <a:endParaRPr lang="en-US" sz="1600" dirty="0"/>
          </a:p>
        </p:txBody>
      </p:sp>
      <p:sp>
        <p:nvSpPr>
          <p:cNvPr id="10" name="Text 3"/>
          <p:cNvSpPr/>
          <p:nvPr/>
        </p:nvSpPr>
        <p:spPr>
          <a:xfrm>
            <a:off x="1920240" y="4572635"/>
            <a:ext cx="4866640" cy="30341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000" b="1" dirty="0">
                <a:solidFill>
                  <a:srgbClr val="C80405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核心建设目标</a:t>
            </a:r>
            <a:endParaRPr lang="en-US" sz="1600" dirty="0"/>
          </a:p>
        </p:txBody>
      </p:sp>
      <p:sp>
        <p:nvSpPr>
          <p:cNvPr id="11" name="Text 4"/>
          <p:cNvSpPr/>
          <p:nvPr/>
        </p:nvSpPr>
        <p:spPr>
          <a:xfrm>
            <a:off x="1800225" y="4925695"/>
            <a:ext cx="7435850" cy="73140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400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推动农村公路高质量发展，适应乡村全面振兴和农业农村现代化需要，实现"四好农村路"和"美丽乡村道路"建设目标，改善辖区农村公路质量，服务农民群众安全便捷出行。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true">
          <a:blip r:embed="rId1">
            <a:alphaModFix amt="10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5-14:18:18-d2t81alnfo2stf9din50.png"/>
          <p:cNvPicPr>
            <a:picLocks noChangeAspect="true"/>
          </p:cNvPicPr>
          <p:nvPr/>
        </p:nvPicPr>
        <p:blipFill>
          <a:blip r:embed="rId2">
            <a:alphaModFix amt="93000"/>
          </a:blip>
          <a:stretch>
            <a:fillRect/>
          </a:stretch>
        </p:blipFill>
        <p:spPr>
          <a:xfrm>
            <a:off x="261303" y="259715"/>
            <a:ext cx="11669395" cy="63728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6430" y="789305"/>
            <a:ext cx="7734935" cy="624840"/>
          </a:xfrm>
          <a:prstGeom prst="rect">
            <a:avLst/>
          </a:prstGeom>
          <a:noFill/>
        </p:spPr>
        <p:txBody>
          <a:bodyPr wrap="square" lIns="91440" tIns="45720" rIns="91440" bIns="45720" rtlCol="0" anchor="t"/>
          <a:lstStyle/>
          <a:p>
            <a:pPr algn="just">
              <a:lnSpc>
                <a:spcPct val="100000"/>
              </a:lnSpc>
            </a:pPr>
            <a:r>
              <a:rPr lang="en-US" sz="3600" b="1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指导思想锚定为民服务方向</a:t>
            </a:r>
            <a:endParaRPr lang="en-US" sz="1600" dirty="0"/>
          </a:p>
        </p:txBody>
      </p:sp>
      <p:pic>
        <p:nvPicPr>
          <p:cNvPr id="4" name="Image 1" descr="https://kimi-img.moonshot.cn/pub/slides/slides_tmpl/image/25-09-05-14:18:18-d2t81alnfo2stf9din70.png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8855710" y="1029335"/>
            <a:ext cx="2663825" cy="79375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213485" y="2289493"/>
            <a:ext cx="2343150" cy="30341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2000" b="1" dirty="0">
                <a:solidFill>
                  <a:srgbClr val="C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理论指导方针</a:t>
            </a:r>
            <a:endParaRPr lang="en-US" sz="1600" dirty="0"/>
          </a:p>
        </p:txBody>
      </p:sp>
      <p:sp>
        <p:nvSpPr>
          <p:cNvPr id="6" name="Text 2"/>
          <p:cNvSpPr/>
          <p:nvPr/>
        </p:nvSpPr>
        <p:spPr>
          <a:xfrm>
            <a:off x="1004570" y="2881948"/>
            <a:ext cx="2624455" cy="20115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400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以习近平新时代中国特色社会主义思想为指导，全面贯彻党的二十大和二十届历次全会精神，深入落实习近平总书记关于"四好农村路"的重要指示精神。</a:t>
            </a:r>
            <a:endParaRPr lang="en-US" sz="1600" dirty="0"/>
          </a:p>
        </p:txBody>
      </p:sp>
      <p:sp>
        <p:nvSpPr>
          <p:cNvPr id="7" name="Text 3"/>
          <p:cNvSpPr/>
          <p:nvPr/>
        </p:nvSpPr>
        <p:spPr>
          <a:xfrm>
            <a:off x="5027295" y="2289493"/>
            <a:ext cx="2343150" cy="30341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2000" b="1" dirty="0">
                <a:solidFill>
                  <a:srgbClr val="C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核心价值取向</a:t>
            </a:r>
            <a:endParaRPr lang="en-US" sz="1600" dirty="0"/>
          </a:p>
        </p:txBody>
      </p:sp>
      <p:sp>
        <p:nvSpPr>
          <p:cNvPr id="8" name="Text 4"/>
          <p:cNvSpPr/>
          <p:nvPr/>
        </p:nvSpPr>
        <p:spPr>
          <a:xfrm>
            <a:off x="4818380" y="2881948"/>
            <a:ext cx="2624455" cy="169164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400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践行以人民为中心的发展思想，将农村公路管养纳入政府目标管理体系，构建权责清晰、运转高效的管养体制机制。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8855710" y="2289493"/>
            <a:ext cx="2343150" cy="30341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2000" b="1" dirty="0">
                <a:solidFill>
                  <a:srgbClr val="C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分级管理原则</a:t>
            </a:r>
            <a:endParaRPr lang="en-US" sz="1600" dirty="0"/>
          </a:p>
        </p:txBody>
      </p:sp>
      <p:sp>
        <p:nvSpPr>
          <p:cNvPr id="10" name="Text 6"/>
          <p:cNvSpPr/>
          <p:nvPr/>
        </p:nvSpPr>
        <p:spPr>
          <a:xfrm>
            <a:off x="8646795" y="2881948"/>
            <a:ext cx="2624455" cy="13715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400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按照"县道县管、乡村道乡村管"原则，明确区、乡两级职责边界，确保政策落地见效，提升群众获得感。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true">
          <a:blip r:embed="rId1">
            <a:alphaModFix amt="10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5-14:18:24-d2t81c5nfo2stf9dina0.png"/>
          <p:cNvPicPr>
            <a:picLocks noChangeAspect="true"/>
          </p:cNvPicPr>
          <p:nvPr/>
        </p:nvPicPr>
        <p:blipFill>
          <a:blip r:embed="rId2"/>
          <a:srcRect l="5" r="5"/>
          <a:stretch>
            <a:fillRect/>
          </a:stretch>
        </p:blipFill>
        <p:spPr>
          <a:xfrm>
            <a:off x="20320" y="0"/>
            <a:ext cx="1217168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711682" y="1621932"/>
            <a:ext cx="2872142" cy="222940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3800" dirty="0">
                <a:solidFill>
                  <a:srgbClr val="FDF1C5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02</a:t>
            </a:r>
            <a:endParaRPr lang="en-US" sz="1600" dirty="0"/>
          </a:p>
        </p:txBody>
      </p:sp>
      <p:sp>
        <p:nvSpPr>
          <p:cNvPr id="4" name="Text 1"/>
          <p:cNvSpPr/>
          <p:nvPr/>
        </p:nvSpPr>
        <p:spPr>
          <a:xfrm>
            <a:off x="3305175" y="3838118"/>
            <a:ext cx="5685155" cy="48756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3200" dirty="0">
                <a:solidFill>
                  <a:srgbClr val="FDF1C5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责任体系与养护内容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true">
          <a:blip r:embed="rId1">
            <a:alphaModFix amt="10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5-14:18:18-d2t81alnfo2stf9din50.png"/>
          <p:cNvPicPr>
            <a:picLocks noChangeAspect="true"/>
          </p:cNvPicPr>
          <p:nvPr/>
        </p:nvPicPr>
        <p:blipFill>
          <a:blip r:embed="rId2">
            <a:alphaModFix amt="93000"/>
          </a:blip>
          <a:stretch>
            <a:fillRect/>
          </a:stretch>
        </p:blipFill>
        <p:spPr>
          <a:xfrm>
            <a:off x="261303" y="242570"/>
            <a:ext cx="11669395" cy="63728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92455" y="1000125"/>
            <a:ext cx="8928100" cy="833120"/>
          </a:xfrm>
          <a:prstGeom prst="rect">
            <a:avLst/>
          </a:prstGeom>
          <a:noFill/>
        </p:spPr>
        <p:txBody>
          <a:bodyPr wrap="square" lIns="91440" tIns="45720" rIns="91440" bIns="45720" rtlCol="0" anchor="t"/>
          <a:lstStyle/>
          <a:p>
            <a:pPr algn="just">
              <a:lnSpc>
                <a:spcPct val="100000"/>
              </a:lnSpc>
            </a:pPr>
            <a:r>
              <a:rPr lang="en-US" sz="3600" b="1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分级管理厘清两级主体责任</a:t>
            </a:r>
            <a:endParaRPr lang="en-US" sz="1600" dirty="0"/>
          </a:p>
        </p:txBody>
      </p:sp>
      <p:pic>
        <p:nvPicPr>
          <p:cNvPr id="4" name="Image 1" descr="https://kimi-img.moonshot.cn/pub/slides/slides_tmpl/image/25-09-05-14:19:17-d2t81pdnfo2stf9dineg.png"/>
          <p:cNvPicPr>
            <a:picLocks noChangeAspect="true"/>
          </p:cNvPicPr>
          <p:nvPr/>
        </p:nvPicPr>
        <p:blipFill>
          <a:blip r:embed="rId3"/>
          <a:srcRect l="14" r="14"/>
          <a:stretch>
            <a:fillRect/>
          </a:stretch>
        </p:blipFill>
        <p:spPr>
          <a:xfrm>
            <a:off x="4212590" y="1628775"/>
            <a:ext cx="3502025" cy="455295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092835" y="1942465"/>
            <a:ext cx="2329815" cy="30341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sz="2000" b="1" dirty="0">
                <a:solidFill>
                  <a:srgbClr val="C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县道管理责任</a:t>
            </a:r>
            <a:endParaRPr lang="en-US" sz="1600" dirty="0"/>
          </a:p>
        </p:txBody>
      </p:sp>
      <p:sp>
        <p:nvSpPr>
          <p:cNvPr id="6" name="Text 2"/>
          <p:cNvSpPr/>
          <p:nvPr/>
        </p:nvSpPr>
        <p:spPr>
          <a:xfrm>
            <a:off x="1012825" y="2642235"/>
            <a:ext cx="2586355" cy="3187065"/>
          </a:xfrm>
          <a:prstGeom prst="rect">
            <a:avLst/>
          </a:prstGeom>
          <a:noFill/>
        </p:spPr>
        <p:txBody>
          <a:bodyPr wrap="square" lIns="91440" tIns="45720" rIns="91440" bIns="45720" rtlCol="0" anchor="t"/>
          <a:lstStyle/>
          <a:p>
            <a:pPr algn="just">
              <a:lnSpc>
                <a:spcPct val="150000"/>
              </a:lnSpc>
            </a:pPr>
            <a:r>
              <a:rPr lang="en-US" sz="1400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区交通运输局作为管理主体，委托所在乡镇（街道）开展日常养护，区公路事业发展中心负责养护效果监督巡查及经费申请拨付，实现专业管理与属地养护有机结合。</a:t>
            </a:r>
            <a:endParaRPr lang="en-US" sz="1600" dirty="0"/>
          </a:p>
        </p:txBody>
      </p:sp>
      <p:sp>
        <p:nvSpPr>
          <p:cNvPr id="7" name="Text 3"/>
          <p:cNvSpPr/>
          <p:nvPr/>
        </p:nvSpPr>
        <p:spPr>
          <a:xfrm>
            <a:off x="8328025" y="1942465"/>
            <a:ext cx="2329815" cy="30341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sz="2000" b="1" dirty="0">
                <a:solidFill>
                  <a:srgbClr val="C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乡村道管理责任</a:t>
            </a:r>
            <a:endParaRPr lang="en-US" sz="1600" dirty="0"/>
          </a:p>
        </p:txBody>
      </p:sp>
      <p:sp>
        <p:nvSpPr>
          <p:cNvPr id="8" name="Text 4"/>
          <p:cNvSpPr/>
          <p:nvPr/>
        </p:nvSpPr>
        <p:spPr>
          <a:xfrm>
            <a:off x="8248015" y="2642235"/>
            <a:ext cx="2586355" cy="3187065"/>
          </a:xfrm>
          <a:prstGeom prst="rect">
            <a:avLst/>
          </a:prstGeom>
          <a:noFill/>
        </p:spPr>
        <p:txBody>
          <a:bodyPr wrap="square" lIns="91440" tIns="45720" rIns="91440" bIns="45720" rtlCol="0" anchor="t"/>
          <a:lstStyle/>
          <a:p>
            <a:pPr algn="just">
              <a:lnSpc>
                <a:spcPct val="150000"/>
              </a:lnSpc>
            </a:pPr>
            <a:r>
              <a:rPr lang="en-US" sz="1400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各乡镇（街道）作为乡道、村道管理主体，全面负责所辖区域内日常养护工作。全区14条县道、49条乡道、371条村道责任分解清晰，总里程超937公里。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true">
          <a:blip r:embed="rId1">
            <a:alphaModFix amt="10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5-14:18:18-d2t81alnfo2stf9din50.png"/>
          <p:cNvPicPr>
            <a:picLocks noChangeAspect="true"/>
          </p:cNvPicPr>
          <p:nvPr/>
        </p:nvPicPr>
        <p:blipFill>
          <a:blip r:embed="rId2">
            <a:alphaModFix amt="93000"/>
          </a:blip>
          <a:stretch>
            <a:fillRect/>
          </a:stretch>
        </p:blipFill>
        <p:spPr>
          <a:xfrm>
            <a:off x="261303" y="259715"/>
            <a:ext cx="11669395" cy="63728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63475" y="698176"/>
            <a:ext cx="8152877" cy="833184"/>
          </a:xfrm>
          <a:prstGeom prst="rect">
            <a:avLst/>
          </a:prstGeom>
          <a:noFill/>
        </p:spPr>
        <p:txBody>
          <a:bodyPr wrap="square" lIns="91440" tIns="45720" rIns="91440" bIns="45720" rtlCol="0" anchor="t"/>
          <a:lstStyle/>
          <a:p>
            <a:pPr algn="just">
              <a:lnSpc>
                <a:spcPct val="100000"/>
              </a:lnSpc>
            </a:pPr>
            <a:r>
              <a:rPr lang="en-US" sz="3600" b="1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日常养护涵盖六大核心领域</a:t>
            </a:r>
            <a:endParaRPr lang="en-US" sz="1600" dirty="0"/>
          </a:p>
        </p:txBody>
      </p:sp>
      <p:pic>
        <p:nvPicPr>
          <p:cNvPr id="4" name="Image 1" descr="https://kimi-img.moonshot.cn/pub/slides/slides_tmpl/image/25-09-05-14:18:18-d2t81alnfo2stf9din70.png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10800000" flipH="true">
            <a:off x="1070610" y="3105785"/>
            <a:ext cx="2713355" cy="81280"/>
          </a:xfrm>
          <a:prstGeom prst="rect">
            <a:avLst/>
          </a:prstGeom>
        </p:spPr>
      </p:pic>
      <p:pic>
        <p:nvPicPr>
          <p:cNvPr id="5" name="Image 2" descr="https://kimi-img.moonshot.cn/pub/slides/slides_tmpl/image/25-09-05-14:18:18-d2t81alnfo2stf9din70.png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10800000" flipH="true">
            <a:off x="8415020" y="3138805"/>
            <a:ext cx="2713355" cy="81280"/>
          </a:xfrm>
          <a:prstGeom prst="rect">
            <a:avLst/>
          </a:prstGeom>
        </p:spPr>
      </p:pic>
      <p:pic>
        <p:nvPicPr>
          <p:cNvPr id="6" name="Image 3" descr="https://kimi-img.moonshot.cn/pub/slides/slides_tmpl/image/25-09-05-14:18:18-d2t81alnfo2stf9din70.png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10800000" flipH="true">
            <a:off x="4801870" y="2472690"/>
            <a:ext cx="2713355" cy="81280"/>
          </a:xfrm>
          <a:prstGeom prst="rect">
            <a:avLst/>
          </a:prstGeom>
        </p:spPr>
      </p:pic>
      <p:pic>
        <p:nvPicPr>
          <p:cNvPr id="7" name="Image 4" descr="https://kimi-img.moonshot.cn/pub/slides/slides_tmpl/image/25-09-05-14:18:18-d2t81alnfo2stf9din5g.png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>
            <a:off x="9749790" y="697865"/>
            <a:ext cx="1544955" cy="952500"/>
          </a:xfrm>
          <a:prstGeom prst="rect">
            <a:avLst/>
          </a:prstGeom>
        </p:spPr>
      </p:pic>
      <p:sp>
        <p:nvSpPr>
          <p:cNvPr id="8" name="Text 1"/>
          <p:cNvSpPr/>
          <p:nvPr/>
        </p:nvSpPr>
        <p:spPr>
          <a:xfrm>
            <a:off x="1049426" y="2388332"/>
            <a:ext cx="2778897" cy="30341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sz="2000" b="1" dirty="0">
                <a:solidFill>
                  <a:srgbClr val="C80405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路基路面养护</a:t>
            </a:r>
            <a:endParaRPr lang="en-US" sz="1600" dirty="0"/>
          </a:p>
        </p:txBody>
      </p:sp>
      <p:sp>
        <p:nvSpPr>
          <p:cNvPr id="9" name="Text 2"/>
          <p:cNvSpPr/>
          <p:nvPr/>
        </p:nvSpPr>
        <p:spPr>
          <a:xfrm>
            <a:off x="968983" y="3237117"/>
            <a:ext cx="2859341" cy="13715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400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排查路基沉陷裂缝，维护路肩边坡，疏通排水设施；修补路面病害，清理污染物、杂物、积水积雪，确保通行安全。</a:t>
            </a:r>
            <a:endParaRPr lang="en-US" sz="1600" dirty="0"/>
          </a:p>
        </p:txBody>
      </p:sp>
      <p:sp>
        <p:nvSpPr>
          <p:cNvPr id="10" name="Text 3"/>
          <p:cNvSpPr/>
          <p:nvPr/>
        </p:nvSpPr>
        <p:spPr>
          <a:xfrm>
            <a:off x="4769426" y="1703802"/>
            <a:ext cx="2778897" cy="30341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sz="2000" b="1" dirty="0">
                <a:solidFill>
                  <a:srgbClr val="C80405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桥隧涵养护</a:t>
            </a:r>
            <a:endParaRPr lang="en-US" sz="1600" dirty="0"/>
          </a:p>
        </p:txBody>
      </p:sp>
      <p:sp>
        <p:nvSpPr>
          <p:cNvPr id="11" name="Text 4"/>
          <p:cNvSpPr/>
          <p:nvPr/>
        </p:nvSpPr>
        <p:spPr>
          <a:xfrm>
            <a:off x="4688983" y="2657997"/>
            <a:ext cx="2859341" cy="13715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400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检查桥梁栏杆、泄水孔、伸缩缝，确保桥下过水通畅；维护隧道通风照明设施，保持洞内标志清晰完好。</a:t>
            </a:r>
            <a:endParaRPr lang="en-US" sz="1600" dirty="0"/>
          </a:p>
        </p:txBody>
      </p:sp>
      <p:sp>
        <p:nvSpPr>
          <p:cNvPr id="12" name="Text 5"/>
          <p:cNvSpPr/>
          <p:nvPr/>
        </p:nvSpPr>
        <p:spPr>
          <a:xfrm>
            <a:off x="8366998" y="2388332"/>
            <a:ext cx="2778897" cy="30341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sz="2000" b="1" dirty="0">
                <a:solidFill>
                  <a:srgbClr val="C80405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设施与环境养护</a:t>
            </a:r>
            <a:endParaRPr lang="en-US" sz="1600" dirty="0"/>
          </a:p>
        </p:txBody>
      </p:sp>
      <p:sp>
        <p:nvSpPr>
          <p:cNvPr id="13" name="Text 6"/>
          <p:cNvSpPr/>
          <p:nvPr/>
        </p:nvSpPr>
        <p:spPr>
          <a:xfrm>
            <a:off x="8286555" y="3237117"/>
            <a:ext cx="2859341" cy="13715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400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巡查交通安全设施完好性，补植修剪绿化植物，清理非法占用公路、违章建筑，整治路域环境脏乱差现象。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true">
          <a:blip r:embed="rId1">
            <a:alphaModFix amt="10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5-14:18:18-d2t81alnfo2stf9din50.png"/>
          <p:cNvPicPr>
            <a:picLocks noChangeAspect="true"/>
          </p:cNvPicPr>
          <p:nvPr/>
        </p:nvPicPr>
        <p:blipFill>
          <a:blip r:embed="rId2">
            <a:alphaModFix amt="93000"/>
          </a:blip>
          <a:stretch>
            <a:fillRect/>
          </a:stretch>
        </p:blipFill>
        <p:spPr>
          <a:xfrm>
            <a:off x="261303" y="259715"/>
            <a:ext cx="11669395" cy="6372860"/>
          </a:xfrm>
          <a:prstGeom prst="rect">
            <a:avLst/>
          </a:prstGeom>
        </p:spPr>
      </p:pic>
      <p:pic>
        <p:nvPicPr>
          <p:cNvPr id="3" name="Image 1" descr="https://kimi-img.moonshot.cn/pub/slides/slides_tmpl/image/25-09-05-14:19:26-d2t81rlnfo2stf9dinh0.png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5481320" y="514985"/>
            <a:ext cx="1181100" cy="10402570"/>
          </a:xfrm>
          <a:prstGeom prst="rect">
            <a:avLst/>
          </a:prstGeom>
        </p:spPr>
      </p:pic>
      <p:pic>
        <p:nvPicPr>
          <p:cNvPr id="4" name="Image 2" descr="https://kimi-img.moonshot.cn/pub/slides/slides_tmpl/image/25-09-05-14:19:26-d2t81rlnfo2stf9dinh0.png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5481320" y="-761365"/>
            <a:ext cx="1181100" cy="10402570"/>
          </a:xfrm>
          <a:prstGeom prst="rect">
            <a:avLst/>
          </a:prstGeom>
        </p:spPr>
      </p:pic>
      <p:pic>
        <p:nvPicPr>
          <p:cNvPr id="5" name="Image 3" descr="https://kimi-img.moonshot.cn/pub/slides/slides_tmpl/image/25-09-05-14:19:26-d2t81rlnfo2stf9dinh0.png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5481320" y="-2012315"/>
            <a:ext cx="1181100" cy="10402570"/>
          </a:xfrm>
          <a:prstGeom prst="rect">
            <a:avLst/>
          </a:prstGeom>
        </p:spPr>
      </p:pic>
      <p:pic>
        <p:nvPicPr>
          <p:cNvPr id="6" name="Image 4" descr="https://kimi-img.moonshot.cn/pub/slides/slides_tmpl/image/25-09-05-14:19:26-d2t81rlnfo2stf9dinh0.png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5481320" y="-3281680"/>
            <a:ext cx="1181100" cy="10402570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542215" y="535616"/>
            <a:ext cx="8152877" cy="833184"/>
          </a:xfrm>
          <a:prstGeom prst="rect">
            <a:avLst/>
          </a:prstGeom>
          <a:noFill/>
        </p:spPr>
        <p:txBody>
          <a:bodyPr wrap="square" lIns="91440" tIns="45720" rIns="91440" bIns="45720" rtlCol="0" anchor="t"/>
          <a:lstStyle/>
          <a:p>
            <a:pPr algn="just">
              <a:lnSpc>
                <a:spcPct val="100000"/>
              </a:lnSpc>
            </a:pPr>
            <a:r>
              <a:rPr lang="en-US" sz="3600" b="1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养护工程实施分类精准施策</a:t>
            </a:r>
            <a:endParaRPr lang="en-US" sz="1600" dirty="0"/>
          </a:p>
        </p:txBody>
      </p:sp>
      <p:pic>
        <p:nvPicPr>
          <p:cNvPr id="8" name="Image 5" descr="https://kimi-img.moonshot.cn/pub/slides/slides_tmpl/image/25-09-05-14:18:19-d2t81atnfo2stf9din90.png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>
            <a:off x="10682605" y="758825"/>
            <a:ext cx="679450" cy="246380"/>
          </a:xfrm>
          <a:prstGeom prst="rect">
            <a:avLst/>
          </a:prstGeom>
        </p:spPr>
      </p:pic>
      <p:sp>
        <p:nvSpPr>
          <p:cNvPr id="9" name="Text 1"/>
          <p:cNvSpPr/>
          <p:nvPr/>
        </p:nvSpPr>
        <p:spPr>
          <a:xfrm>
            <a:off x="1135744" y="1456519"/>
            <a:ext cx="4370705" cy="27622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sz="1800" b="1" dirty="0">
                <a:solidFill>
                  <a:srgbClr val="A8030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预防养护</a:t>
            </a:r>
            <a:endParaRPr lang="en-US" sz="1600" dirty="0"/>
          </a:p>
        </p:txBody>
      </p:sp>
      <p:sp>
        <p:nvSpPr>
          <p:cNvPr id="10" name="Text 2"/>
          <p:cNvSpPr/>
          <p:nvPr/>
        </p:nvSpPr>
        <p:spPr>
          <a:xfrm>
            <a:off x="1059570" y="1670484"/>
            <a:ext cx="10065630" cy="4113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400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针对路况良好路段，采取主动措施延缓病害发展，降低全生命周期养护成本，实现从被动抢修向主动预防转变。</a:t>
            </a:r>
            <a:endParaRPr lang="en-US" sz="1600" dirty="0"/>
          </a:p>
        </p:txBody>
      </p:sp>
      <p:sp>
        <p:nvSpPr>
          <p:cNvPr id="11" name="Text 3"/>
          <p:cNvSpPr/>
          <p:nvPr/>
        </p:nvSpPr>
        <p:spPr>
          <a:xfrm>
            <a:off x="1139554" y="2762079"/>
            <a:ext cx="4370705" cy="27622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sz="1800" b="1" dirty="0">
                <a:solidFill>
                  <a:srgbClr val="A8030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修复养护</a:t>
            </a:r>
            <a:endParaRPr lang="en-US" sz="1600" dirty="0"/>
          </a:p>
        </p:txBody>
      </p:sp>
      <p:sp>
        <p:nvSpPr>
          <p:cNvPr id="12" name="Text 4"/>
          <p:cNvSpPr/>
          <p:nvPr/>
        </p:nvSpPr>
        <p:spPr>
          <a:xfrm>
            <a:off x="1063380" y="2976044"/>
            <a:ext cx="10065630" cy="4113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400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对已出现病害的路段进行恢复性维修，改善公路技术状况，保障道路使用功能和服务水平。</a:t>
            </a:r>
            <a:endParaRPr lang="en-US" sz="1600" dirty="0"/>
          </a:p>
        </p:txBody>
      </p:sp>
      <p:sp>
        <p:nvSpPr>
          <p:cNvPr id="13" name="Text 5"/>
          <p:cNvSpPr/>
          <p:nvPr/>
        </p:nvSpPr>
        <p:spPr>
          <a:xfrm>
            <a:off x="1135744" y="3992074"/>
            <a:ext cx="4370705" cy="27622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sz="1800" b="1" dirty="0">
                <a:solidFill>
                  <a:srgbClr val="A8030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专项养护</a:t>
            </a:r>
            <a:endParaRPr lang="en-US" sz="1600" dirty="0"/>
          </a:p>
        </p:txBody>
      </p:sp>
      <p:sp>
        <p:nvSpPr>
          <p:cNvPr id="14" name="Text 6"/>
          <p:cNvSpPr/>
          <p:nvPr/>
        </p:nvSpPr>
        <p:spPr>
          <a:xfrm>
            <a:off x="1059570" y="4206039"/>
            <a:ext cx="10065630" cy="4113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400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解决特定技术问题，如边坡治理、排水改造等，提升公路抗灾能力和耐久性能。</a:t>
            </a:r>
            <a:endParaRPr lang="en-US" sz="1600" dirty="0"/>
          </a:p>
        </p:txBody>
      </p:sp>
      <p:sp>
        <p:nvSpPr>
          <p:cNvPr id="15" name="Text 7"/>
          <p:cNvSpPr/>
          <p:nvPr/>
        </p:nvSpPr>
        <p:spPr>
          <a:xfrm>
            <a:off x="1135744" y="5274774"/>
            <a:ext cx="4370705" cy="27622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sz="1800" b="1" dirty="0">
                <a:solidFill>
                  <a:srgbClr val="A8030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应急养护</a:t>
            </a:r>
            <a:endParaRPr lang="en-US" sz="1600" dirty="0"/>
          </a:p>
        </p:txBody>
      </p:sp>
      <p:sp>
        <p:nvSpPr>
          <p:cNvPr id="16" name="Text 8"/>
          <p:cNvSpPr/>
          <p:nvPr/>
        </p:nvSpPr>
        <p:spPr>
          <a:xfrm>
            <a:off x="1059570" y="5488739"/>
            <a:ext cx="10065630" cy="4113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400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快速响应突发灾毁事件，及时抢通道路，保障人民群众生命财产安全和应急通行需求。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true">
          <a:blip r:embed="rId1">
            <a:alphaModFix amt="10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5-14:18:24-d2t81c5nfo2stf9dina0.png"/>
          <p:cNvPicPr>
            <a:picLocks noChangeAspect="true"/>
          </p:cNvPicPr>
          <p:nvPr/>
        </p:nvPicPr>
        <p:blipFill>
          <a:blip r:embed="rId2"/>
          <a:srcRect l="5" r="5"/>
          <a:stretch>
            <a:fillRect/>
          </a:stretch>
        </p:blipFill>
        <p:spPr>
          <a:xfrm>
            <a:off x="20320" y="0"/>
            <a:ext cx="1217168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711682" y="1621932"/>
            <a:ext cx="2872142" cy="222940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3800" dirty="0">
                <a:solidFill>
                  <a:srgbClr val="FDF1C5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03</a:t>
            </a:r>
            <a:endParaRPr lang="en-US" sz="1600" dirty="0"/>
          </a:p>
        </p:txBody>
      </p:sp>
      <p:sp>
        <p:nvSpPr>
          <p:cNvPr id="4" name="Text 1"/>
          <p:cNvSpPr/>
          <p:nvPr/>
        </p:nvSpPr>
        <p:spPr>
          <a:xfrm>
            <a:off x="3305175" y="3838118"/>
            <a:ext cx="5685155" cy="48756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3200" dirty="0">
                <a:solidFill>
                  <a:srgbClr val="FDF1C5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巡查监督与考核机制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true">
          <a:blip r:embed="rId1">
            <a:alphaModFix amt="10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5-14:18:18-d2t81alnfo2stf9din50.png"/>
          <p:cNvPicPr>
            <a:picLocks noChangeAspect="true"/>
          </p:cNvPicPr>
          <p:nvPr/>
        </p:nvPicPr>
        <p:blipFill>
          <a:blip r:embed="rId2">
            <a:alphaModFix amt="93000"/>
          </a:blip>
          <a:stretch>
            <a:fillRect/>
          </a:stretch>
        </p:blipFill>
        <p:spPr>
          <a:xfrm>
            <a:off x="261303" y="259715"/>
            <a:ext cx="11669395" cy="63728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2215" y="622972"/>
            <a:ext cx="8152877" cy="833184"/>
          </a:xfrm>
          <a:prstGeom prst="rect">
            <a:avLst/>
          </a:prstGeom>
          <a:noFill/>
        </p:spPr>
        <p:txBody>
          <a:bodyPr wrap="square" lIns="91440" tIns="45720" rIns="91440" bIns="45720" rtlCol="0" anchor="t"/>
          <a:lstStyle/>
          <a:p>
            <a:pPr algn="just">
              <a:lnSpc>
                <a:spcPct val="100000"/>
              </a:lnSpc>
            </a:pPr>
            <a:r>
              <a:rPr lang="en-US" sz="3600" b="1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三级巡查构建闭环监管体系</a:t>
            </a:r>
            <a:endParaRPr lang="en-US" sz="1600" dirty="0"/>
          </a:p>
        </p:txBody>
      </p:sp>
      <p:pic>
        <p:nvPicPr>
          <p:cNvPr id="4" name="Image 1" descr="https://kimi-img.moonshot.cn/pub/slides/slides_tmpl/image/25-09-05-14:18:18-d2t81alnfo2stf9din70.png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724660" y="3902075"/>
            <a:ext cx="4662170" cy="139065"/>
          </a:xfrm>
          <a:prstGeom prst="rect">
            <a:avLst/>
          </a:prstGeom>
        </p:spPr>
      </p:pic>
      <p:pic>
        <p:nvPicPr>
          <p:cNvPr id="5" name="Image 2" descr="https://kimi-img.moonshot.cn/pub/slides/slides_tmpl/image/25-09-05-14:18:18-d2t81alnfo2stf9din70.png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5602605" y="3902075"/>
            <a:ext cx="4662170" cy="139065"/>
          </a:xfrm>
          <a:prstGeom prst="rect">
            <a:avLst/>
          </a:prstGeom>
        </p:spPr>
      </p:pic>
      <p:pic>
        <p:nvPicPr>
          <p:cNvPr id="6" name="Image 3" descr="https://kimi-img.moonshot.cn/pub/slides/slides_tmpl/image/25-09-05-14:18:19-d2t81atnfo2stf9din8g.png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>
            <a:off x="1605122" y="1500823"/>
            <a:ext cx="1141095" cy="1143000"/>
          </a:xfrm>
          <a:prstGeom prst="rect">
            <a:avLst/>
          </a:prstGeom>
        </p:spPr>
      </p:pic>
      <p:pic>
        <p:nvPicPr>
          <p:cNvPr id="7" name="Image 4" descr="https://kimi-img.moonshot.cn/pub/slides/slides_tmpl/image/25-09-05-14:18:19-d2t81atnfo2stf9din8g.png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>
            <a:off x="5424012" y="1500823"/>
            <a:ext cx="1141095" cy="1143000"/>
          </a:xfrm>
          <a:prstGeom prst="rect">
            <a:avLst/>
          </a:prstGeom>
        </p:spPr>
      </p:pic>
      <p:pic>
        <p:nvPicPr>
          <p:cNvPr id="8" name="Image 5" descr="https://kimi-img.moonshot.cn/pub/slides/slides_tmpl/image/25-09-05-14:18:19-d2t81atnfo2stf9din8g.png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>
            <a:off x="9302592" y="1500823"/>
            <a:ext cx="1141095" cy="1143000"/>
          </a:xfrm>
          <a:prstGeom prst="rect">
            <a:avLst/>
          </a:prstGeom>
        </p:spPr>
      </p:pic>
      <p:pic>
        <p:nvPicPr>
          <p:cNvPr id="9" name="Image 6" descr="https://kimi-img.moonshot.cn/pub/slides/slides_tmpl/image/25-09-05-14:18:19-d2t81atnfo2stf9din90.png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2295" y="774700"/>
            <a:ext cx="679450" cy="246380"/>
          </a:xfrm>
          <a:prstGeom prst="rect">
            <a:avLst/>
          </a:prstGeom>
        </p:spPr>
      </p:pic>
      <p:sp>
        <p:nvSpPr>
          <p:cNvPr id="10" name="Text 1"/>
          <p:cNvSpPr/>
          <p:nvPr/>
        </p:nvSpPr>
        <p:spPr>
          <a:xfrm>
            <a:off x="1930242" y="1857058"/>
            <a:ext cx="490855" cy="43299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800" dirty="0">
                <a:solidFill>
                  <a:srgbClr val="FEF8E2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01</a:t>
            </a:r>
            <a:endParaRPr lang="en-US" sz="1600" dirty="0"/>
          </a:p>
        </p:txBody>
      </p:sp>
      <p:sp>
        <p:nvSpPr>
          <p:cNvPr id="11" name="Text 2"/>
          <p:cNvSpPr/>
          <p:nvPr/>
        </p:nvSpPr>
        <p:spPr>
          <a:xfrm>
            <a:off x="1057593" y="2661920"/>
            <a:ext cx="2235835" cy="30341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000" b="1" dirty="0">
                <a:solidFill>
                  <a:srgbClr val="C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区级督导巡查</a:t>
            </a:r>
            <a:endParaRPr lang="en-US" sz="1600" dirty="0"/>
          </a:p>
        </p:txBody>
      </p:sp>
      <p:sp>
        <p:nvSpPr>
          <p:cNvPr id="12" name="Text 3"/>
          <p:cNvSpPr/>
          <p:nvPr/>
        </p:nvSpPr>
        <p:spPr>
          <a:xfrm>
            <a:off x="904875" y="3302635"/>
            <a:ext cx="2541270" cy="169164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400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区交通运输局负责督导检查和统筹协调，区公路事业发展中心依据养护标准开展专业巡查，对不达标情况发出整改提醒。</a:t>
            </a:r>
            <a:endParaRPr lang="en-US" sz="1600" dirty="0"/>
          </a:p>
        </p:txBody>
      </p:sp>
      <p:sp>
        <p:nvSpPr>
          <p:cNvPr id="13" name="Text 4"/>
          <p:cNvSpPr/>
          <p:nvPr/>
        </p:nvSpPr>
        <p:spPr>
          <a:xfrm>
            <a:off x="5749132" y="1857058"/>
            <a:ext cx="490855" cy="43299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800" dirty="0">
                <a:solidFill>
                  <a:srgbClr val="FEF8E2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02</a:t>
            </a:r>
            <a:endParaRPr lang="en-US" sz="1600" dirty="0"/>
          </a:p>
        </p:txBody>
      </p:sp>
      <p:sp>
        <p:nvSpPr>
          <p:cNvPr id="14" name="Text 5"/>
          <p:cNvSpPr/>
          <p:nvPr/>
        </p:nvSpPr>
        <p:spPr>
          <a:xfrm>
            <a:off x="4831398" y="2661920"/>
            <a:ext cx="2235835" cy="30341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000" b="1" dirty="0">
                <a:solidFill>
                  <a:srgbClr val="C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乡镇全面巡查</a:t>
            </a:r>
            <a:endParaRPr lang="en-US" sz="1600" dirty="0"/>
          </a:p>
        </p:txBody>
      </p:sp>
      <p:sp>
        <p:nvSpPr>
          <p:cNvPr id="15" name="Text 6"/>
          <p:cNvSpPr/>
          <p:nvPr/>
        </p:nvSpPr>
        <p:spPr>
          <a:xfrm>
            <a:off x="4678680" y="3302635"/>
            <a:ext cx="2541270" cy="13715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400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各乡镇（街道）安排专人全面巡查所辖道路，监督检查每条道路管养情况，及时处理突发情况，确保任务圆满完成。</a:t>
            </a:r>
            <a:endParaRPr lang="en-US" sz="1600" dirty="0"/>
          </a:p>
        </p:txBody>
      </p:sp>
      <p:sp>
        <p:nvSpPr>
          <p:cNvPr id="16" name="Text 7"/>
          <p:cNvSpPr/>
          <p:nvPr/>
        </p:nvSpPr>
        <p:spPr>
          <a:xfrm>
            <a:off x="9627712" y="1857058"/>
            <a:ext cx="490855" cy="43299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800" dirty="0">
                <a:solidFill>
                  <a:srgbClr val="FEF8E2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03</a:t>
            </a:r>
            <a:endParaRPr lang="en-US" sz="1600" dirty="0"/>
          </a:p>
        </p:txBody>
      </p:sp>
      <p:sp>
        <p:nvSpPr>
          <p:cNvPr id="17" name="Text 8"/>
          <p:cNvSpPr/>
          <p:nvPr/>
        </p:nvSpPr>
        <p:spPr>
          <a:xfrm>
            <a:off x="8768398" y="2675255"/>
            <a:ext cx="2235835" cy="30341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000" b="1" dirty="0">
                <a:solidFill>
                  <a:srgbClr val="C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闭环管理机制</a:t>
            </a:r>
            <a:endParaRPr lang="en-US" sz="1600" dirty="0"/>
          </a:p>
        </p:txBody>
      </p:sp>
      <p:sp>
        <p:nvSpPr>
          <p:cNvPr id="18" name="Text 9"/>
          <p:cNvSpPr/>
          <p:nvPr/>
        </p:nvSpPr>
        <p:spPr>
          <a:xfrm>
            <a:off x="8615680" y="3315970"/>
            <a:ext cx="2541270" cy="13715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400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建立"巡查—反馈—整改—复查"闭环管理，巡查纳入政府目标管理，强化责任追究，形成上下联动、齐抓共管格局。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true">
          <a:blip r:embed="rId1">
            <a:alphaModFix amt="10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5-14:18:18-d2t81alnfo2stf9din50.png"/>
          <p:cNvPicPr>
            <a:picLocks noChangeAspect="true"/>
          </p:cNvPicPr>
          <p:nvPr/>
        </p:nvPicPr>
        <p:blipFill>
          <a:blip r:embed="rId2">
            <a:alphaModFix amt="93000"/>
          </a:blip>
          <a:stretch>
            <a:fillRect/>
          </a:stretch>
        </p:blipFill>
        <p:spPr>
          <a:xfrm>
            <a:off x="261303" y="259715"/>
            <a:ext cx="11669395" cy="6372860"/>
          </a:xfrm>
          <a:prstGeom prst="rect">
            <a:avLst/>
          </a:prstGeom>
        </p:spPr>
      </p:pic>
      <p:pic>
        <p:nvPicPr>
          <p:cNvPr id="3" name="Image 1" descr="https://kimi-img.moonshot.cn/pub/slides/slides_tmpl/image/25-09-05-14:18:25-d2t81cdnfo2stf9dinag.png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5137785" y="3242945"/>
            <a:ext cx="4564380" cy="135255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42215" y="803947"/>
            <a:ext cx="8152877" cy="833184"/>
          </a:xfrm>
          <a:prstGeom prst="rect">
            <a:avLst/>
          </a:prstGeom>
          <a:noFill/>
        </p:spPr>
        <p:txBody>
          <a:bodyPr wrap="square" lIns="91440" tIns="45720" rIns="91440" bIns="45720" rtlCol="0" anchor="t"/>
          <a:lstStyle/>
          <a:p>
            <a:pPr algn="just">
              <a:lnSpc>
                <a:spcPct val="100000"/>
              </a:lnSpc>
            </a:pPr>
            <a:r>
              <a:rPr lang="en-US" sz="3600" b="1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绩效挂钩激发基层工作动力</a:t>
            </a:r>
            <a:endParaRPr lang="en-US" sz="1600" dirty="0"/>
          </a:p>
        </p:txBody>
      </p:sp>
      <p:pic>
        <p:nvPicPr>
          <p:cNvPr id="5" name="Image 2" descr="https://kimi-img.moonshot.cn/pub/slides/slides_tmpl/image/25-09-05-14:18:19-d2t81atnfo2stf9din8g.png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>
            <a:off x="640715" y="1652270"/>
            <a:ext cx="969010" cy="970915"/>
          </a:xfrm>
          <a:prstGeom prst="rect">
            <a:avLst/>
          </a:prstGeom>
        </p:spPr>
      </p:pic>
      <p:pic>
        <p:nvPicPr>
          <p:cNvPr id="6" name="Image 3" descr="https://kimi-img.moonshot.cn/pub/slides/slides_tmpl/image/25-09-05-14:18:19-d2t81atnfo2stf9din8g.png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>
            <a:off x="640715" y="3953510"/>
            <a:ext cx="969010" cy="970915"/>
          </a:xfrm>
          <a:prstGeom prst="rect">
            <a:avLst/>
          </a:prstGeom>
        </p:spPr>
      </p:pic>
      <p:pic>
        <p:nvPicPr>
          <p:cNvPr id="7" name="Image 4" descr="https://kimi-img.moonshot.cn/pub/slides/slides_tmpl/image/25-09-05-14:19:24-d2t81r5nfo2stf9ding0.jpeg"/>
          <p:cNvPicPr>
            <a:picLocks noChangeAspect="true"/>
          </p:cNvPicPr>
          <p:nvPr/>
        </p:nvPicPr>
        <p:blipFill>
          <a:blip r:embed="rId5"/>
          <a:srcRect l="17504" r="17504"/>
          <a:stretch>
            <a:fillRect/>
          </a:stretch>
        </p:blipFill>
        <p:spPr>
          <a:xfrm>
            <a:off x="7038975" y="1637030"/>
            <a:ext cx="4451350" cy="4563745"/>
          </a:xfrm>
          <a:prstGeom prst="rect">
            <a:avLst/>
          </a:prstGeom>
        </p:spPr>
      </p:pic>
      <p:sp>
        <p:nvSpPr>
          <p:cNvPr id="8" name="Text 1"/>
          <p:cNvSpPr/>
          <p:nvPr/>
        </p:nvSpPr>
        <p:spPr>
          <a:xfrm>
            <a:off x="879793" y="1928495"/>
            <a:ext cx="490855" cy="43299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800" dirty="0">
                <a:solidFill>
                  <a:srgbClr val="FEF8E2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01</a:t>
            </a:r>
            <a:endParaRPr lang="en-US" sz="1600" dirty="0"/>
          </a:p>
        </p:txBody>
      </p:sp>
      <p:sp>
        <p:nvSpPr>
          <p:cNvPr id="9" name="Text 2"/>
          <p:cNvSpPr/>
          <p:nvPr/>
        </p:nvSpPr>
        <p:spPr>
          <a:xfrm>
            <a:off x="1701800" y="1825625"/>
            <a:ext cx="4326255" cy="30341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sz="2000" b="1" dirty="0">
                <a:solidFill>
                  <a:srgbClr val="C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奖惩分明的考核机制</a:t>
            </a:r>
            <a:endParaRPr lang="en-US" sz="1600" dirty="0"/>
          </a:p>
        </p:txBody>
      </p:sp>
      <p:sp>
        <p:nvSpPr>
          <p:cNvPr id="10" name="Text 3"/>
          <p:cNvSpPr/>
          <p:nvPr/>
        </p:nvSpPr>
        <p:spPr>
          <a:xfrm>
            <a:off x="1649730" y="2146935"/>
            <a:ext cx="4378325" cy="13715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400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依据各乡镇（街道）农村道路日常养护工作完成比例拨付经费，对完成好的乡镇给予经费奖励，对完成差的乡镇进行经费扣减，将养护质量与资金分配直接挂钩。</a:t>
            </a:r>
            <a:endParaRPr lang="en-US" sz="1600" dirty="0"/>
          </a:p>
        </p:txBody>
      </p:sp>
      <p:sp>
        <p:nvSpPr>
          <p:cNvPr id="11" name="Text 4"/>
          <p:cNvSpPr/>
          <p:nvPr/>
        </p:nvSpPr>
        <p:spPr>
          <a:xfrm>
            <a:off x="879793" y="4229735"/>
            <a:ext cx="490855" cy="43299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800" dirty="0">
                <a:solidFill>
                  <a:srgbClr val="FEF8E2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02</a:t>
            </a:r>
            <a:endParaRPr lang="en-US" sz="1600" dirty="0"/>
          </a:p>
        </p:txBody>
      </p:sp>
      <p:sp>
        <p:nvSpPr>
          <p:cNvPr id="12" name="Text 5"/>
          <p:cNvSpPr/>
          <p:nvPr/>
        </p:nvSpPr>
        <p:spPr>
          <a:xfrm>
            <a:off x="1701800" y="4172585"/>
            <a:ext cx="4326255" cy="30341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sz="2000" b="1" dirty="0">
                <a:solidFill>
                  <a:srgbClr val="C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目标管理与结果运用</a:t>
            </a:r>
            <a:endParaRPr lang="en-US" sz="1600" dirty="0"/>
          </a:p>
        </p:txBody>
      </p:sp>
      <p:sp>
        <p:nvSpPr>
          <p:cNvPr id="13" name="Text 6"/>
          <p:cNvSpPr/>
          <p:nvPr/>
        </p:nvSpPr>
        <p:spPr>
          <a:xfrm>
            <a:off x="1649730" y="4493895"/>
            <a:ext cx="4378325" cy="105148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400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各乡镇需强化目标管理，落实专人负责，考核结果作为年度工作评价重要依据，推动形成比学赶超的良好氛围，激发基层工作积极性。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true">
          <a:blip r:embed="rId1">
            <a:alphaModFix amt="10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5-14:18:24-d2t81c5nfo2stf9dina0.png"/>
          <p:cNvPicPr>
            <a:picLocks noChangeAspect="true"/>
          </p:cNvPicPr>
          <p:nvPr/>
        </p:nvPicPr>
        <p:blipFill>
          <a:blip r:embed="rId2"/>
          <a:srcRect l="5" r="5"/>
          <a:stretch>
            <a:fillRect/>
          </a:stretch>
        </p:blipFill>
        <p:spPr>
          <a:xfrm>
            <a:off x="20320" y="0"/>
            <a:ext cx="1217168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711682" y="1621932"/>
            <a:ext cx="2872142" cy="222940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3800" dirty="0">
                <a:solidFill>
                  <a:srgbClr val="FDF1C5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04</a:t>
            </a:r>
            <a:endParaRPr lang="en-US" sz="1600" dirty="0"/>
          </a:p>
        </p:txBody>
      </p:sp>
      <p:sp>
        <p:nvSpPr>
          <p:cNvPr id="4" name="Text 1"/>
          <p:cNvSpPr/>
          <p:nvPr/>
        </p:nvSpPr>
        <p:spPr>
          <a:xfrm>
            <a:off x="3305175" y="3838118"/>
            <a:ext cx="5685155" cy="48756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3200" dirty="0">
                <a:solidFill>
                  <a:srgbClr val="FDF1C5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资金保障与分担机制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true">
          <a:blip r:embed="rId1">
            <a:alphaModFix amt="10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5-14:18:18-d2t81alnfo2stf9din50.png"/>
          <p:cNvPicPr>
            <a:picLocks noChangeAspect="true"/>
          </p:cNvPicPr>
          <p:nvPr/>
        </p:nvPicPr>
        <p:blipFill>
          <a:blip r:embed="rId2">
            <a:alphaModFix amt="93000"/>
          </a:blip>
          <a:stretch>
            <a:fillRect/>
          </a:stretch>
        </p:blipFill>
        <p:spPr>
          <a:xfrm>
            <a:off x="261303" y="259715"/>
            <a:ext cx="11669395" cy="6372860"/>
          </a:xfrm>
          <a:prstGeom prst="rect">
            <a:avLst/>
          </a:prstGeom>
        </p:spPr>
      </p:pic>
      <p:pic>
        <p:nvPicPr>
          <p:cNvPr id="3" name="Image 1" descr="https://kimi-img.moonshot.cn/pub/slides/slides_tmpl/image/25-09-05-14:20:08-d2t8265nfo2stf9dinm0.jpeg"/>
          <p:cNvPicPr>
            <a:picLocks noChangeAspect="true"/>
          </p:cNvPicPr>
          <p:nvPr/>
        </p:nvPicPr>
        <p:blipFill>
          <a:blip r:embed="rId3"/>
          <a:srcRect l="17244" r="17244"/>
          <a:stretch>
            <a:fillRect/>
          </a:stretch>
        </p:blipFill>
        <p:spPr>
          <a:xfrm>
            <a:off x="760095" y="1973580"/>
            <a:ext cx="4010025" cy="408559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42215" y="867447"/>
            <a:ext cx="8152877" cy="833184"/>
          </a:xfrm>
          <a:prstGeom prst="rect">
            <a:avLst/>
          </a:prstGeom>
          <a:noFill/>
        </p:spPr>
        <p:txBody>
          <a:bodyPr wrap="square" lIns="91440" tIns="45720" rIns="91440" bIns="45720" rtlCol="0" anchor="t"/>
          <a:lstStyle/>
          <a:p>
            <a:pPr algn="just">
              <a:lnSpc>
                <a:spcPct val="100000"/>
              </a:lnSpc>
            </a:pPr>
            <a:r>
              <a:rPr lang="en-US" sz="3600" b="1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三级财政明确最低投入标准</a:t>
            </a:r>
            <a:endParaRPr lang="en-US" sz="1600" dirty="0"/>
          </a:p>
        </p:txBody>
      </p:sp>
      <p:sp>
        <p:nvSpPr>
          <p:cNvPr id="5" name="Shape 1"/>
          <p:cNvSpPr/>
          <p:nvPr/>
        </p:nvSpPr>
        <p:spPr>
          <a:xfrm>
            <a:off x="10603506" y="1758731"/>
            <a:ext cx="684530" cy="638765"/>
          </a:xfrm>
          <a:prstGeom prst="rect">
            <a:avLst/>
          </a:prstGeom>
          <a:solidFill>
            <a:srgbClr val="000000">
              <a:alpha val="0"/>
            </a:srgbClr>
          </a:solidFill>
        </p:spPr>
      </p:sp>
      <p:sp>
        <p:nvSpPr>
          <p:cNvPr id="6" name="Text 2"/>
          <p:cNvSpPr/>
          <p:nvPr/>
        </p:nvSpPr>
        <p:spPr>
          <a:xfrm>
            <a:off x="10603506" y="1758731"/>
            <a:ext cx="684530" cy="63876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just">
              <a:lnSpc>
                <a:spcPct val="110000"/>
              </a:lnSpc>
            </a:pPr>
            <a:r>
              <a:rPr lang="en-US" sz="4000" dirty="0">
                <a:solidFill>
                  <a:srgbClr val="C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01</a:t>
            </a:r>
            <a:endParaRPr lang="en-US" sz="1600" dirty="0"/>
          </a:p>
        </p:txBody>
      </p:sp>
      <p:sp>
        <p:nvSpPr>
          <p:cNvPr id="7" name="Text 3"/>
          <p:cNvSpPr/>
          <p:nvPr/>
        </p:nvSpPr>
        <p:spPr>
          <a:xfrm>
            <a:off x="5575300" y="1973580"/>
            <a:ext cx="4077970" cy="30341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sz="2000" b="1" dirty="0">
                <a:solidFill>
                  <a:srgbClr val="C80405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最低养护资金标准</a:t>
            </a:r>
            <a:endParaRPr lang="en-US" sz="1600" dirty="0"/>
          </a:p>
        </p:txBody>
      </p:sp>
      <p:sp>
        <p:nvSpPr>
          <p:cNvPr id="8" name="Text 4"/>
          <p:cNvSpPr/>
          <p:nvPr/>
        </p:nvSpPr>
        <p:spPr>
          <a:xfrm>
            <a:off x="5443855" y="2397760"/>
            <a:ext cx="5908040" cy="105148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400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省、市、县三级公共财政资金用于农村公路日常养护总额不得低于：县道每年每公里10000元、乡道每年每公里5000元、村道每年每公里3000元，实际高于标准的不得降低。</a:t>
            </a:r>
            <a:endParaRPr lang="en-US" sz="1600" dirty="0"/>
          </a:p>
        </p:txBody>
      </p:sp>
      <p:sp>
        <p:nvSpPr>
          <p:cNvPr id="9" name="Shape 5"/>
          <p:cNvSpPr/>
          <p:nvPr/>
        </p:nvSpPr>
        <p:spPr>
          <a:xfrm>
            <a:off x="10649861" y="3917731"/>
            <a:ext cx="684530" cy="676910"/>
          </a:xfrm>
          <a:prstGeom prst="rect">
            <a:avLst/>
          </a:prstGeom>
          <a:solidFill>
            <a:srgbClr val="000000">
              <a:alpha val="0"/>
            </a:srgbClr>
          </a:solidFill>
        </p:spPr>
      </p:sp>
      <p:sp>
        <p:nvSpPr>
          <p:cNvPr id="10" name="Text 6"/>
          <p:cNvSpPr/>
          <p:nvPr/>
        </p:nvSpPr>
        <p:spPr>
          <a:xfrm>
            <a:off x="10649861" y="3917731"/>
            <a:ext cx="684530" cy="67691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just">
              <a:lnSpc>
                <a:spcPct val="110000"/>
              </a:lnSpc>
            </a:pPr>
            <a:r>
              <a:rPr lang="en-US" sz="4000" dirty="0">
                <a:solidFill>
                  <a:srgbClr val="C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02</a:t>
            </a:r>
            <a:endParaRPr lang="en-US" sz="1600" dirty="0"/>
          </a:p>
        </p:txBody>
      </p:sp>
      <p:sp>
        <p:nvSpPr>
          <p:cNvPr id="11" name="Text 7"/>
          <p:cNvSpPr/>
          <p:nvPr/>
        </p:nvSpPr>
        <p:spPr>
          <a:xfrm>
            <a:off x="5621655" y="4102735"/>
            <a:ext cx="4077970" cy="30341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sz="2000" b="1" dirty="0">
                <a:solidFill>
                  <a:srgbClr val="C80405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三级财政分担比例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5490210" y="4556760"/>
            <a:ext cx="5861685" cy="105148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400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省、市、县三级按2:2:6比例分担，即省级20%、市级20%、县级60%。殷都区严格执行该比例，确保养护资金有稳定来源，实现"有人养、有钱养"。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true">
          <a:blip r:embed="rId1">
            <a:alphaModFix amt="10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5-14:18:18-d2t81alnfo2stf9din50.png"/>
          <p:cNvPicPr>
            <a:picLocks noChangeAspect="true"/>
          </p:cNvPicPr>
          <p:nvPr/>
        </p:nvPicPr>
        <p:blipFill>
          <a:blip r:embed="rId2">
            <a:alphaModFix amt="93000"/>
          </a:blip>
          <a:stretch>
            <a:fillRect/>
          </a:stretch>
        </p:blipFill>
        <p:spPr>
          <a:xfrm>
            <a:off x="261303" y="259715"/>
            <a:ext cx="11669395" cy="6372860"/>
          </a:xfrm>
          <a:prstGeom prst="rect">
            <a:avLst/>
          </a:prstGeom>
        </p:spPr>
      </p:pic>
      <p:pic>
        <p:nvPicPr>
          <p:cNvPr id="3" name="Image 1" descr="https://kimi-img.moonshot.cn/pub/slides/slides_tmpl/image/25-09-05-14:19:26-d2t81rlnfo2stf9dinh0.png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866140" y="3403600"/>
            <a:ext cx="10475595" cy="1209040"/>
          </a:xfrm>
          <a:prstGeom prst="rect">
            <a:avLst/>
          </a:prstGeom>
        </p:spPr>
      </p:pic>
      <p:pic>
        <p:nvPicPr>
          <p:cNvPr id="4" name="Image 2" descr="https://kimi-img.moonshot.cn/pub/slides/slides_tmpl/image/25-09-05-14:19:26-d2t81rlnfo2stf9dinh0.png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866140" y="1772920"/>
            <a:ext cx="10475595" cy="1082675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542290" y="672465"/>
            <a:ext cx="8152765" cy="590550"/>
          </a:xfrm>
          <a:prstGeom prst="rect">
            <a:avLst/>
          </a:prstGeom>
          <a:noFill/>
        </p:spPr>
        <p:txBody>
          <a:bodyPr wrap="square" lIns="91440" tIns="45720" rIns="91440" bIns="45720" rtlCol="0" anchor="t"/>
          <a:lstStyle/>
          <a:p>
            <a:pPr algn="just">
              <a:lnSpc>
                <a:spcPct val="100000"/>
              </a:lnSpc>
            </a:pPr>
            <a:r>
              <a:rPr lang="en-US" sz="3600" b="1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区级配套细化月度拨付机制</a:t>
            </a:r>
            <a:endParaRPr lang="en-US" sz="1600" dirty="0"/>
          </a:p>
        </p:txBody>
      </p:sp>
      <p:pic>
        <p:nvPicPr>
          <p:cNvPr id="6" name="Image 3" descr="https://kimi-img.moonshot.cn/pub/slides/slides_tmpl/image/25-09-05-14:19:26-d2t81rlnfo2stf9dinhg.png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>
            <a:off x="883285" y="1450975"/>
            <a:ext cx="3417570" cy="542925"/>
          </a:xfrm>
          <a:prstGeom prst="rect">
            <a:avLst/>
          </a:prstGeom>
        </p:spPr>
      </p:pic>
      <p:pic>
        <p:nvPicPr>
          <p:cNvPr id="7" name="Image 4" descr="https://kimi-img.moonshot.cn/pub/slides/slides_tmpl/image/25-09-05-14:19:26-d2t81rlnfo2stf9dinhg.png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>
            <a:off x="7933055" y="3050540"/>
            <a:ext cx="3417570" cy="542925"/>
          </a:xfrm>
          <a:prstGeom prst="rect">
            <a:avLst/>
          </a:prstGeom>
        </p:spPr>
      </p:pic>
      <p:pic>
        <p:nvPicPr>
          <p:cNvPr id="8" name="Image 5" descr="https://kimi-img.moonshot.cn/pub/slides/slides_tmpl/image/25-09-05-14:19:26-d2t81rlnfo2stf9dinh0.png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866140" y="5120005"/>
            <a:ext cx="10475595" cy="1082675"/>
          </a:xfrm>
          <a:prstGeom prst="rect">
            <a:avLst/>
          </a:prstGeom>
        </p:spPr>
      </p:pic>
      <p:pic>
        <p:nvPicPr>
          <p:cNvPr id="9" name="Image 6" descr="https://kimi-img.moonshot.cn/pub/slides/slides_tmpl/image/25-09-05-14:19:26-d2t81rlnfo2stf9dinhg.png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>
            <a:off x="883285" y="4798060"/>
            <a:ext cx="3417570" cy="542925"/>
          </a:xfrm>
          <a:prstGeom prst="rect">
            <a:avLst/>
          </a:prstGeom>
        </p:spPr>
      </p:pic>
      <p:pic>
        <p:nvPicPr>
          <p:cNvPr id="10" name="Image 7" descr="https://kimi-img.moonshot.cn/pub/slides/slides_tmpl/image/25-09-05-14:18:18-d2t81alnfo2stf9din70.png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>
            <a:off x="8784590" y="949960"/>
            <a:ext cx="2663825" cy="79375"/>
          </a:xfrm>
          <a:prstGeom prst="rect">
            <a:avLst/>
          </a:prstGeom>
        </p:spPr>
      </p:pic>
      <p:sp>
        <p:nvSpPr>
          <p:cNvPr id="11" name="Text 1"/>
          <p:cNvSpPr/>
          <p:nvPr/>
        </p:nvSpPr>
        <p:spPr>
          <a:xfrm>
            <a:off x="1024255" y="1584325"/>
            <a:ext cx="3173730" cy="27622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sz="1800" b="1" dirty="0">
                <a:solidFill>
                  <a:srgbClr val="C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区级承担标准</a:t>
            </a:r>
            <a:endParaRPr lang="en-US" sz="1600" dirty="0"/>
          </a:p>
        </p:txBody>
      </p:sp>
      <p:sp>
        <p:nvSpPr>
          <p:cNvPr id="12" name="Text 2"/>
          <p:cNvSpPr/>
          <p:nvPr/>
        </p:nvSpPr>
        <p:spPr>
          <a:xfrm>
            <a:off x="1024255" y="1975485"/>
            <a:ext cx="10143490" cy="73140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400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区级承担部分为县道每年每公里6000元（500元/月）、乡道每年每公里3000元（250元/月）、村道每年每公里1800元（150元/月）。</a:t>
            </a:r>
            <a:endParaRPr lang="en-US" sz="1600" dirty="0"/>
          </a:p>
        </p:txBody>
      </p:sp>
      <p:sp>
        <p:nvSpPr>
          <p:cNvPr id="13" name="Text 3"/>
          <p:cNvSpPr/>
          <p:nvPr/>
        </p:nvSpPr>
        <p:spPr>
          <a:xfrm>
            <a:off x="1024255" y="4931410"/>
            <a:ext cx="3173730" cy="27622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sz="1800" b="1" dirty="0">
                <a:solidFill>
                  <a:srgbClr val="C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月度拨付机制</a:t>
            </a:r>
            <a:endParaRPr lang="en-US" sz="1600" dirty="0"/>
          </a:p>
        </p:txBody>
      </p:sp>
      <p:sp>
        <p:nvSpPr>
          <p:cNvPr id="14" name="Text 4"/>
          <p:cNvSpPr/>
          <p:nvPr/>
        </p:nvSpPr>
        <p:spPr>
          <a:xfrm>
            <a:off x="1024255" y="5322570"/>
            <a:ext cx="10143490" cy="4113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400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养护经费由区财政列入年度预算，结合每月工作开展情况，按月拨付至各乡镇（街道），保证资金及时到位，便于动态调整。</a:t>
            </a:r>
            <a:endParaRPr lang="en-US" sz="1600" dirty="0"/>
          </a:p>
        </p:txBody>
      </p:sp>
      <p:sp>
        <p:nvSpPr>
          <p:cNvPr id="15" name="Text 5"/>
          <p:cNvSpPr/>
          <p:nvPr/>
        </p:nvSpPr>
        <p:spPr>
          <a:xfrm>
            <a:off x="8074025" y="3183890"/>
            <a:ext cx="3173730" cy="27622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sz="1800" b="1" dirty="0">
                <a:solidFill>
                  <a:srgbClr val="C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资金统筹保障</a:t>
            </a:r>
            <a:endParaRPr lang="en-US" sz="1600" dirty="0"/>
          </a:p>
        </p:txBody>
      </p:sp>
      <p:sp>
        <p:nvSpPr>
          <p:cNvPr id="16" name="Text 6"/>
          <p:cNvSpPr/>
          <p:nvPr/>
        </p:nvSpPr>
        <p:spPr>
          <a:xfrm>
            <a:off x="1117600" y="3675380"/>
            <a:ext cx="9862820" cy="4113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400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区交通运输局积极向上级争取资金，超出标准部分由地方统筹解决，提高财政资金使用效率，保障养护工作顺利开展。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true">
          <a:blip r:embed="rId1">
            <a:alphaModFix amt="10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5-14:18:24-d2t81c5nfo2stf9dina0.png"/>
          <p:cNvPicPr>
            <a:picLocks noChangeAspect="true"/>
          </p:cNvPicPr>
          <p:nvPr/>
        </p:nvPicPr>
        <p:blipFill>
          <a:blip r:embed="rId2"/>
          <a:srcRect l="5" r="5"/>
          <a:stretch>
            <a:fillRect/>
          </a:stretch>
        </p:blipFill>
        <p:spPr>
          <a:xfrm>
            <a:off x="20320" y="0"/>
            <a:ext cx="1217168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711682" y="1621932"/>
            <a:ext cx="2872142" cy="222940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3800" dirty="0">
                <a:solidFill>
                  <a:srgbClr val="FDF1C5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05</a:t>
            </a:r>
            <a:endParaRPr lang="en-US" sz="1600" dirty="0"/>
          </a:p>
        </p:txBody>
      </p:sp>
      <p:sp>
        <p:nvSpPr>
          <p:cNvPr id="4" name="Text 1"/>
          <p:cNvSpPr/>
          <p:nvPr/>
        </p:nvSpPr>
        <p:spPr>
          <a:xfrm>
            <a:off x="3305175" y="3838118"/>
            <a:ext cx="5685155" cy="48756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3200" dirty="0">
                <a:solidFill>
                  <a:srgbClr val="FDF1C5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实施要求与注意事项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true">
          <a:blip r:embed="rId1">
            <a:alphaModFix amt="10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5-14:18:18-d2t81alnfo2stf9din50.png"/>
          <p:cNvPicPr>
            <a:picLocks noChangeAspect="true"/>
          </p:cNvPicPr>
          <p:nvPr/>
        </p:nvPicPr>
        <p:blipFill>
          <a:blip r:embed="rId2">
            <a:alphaModFix amt="93000"/>
          </a:blip>
          <a:stretch>
            <a:fillRect/>
          </a:stretch>
        </p:blipFill>
        <p:spPr>
          <a:xfrm>
            <a:off x="261303" y="259715"/>
            <a:ext cx="11669395" cy="63728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2215" y="595306"/>
            <a:ext cx="8152877" cy="833184"/>
          </a:xfrm>
          <a:prstGeom prst="rect">
            <a:avLst/>
          </a:prstGeom>
          <a:noFill/>
        </p:spPr>
        <p:txBody>
          <a:bodyPr wrap="square" lIns="91440" tIns="45720" rIns="91440" bIns="45720" rtlCol="0" anchor="t"/>
          <a:lstStyle/>
          <a:p>
            <a:pPr algn="just">
              <a:lnSpc>
                <a:spcPct val="100000"/>
              </a:lnSpc>
            </a:pPr>
            <a:r>
              <a:rPr lang="en-US" sz="3600" b="1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新旧衔接把握政策执行节点</a:t>
            </a:r>
            <a:endParaRPr lang="en-US" sz="1600" dirty="0"/>
          </a:p>
        </p:txBody>
      </p:sp>
      <p:pic>
        <p:nvPicPr>
          <p:cNvPr id="4" name="Image 1" descr="https://kimi-img.moonshot.cn/pub/slides/slides_tmpl/image/25-09-05-14:19:59-d2t823tnfo2stf9dinkg.jpeg"/>
          <p:cNvPicPr>
            <a:picLocks noChangeAspect="true"/>
          </p:cNvPicPr>
          <p:nvPr/>
        </p:nvPicPr>
        <p:blipFill>
          <a:blip r:embed="rId3"/>
          <a:srcRect t="33911" b="33911"/>
          <a:stretch>
            <a:fillRect/>
          </a:stretch>
        </p:blipFill>
        <p:spPr>
          <a:xfrm>
            <a:off x="635000" y="1337310"/>
            <a:ext cx="11033125" cy="2369820"/>
          </a:xfrm>
          <a:prstGeom prst="rect">
            <a:avLst/>
          </a:prstGeom>
        </p:spPr>
      </p:pic>
      <p:pic>
        <p:nvPicPr>
          <p:cNvPr id="5" name="Image 2" descr="https://kimi-img.moonshot.cn/pub/slides/slides_tmpl/image/25-09-05-14:18:18-d2t81alnfo2stf9din70.png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5400000" flipV="true">
            <a:off x="3437890" y="5039995"/>
            <a:ext cx="1972945" cy="76200"/>
          </a:xfrm>
          <a:prstGeom prst="rect">
            <a:avLst/>
          </a:prstGeom>
        </p:spPr>
      </p:pic>
      <p:pic>
        <p:nvPicPr>
          <p:cNvPr id="6" name="Image 3" descr="https://kimi-img.moonshot.cn/pub/slides/slides_tmpl/image/25-09-05-14:18:18-d2t81alnfo2stf9din60.jpg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>
            <a:off x="635000" y="3246755"/>
            <a:ext cx="11033125" cy="538480"/>
          </a:xfrm>
          <a:prstGeom prst="rect">
            <a:avLst/>
          </a:prstGeom>
        </p:spPr>
      </p:pic>
      <p:pic>
        <p:nvPicPr>
          <p:cNvPr id="7" name="Image 4" descr="https://kimi-img.moonshot.cn/pub/slides/slides_tmpl/image/25-09-05-14:18:18-d2t81alnfo2stf9din70.png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5400000" flipV="true">
            <a:off x="7085965" y="5039995"/>
            <a:ext cx="1972945" cy="76200"/>
          </a:xfrm>
          <a:prstGeom prst="rect">
            <a:avLst/>
          </a:prstGeom>
        </p:spPr>
      </p:pic>
      <p:pic>
        <p:nvPicPr>
          <p:cNvPr id="8" name="Image 5" descr="https://kimi-img.moonshot.cn/pub/slides/slides_tmpl/image/25-09-05-14:18:19-d2t81atnfo2stf9din90.png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>
            <a:off x="10742295" y="774700"/>
            <a:ext cx="679450" cy="246380"/>
          </a:xfrm>
          <a:prstGeom prst="rect">
            <a:avLst/>
          </a:prstGeom>
        </p:spPr>
      </p:pic>
      <p:sp>
        <p:nvSpPr>
          <p:cNvPr id="9" name="Text 1"/>
          <p:cNvSpPr/>
          <p:nvPr/>
        </p:nvSpPr>
        <p:spPr>
          <a:xfrm>
            <a:off x="786130" y="3385185"/>
            <a:ext cx="3402965" cy="27622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800" b="1" dirty="0">
                <a:solidFill>
                  <a:srgbClr val="FEF8E2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方案生效时间</a:t>
            </a:r>
            <a:endParaRPr lang="en-US" sz="1600" dirty="0"/>
          </a:p>
        </p:txBody>
      </p:sp>
      <p:sp>
        <p:nvSpPr>
          <p:cNvPr id="10" name="Text 2"/>
          <p:cNvSpPr/>
          <p:nvPr/>
        </p:nvSpPr>
        <p:spPr>
          <a:xfrm>
            <a:off x="909955" y="3931920"/>
            <a:ext cx="3207385" cy="105148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400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本方案自2026年2月3日印发之日起实施，作为全区农村公路管养工作的纲领性文件，各责任单位须严格执行。</a:t>
            </a:r>
            <a:endParaRPr lang="en-US" sz="1600" dirty="0"/>
          </a:p>
        </p:txBody>
      </p:sp>
      <p:sp>
        <p:nvSpPr>
          <p:cNvPr id="11" name="Text 3"/>
          <p:cNvSpPr/>
          <p:nvPr/>
        </p:nvSpPr>
        <p:spPr>
          <a:xfrm>
            <a:off x="4398645" y="3385185"/>
            <a:ext cx="3402965" cy="27622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800" b="1" dirty="0">
                <a:solidFill>
                  <a:srgbClr val="FEF8E2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废止文件清理</a:t>
            </a:r>
            <a:endParaRPr lang="en-US" sz="1600" dirty="0"/>
          </a:p>
        </p:txBody>
      </p:sp>
      <p:sp>
        <p:nvSpPr>
          <p:cNvPr id="12" name="Text 4"/>
          <p:cNvSpPr/>
          <p:nvPr/>
        </p:nvSpPr>
        <p:spPr>
          <a:xfrm>
            <a:off x="4548505" y="3931920"/>
            <a:ext cx="3253105" cy="13715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400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《殷都区农村公路扬尘污染综合治理实施方案》（殷政办〔2017〕158号）同时废止，涉及辅路及连接路口按殷环攻坚〔2017〕331号执行。</a:t>
            </a:r>
            <a:endParaRPr lang="en-US" sz="1600" dirty="0"/>
          </a:p>
        </p:txBody>
      </p:sp>
      <p:sp>
        <p:nvSpPr>
          <p:cNvPr id="13" name="Text 5"/>
          <p:cNvSpPr/>
          <p:nvPr/>
        </p:nvSpPr>
        <p:spPr>
          <a:xfrm>
            <a:off x="8085455" y="3385185"/>
            <a:ext cx="3402965" cy="27622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800" b="1" dirty="0">
                <a:solidFill>
                  <a:srgbClr val="FEF8E2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政策衔接要求</a:t>
            </a:r>
            <a:endParaRPr lang="en-US" sz="1600" dirty="0"/>
          </a:p>
        </p:txBody>
      </p:sp>
      <p:sp>
        <p:nvSpPr>
          <p:cNvPr id="14" name="Text 6"/>
          <p:cNvSpPr/>
          <p:nvPr/>
        </p:nvSpPr>
        <p:spPr>
          <a:xfrm>
            <a:off x="8285480" y="3931920"/>
            <a:ext cx="3208655" cy="13715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400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凡与本方案不一致的，以本方案为准。各乡镇要及时清理废止文件，调整工作流程，做好政策宣传解读，确保新旧政策平稳过渡。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true">
          <a:blip r:embed="rId1">
            <a:alphaModFix amt="10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5-14:18:18-d2t81alnfo2stf9din50.png"/>
          <p:cNvPicPr>
            <a:picLocks noChangeAspect="true"/>
          </p:cNvPicPr>
          <p:nvPr/>
        </p:nvPicPr>
        <p:blipFill>
          <a:blip r:embed="rId2">
            <a:alphaModFix amt="93000"/>
          </a:blip>
          <a:stretch>
            <a:fillRect/>
          </a:stretch>
        </p:blipFill>
        <p:spPr>
          <a:xfrm>
            <a:off x="261303" y="259715"/>
            <a:ext cx="11669395" cy="63728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2215" y="789616"/>
            <a:ext cx="8152877" cy="833184"/>
          </a:xfrm>
          <a:prstGeom prst="rect">
            <a:avLst/>
          </a:prstGeom>
          <a:noFill/>
        </p:spPr>
        <p:txBody>
          <a:bodyPr wrap="square" lIns="91440" tIns="45720" rIns="91440" bIns="45720" rtlCol="0" anchor="t"/>
          <a:lstStyle/>
          <a:p>
            <a:pPr algn="just">
              <a:lnSpc>
                <a:spcPct val="100000"/>
              </a:lnSpc>
            </a:pPr>
            <a:r>
              <a:rPr lang="en-US" sz="3600" b="1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乡镇落实把握四个关键要点</a:t>
            </a:r>
            <a:endParaRPr lang="en-US" sz="1600" dirty="0"/>
          </a:p>
        </p:txBody>
      </p:sp>
      <p:pic>
        <p:nvPicPr>
          <p:cNvPr id="4" name="Image 1" descr="https://kimi-img.moonshot.cn/pub/slides/slides_tmpl/image/25-09-05-14:19:39-d2t81utnfo2stf9dinj0.png"/>
          <p:cNvPicPr>
            <a:picLocks noChangeAspect="true"/>
          </p:cNvPicPr>
          <p:nvPr/>
        </p:nvPicPr>
        <p:blipFill>
          <a:blip r:embed="rId3"/>
          <a:srcRect l="7" r="7"/>
          <a:stretch>
            <a:fillRect/>
          </a:stretch>
        </p:blipFill>
        <p:spPr>
          <a:xfrm>
            <a:off x="4398010" y="1748155"/>
            <a:ext cx="3293110" cy="4281170"/>
          </a:xfrm>
          <a:prstGeom prst="rect">
            <a:avLst/>
          </a:prstGeom>
        </p:spPr>
      </p:pic>
      <p:pic>
        <p:nvPicPr>
          <p:cNvPr id="5" name="Image 2" descr="https://kimi-img.moonshot.cn/pub/slides/slides_tmpl/image/25-09-05-14:18:19-d2t81atnfo2stf9din90.png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>
            <a:off x="10742295" y="843915"/>
            <a:ext cx="679450" cy="246380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776531" y="1824315"/>
            <a:ext cx="3429709" cy="27622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sz="1800" b="1" dirty="0">
                <a:solidFill>
                  <a:srgbClr val="C80405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明责任建台账</a:t>
            </a:r>
            <a:endParaRPr lang="en-US" sz="1600" dirty="0"/>
          </a:p>
        </p:txBody>
      </p:sp>
      <p:sp>
        <p:nvSpPr>
          <p:cNvPr id="7" name="Text 2"/>
          <p:cNvSpPr/>
          <p:nvPr/>
        </p:nvSpPr>
        <p:spPr>
          <a:xfrm>
            <a:off x="662940" y="2188845"/>
            <a:ext cx="3543300" cy="86157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sz="1400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对照附件责任分解表，认领所辖道路，建立养护台账，确保937公里农村公路条条有人管、段段有记录。</a:t>
            </a:r>
            <a:endParaRPr lang="en-US" sz="1600" dirty="0"/>
          </a:p>
        </p:txBody>
      </p:sp>
      <p:sp>
        <p:nvSpPr>
          <p:cNvPr id="8" name="Text 3"/>
          <p:cNvSpPr/>
          <p:nvPr/>
        </p:nvSpPr>
        <p:spPr>
          <a:xfrm>
            <a:off x="776531" y="4305260"/>
            <a:ext cx="3429709" cy="27622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sz="1800" b="1" dirty="0">
                <a:solidFill>
                  <a:srgbClr val="C80405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配人员强队伍</a:t>
            </a:r>
            <a:endParaRPr lang="en-US" sz="1600" dirty="0"/>
          </a:p>
        </p:txBody>
      </p:sp>
      <p:sp>
        <p:nvSpPr>
          <p:cNvPr id="9" name="Text 4"/>
          <p:cNvSpPr/>
          <p:nvPr/>
        </p:nvSpPr>
        <p:spPr>
          <a:xfrm>
            <a:off x="662940" y="4658360"/>
            <a:ext cx="3646805" cy="86157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sz="1400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安排专人负责巡查养护，组建稳定养护队伍，开展业务培训，提升养护人员专业技能和责任意识。</a:t>
            </a:r>
            <a:endParaRPr lang="en-US" sz="1600" dirty="0"/>
          </a:p>
        </p:txBody>
      </p:sp>
      <p:sp>
        <p:nvSpPr>
          <p:cNvPr id="10" name="Text 5"/>
          <p:cNvSpPr/>
          <p:nvPr/>
        </p:nvSpPr>
        <p:spPr>
          <a:xfrm>
            <a:off x="7985841" y="1831173"/>
            <a:ext cx="3429709" cy="27622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sz="1800" b="1" dirty="0">
                <a:solidFill>
                  <a:srgbClr val="C80405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保资金提效益</a:t>
            </a:r>
            <a:endParaRPr lang="en-US" sz="1600" dirty="0"/>
          </a:p>
        </p:txBody>
      </p:sp>
      <p:sp>
        <p:nvSpPr>
          <p:cNvPr id="11" name="Text 6"/>
          <p:cNvSpPr/>
          <p:nvPr/>
        </p:nvSpPr>
        <p:spPr>
          <a:xfrm>
            <a:off x="7882255" y="2188845"/>
            <a:ext cx="3533140" cy="86157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sz="1400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规范使用拨付经费，专款专用，建立资金使用台账，提高养护资金使用效益，确保资金安全运行。</a:t>
            </a:r>
            <a:endParaRPr lang="en-US" sz="1600" dirty="0"/>
          </a:p>
        </p:txBody>
      </p:sp>
      <p:sp>
        <p:nvSpPr>
          <p:cNvPr id="12" name="Text 7"/>
          <p:cNvSpPr/>
          <p:nvPr/>
        </p:nvSpPr>
        <p:spPr>
          <a:xfrm>
            <a:off x="7985841" y="4305006"/>
            <a:ext cx="3429709" cy="27622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sz="1800" b="1" dirty="0">
                <a:solidFill>
                  <a:srgbClr val="C80405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强整改争先进</a:t>
            </a:r>
            <a:endParaRPr lang="en-US" sz="1600" dirty="0"/>
          </a:p>
        </p:txBody>
      </p:sp>
      <p:sp>
        <p:nvSpPr>
          <p:cNvPr id="13" name="Text 8"/>
          <p:cNvSpPr/>
          <p:nvPr/>
        </p:nvSpPr>
        <p:spPr>
          <a:xfrm>
            <a:off x="7985760" y="4658360"/>
            <a:ext cx="3585210" cy="86157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sz="1400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对照巡查反馈及时整改到位，建立养护档案记录巡查维修情况，形成可追溯管理链条，争取考核奖励。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true">
          <a:blip r:embed="rId1">
            <a:alphaModFix amt="10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5-14:18:24-d2t81c5nfo2stf9dina0.png"/>
          <p:cNvPicPr>
            <a:picLocks noChangeAspect="true"/>
          </p:cNvPicPr>
          <p:nvPr/>
        </p:nvPicPr>
        <p:blipFill>
          <a:blip r:embed="rId2"/>
          <a:srcRect l="5" r="5"/>
          <a:stretch>
            <a:fillRect/>
          </a:stretch>
        </p:blipFill>
        <p:spPr>
          <a:xfrm>
            <a:off x="20320" y="0"/>
            <a:ext cx="1217168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711682" y="1621932"/>
            <a:ext cx="2872142" cy="222940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3800" dirty="0">
                <a:solidFill>
                  <a:srgbClr val="FDF1C5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06</a:t>
            </a:r>
            <a:endParaRPr lang="en-US" sz="1600" dirty="0"/>
          </a:p>
        </p:txBody>
      </p:sp>
      <p:sp>
        <p:nvSpPr>
          <p:cNvPr id="4" name="Text 1"/>
          <p:cNvSpPr/>
          <p:nvPr/>
        </p:nvSpPr>
        <p:spPr>
          <a:xfrm>
            <a:off x="3305175" y="3838118"/>
            <a:ext cx="5685155" cy="48756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3200" dirty="0">
                <a:solidFill>
                  <a:srgbClr val="FDF1C5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总结展望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true">
          <a:blip r:embed="rId1">
            <a:alphaModFix amt="10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5-14:18:18-d2t81alnfo2stf9din50.png"/>
          <p:cNvPicPr>
            <a:picLocks noChangeAspect="true"/>
          </p:cNvPicPr>
          <p:nvPr/>
        </p:nvPicPr>
        <p:blipFill>
          <a:blip r:embed="rId2">
            <a:alphaModFix amt="93000"/>
          </a:blip>
          <a:stretch>
            <a:fillRect/>
          </a:stretch>
        </p:blipFill>
        <p:spPr>
          <a:xfrm>
            <a:off x="261303" y="259715"/>
            <a:ext cx="11669395" cy="63728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2290" y="711835"/>
            <a:ext cx="8152765" cy="643255"/>
          </a:xfrm>
          <a:prstGeom prst="rect">
            <a:avLst/>
          </a:prstGeom>
          <a:noFill/>
        </p:spPr>
        <p:txBody>
          <a:bodyPr wrap="square" lIns="91440" tIns="45720" rIns="91440" bIns="45720" rtlCol="0" anchor="t"/>
          <a:lstStyle/>
          <a:p>
            <a:pPr algn="just">
              <a:lnSpc>
                <a:spcPct val="100000"/>
              </a:lnSpc>
            </a:pPr>
            <a:r>
              <a:rPr lang="en-US" sz="3600" b="1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建管并重绘就四好农村路新篇</a:t>
            </a:r>
            <a:endParaRPr lang="en-US" sz="1600" dirty="0"/>
          </a:p>
        </p:txBody>
      </p:sp>
      <p:pic>
        <p:nvPicPr>
          <p:cNvPr id="4" name="Image 1" descr="https://kimi-img.moonshot.cn/pub/slides/slides_tmpl/image/25-09-05-14:19:33-d2t81tdnfo2stf9dini0.jpeg"/>
          <p:cNvPicPr>
            <a:picLocks noChangeAspect="true"/>
          </p:cNvPicPr>
          <p:nvPr/>
        </p:nvPicPr>
        <p:blipFill>
          <a:blip r:embed="rId3"/>
          <a:srcRect t="11936" b="11936"/>
          <a:stretch>
            <a:fillRect/>
          </a:stretch>
        </p:blipFill>
        <p:spPr>
          <a:xfrm>
            <a:off x="4123055" y="1912620"/>
            <a:ext cx="4248150" cy="1819275"/>
          </a:xfrm>
          <a:prstGeom prst="rect">
            <a:avLst/>
          </a:prstGeom>
        </p:spPr>
      </p:pic>
      <p:pic>
        <p:nvPicPr>
          <p:cNvPr id="5" name="Image 2" descr="https://kimi-img.moonshot.cn/pub/slides/slides_tmpl/image/25-09-05-14:18:18-d2t81alnfo2stf9din70.png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>
            <a:off x="9072245" y="949960"/>
            <a:ext cx="2663825" cy="79375"/>
          </a:xfrm>
          <a:prstGeom prst="rect">
            <a:avLst/>
          </a:prstGeom>
        </p:spPr>
      </p:pic>
      <p:pic>
        <p:nvPicPr>
          <p:cNvPr id="6" name="Image 3" descr="https://kimi-img.moonshot.cn/pub/slides/slides_tmpl/image/25-09-05-14:20:00-d2t8245nfo2stf9dinl0.jpeg"/>
          <p:cNvPicPr>
            <a:picLocks noChangeAspect="true"/>
          </p:cNvPicPr>
          <p:nvPr/>
        </p:nvPicPr>
        <p:blipFill>
          <a:blip r:embed="rId5"/>
          <a:srcRect t="17885" b="17885"/>
          <a:stretch>
            <a:fillRect/>
          </a:stretch>
        </p:blipFill>
        <p:spPr>
          <a:xfrm>
            <a:off x="4123055" y="3790315"/>
            <a:ext cx="4248150" cy="1819275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1224915" y="2017078"/>
            <a:ext cx="2343150" cy="30341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2000" b="1" dirty="0">
                <a:solidFill>
                  <a:srgbClr val="C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制度体系完善</a:t>
            </a:r>
            <a:endParaRPr lang="en-US" sz="1600" dirty="0"/>
          </a:p>
        </p:txBody>
      </p:sp>
      <p:sp>
        <p:nvSpPr>
          <p:cNvPr id="8" name="Text 2"/>
          <p:cNvSpPr/>
          <p:nvPr/>
        </p:nvSpPr>
        <p:spPr>
          <a:xfrm>
            <a:off x="1016000" y="2609850"/>
            <a:ext cx="2624455" cy="3091180"/>
          </a:xfrm>
          <a:prstGeom prst="rect">
            <a:avLst/>
          </a:prstGeom>
          <a:noFill/>
        </p:spPr>
        <p:txBody>
          <a:bodyPr wrap="square" lIns="91440" tIns="45720" rIns="91440" bIns="45720" rtlCol="0" anchor="t"/>
          <a:lstStyle/>
          <a:p>
            <a:pPr algn="just">
              <a:lnSpc>
                <a:spcPct val="150000"/>
              </a:lnSpc>
            </a:pPr>
            <a:r>
              <a:rPr lang="en-US" sz="1400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方案构建了责任清晰、资金有保障、考核有依据的管养制度体系，标志全区农村公路从"重建轻养"向"建管并重"转变，有效改善公路技术状况，延长使用寿命，降低全生命周期成本。</a:t>
            </a:r>
            <a:endParaRPr lang="en-US" sz="1600" dirty="0"/>
          </a:p>
        </p:txBody>
      </p:sp>
      <p:sp>
        <p:nvSpPr>
          <p:cNvPr id="9" name="Text 3"/>
          <p:cNvSpPr/>
          <p:nvPr/>
        </p:nvSpPr>
        <p:spPr>
          <a:xfrm>
            <a:off x="8853805" y="1912303"/>
            <a:ext cx="2343150" cy="30341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2000" b="1" dirty="0">
                <a:solidFill>
                  <a:srgbClr val="C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未来发展展望</a:t>
            </a:r>
            <a:endParaRPr lang="en-US" sz="1600" dirty="0"/>
          </a:p>
        </p:txBody>
      </p:sp>
      <p:sp>
        <p:nvSpPr>
          <p:cNvPr id="10" name="Text 4"/>
          <p:cNvSpPr/>
          <p:nvPr/>
        </p:nvSpPr>
        <p:spPr>
          <a:xfrm>
            <a:off x="8644255" y="2540318"/>
            <a:ext cx="2624455" cy="20115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400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各责任单位要以方案实施为契机，强化协同配合，创新管养模式，探索信息化巡查手段，推动高质量发展，为乡村振兴和农业农村现代化提供坚实交通保障。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true">
          <a:blip r:embed="rId1">
            <a:alphaModFix amt="10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1995805" y="2785745"/>
            <a:ext cx="7734300" cy="1576070"/>
          </a:xfrm>
          <a:prstGeom prst="rect">
            <a:avLst/>
          </a:prstGeom>
          <a:noFill/>
        </p:spPr>
        <p:txBody>
          <a:bodyPr wrap="square" lIns="99695" tIns="49784" rIns="99695" bIns="49784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4800" dirty="0">
                <a:solidFill>
                  <a:srgbClr val="FDF1C5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解读人：孙高阳</a:t>
            </a:r>
            <a:endParaRPr lang="zh-CN" altLang="en-US" sz="4800" dirty="0">
              <a:solidFill>
                <a:srgbClr val="FDF1C5"/>
              </a:solidFill>
              <a:latin typeface="MiSans" pitchFamily="34" charset="-122"/>
              <a:ea typeface="MiSans" pitchFamily="34" charset="-122"/>
              <a:cs typeface="MiSans" pitchFamily="34" charset="-120"/>
            </a:endParaRPr>
          </a:p>
          <a:p>
            <a:pPr algn="ctr">
              <a:lnSpc>
                <a:spcPct val="100000"/>
              </a:lnSpc>
            </a:pPr>
            <a:r>
              <a:rPr lang="zh-CN" altLang="en-US" sz="4800" dirty="0">
                <a:solidFill>
                  <a:srgbClr val="FDF1C5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电话：</a:t>
            </a:r>
            <a:r>
              <a:rPr lang="en-US" altLang="zh-CN" sz="4800" dirty="0">
                <a:solidFill>
                  <a:srgbClr val="FDF1C5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5139780</a:t>
            </a:r>
            <a:endParaRPr lang="en-US" altLang="zh-CN" sz="4800" dirty="0">
              <a:solidFill>
                <a:srgbClr val="FDF1C5"/>
              </a:solidFill>
              <a:latin typeface="MiSans" pitchFamily="34" charset="-122"/>
              <a:ea typeface="MiSans" pitchFamily="34" charset="-122"/>
              <a:cs typeface="MiSans" pitchFamily="34" charset="-120"/>
            </a:endParaRPr>
          </a:p>
        </p:txBody>
      </p:sp>
      <p:pic>
        <p:nvPicPr>
          <p:cNvPr id="4" name="Image 0" descr="https://kimi-img.moonshot.cn/pub/slides/slides_tmpl/image/25-09-05-14:18:18-d2t81alnfo2stf9din5g.png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9352280" y="708660"/>
            <a:ext cx="1961515" cy="120967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tags/tag1.xml><?xml version="1.0" encoding="utf-8"?>
<p:tagLst xmlns:p="http://schemas.openxmlformats.org/presentationml/2006/main">
  <p:tag name="KSO_WM_DIAGRAM_VIRTUALLY_FRAME" val="{&quot;height&quot;:76.7,&quot;left&quot;:243.35,&quot;top&quot;:325.75,&quot;width&quot;:448.7}"/>
</p:tagLst>
</file>

<file path=ppt/tags/tag2.xml><?xml version="1.0" encoding="utf-8"?>
<p:tagLst xmlns:p="http://schemas.openxmlformats.org/presentationml/2006/main">
  <p:tag name="KSO_WM_DIAGRAM_VIRTUALLY_FRAME" val="{&quot;height&quot;:76.7,&quot;left&quot;:243.35,&quot;top&quot;:325.75,&quot;width&quot;:448.7}"/>
</p:tagLst>
</file>

<file path=ppt/theme/theme1.xml><?xml version="1.0" encoding="utf-8"?>
<a:theme xmlns:a="http://schemas.openxmlformats.org/drawingml/2006/main" name="Custom Theme">
  <a:themeElements>
    <a:clrScheme name="Custom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AF26E"/>
      </a:accent1>
      <a:accent2>
        <a:srgbClr val="F9DB6F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true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false"/>
        </a:gradFill>
        <a:gradFill rotWithShape="true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false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true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false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Theme">
  <a:themeElements>
    <a:clrScheme name="Custom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AF26E"/>
      </a:accent1>
      <a:accent2>
        <a:srgbClr val="F9DB6F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true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false"/>
        </a:gradFill>
        <a:gradFill rotWithShape="true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false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true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false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2425</Words>
  <Application>WPS 演示</Application>
  <PresentationFormat>On-screen Show (16:9)</PresentationFormat>
  <Paragraphs>227</Paragraphs>
  <Slides>21</Slides>
  <Notes>21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40" baseType="lpstr">
      <vt:lpstr>Arial</vt:lpstr>
      <vt:lpstr>宋体</vt:lpstr>
      <vt:lpstr>Wingdings</vt:lpstr>
      <vt:lpstr>DejaVu Sans</vt:lpstr>
      <vt:lpstr>MiSans</vt:lpstr>
      <vt:lpstr>汉仪仿宋S</vt:lpstr>
      <vt:lpstr>MiSans</vt:lpstr>
      <vt:lpstr>Comic Book</vt:lpstr>
      <vt:lpstr>URW Bookman</vt:lpstr>
      <vt:lpstr>Comic Book</vt:lpstr>
      <vt:lpstr>Comic Book</vt:lpstr>
      <vt:lpstr>Calibri</vt:lpstr>
      <vt:lpstr>微软雅黑</vt:lpstr>
      <vt:lpstr>黑体</vt:lpstr>
      <vt:lpstr>宋体</vt:lpstr>
      <vt:lpstr>Arial Unicode MS</vt:lpstr>
      <vt:lpstr>等线</vt:lpstr>
      <vt:lpstr>方正书宋_GBK</vt:lpstr>
      <vt:lpstr>Custom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Moonshot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殷都区农村公路管养新政解读</dc:title>
  <dc:creator>Kimi</dc:creator>
  <dc:subject>殷都区农村公路管养新政解读</dc:subject>
  <cp:lastModifiedBy>sugon</cp:lastModifiedBy>
  <cp:revision>3</cp:revision>
  <dcterms:created xsi:type="dcterms:W3CDTF">2026-03-27T08:03:42Z</dcterms:created>
  <dcterms:modified xsi:type="dcterms:W3CDTF">2026-03-27T08:03:42Z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殷都区农村公路管养新政解读","ContentProducer":"001191110108MACG2KBH8F10000","ProduceID":"19d1f2d9-2942-819f-8000-000008c55089","ReservedCode1":"","ContentPropagator":"001191110108MACG2KBH8F20000","PropagateID":"19d1f2d9-2942-819f-8000-000008c55089","ReservedCode2":""}</vt:lpwstr>
  </property>
  <property fmtid="{D5CDD505-2E9C-101B-9397-08002B2CF9AE}" pid="3" name="ICV">
    <vt:lpwstr>FBB2A37800294C48B512898E3463C2E7_12</vt:lpwstr>
  </property>
  <property fmtid="{D5CDD505-2E9C-101B-9397-08002B2CF9AE}" pid="4" name="KSOProductBuildVer">
    <vt:lpwstr>2052-11.8.2.10125</vt:lpwstr>
  </property>
</Properties>
</file>