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media/image22.svg" ContentType="image/svg+xml"/>
  <Override PartName="/ppt/media/image26.svg" ContentType="image/svg+xml"/>
  <Override PartName="/ppt/media/image3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1"/>
  </p:handoutMasterIdLst>
  <p:sldIdLst>
    <p:sldId id="256" r:id="rId4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2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776"/>
        <p:guide pos="292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15.png"/><Relationship Id="rId7" Type="http://schemas.openxmlformats.org/officeDocument/2006/relationships/image" Target="../media/image14.svg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0.png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0.svg"/><Relationship Id="rId4" Type="http://schemas.openxmlformats.org/officeDocument/2006/relationships/image" Target="../media/image23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27.png"/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svg"/><Relationship Id="rId7" Type="http://schemas.openxmlformats.org/officeDocument/2006/relationships/image" Target="../media/image33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6.sv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cap="flat" cmpd="sng">
            <a:solidFill>
              <a:srgbClr val="0000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286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800" spc="200">
                <a:solidFill>
                  <a:srgbClr val="FFFFFF">
                    <a:alpha val="90196"/>
                  </a:srgb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Noto Sans SC"/>
              </a:rPr>
              <a:t>2025年</a:t>
            </a:r>
            <a:r>
              <a:rPr lang="zh-CN" altLang="en-US" sz="4800" spc="200">
                <a:solidFill>
                  <a:srgbClr val="FFFFFF">
                    <a:alpha val="90196"/>
                  </a:srgb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Noto Sans SC"/>
              </a:rPr>
              <a:t>度</a:t>
            </a:r>
            <a:r>
              <a:rPr lang="en-US" sz="4800" spc="200">
                <a:solidFill>
                  <a:srgbClr val="FFFFFF">
                    <a:alpha val="90196"/>
                  </a:srgb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Noto Sans SC"/>
              </a:rPr>
              <a:t>殷都区统计公报解读</a:t>
            </a:r>
            <a:endParaRPr lang="en-US" sz="110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38735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5207000"/>
            <a:ext cx="33020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10000"/>
            </a:srgbClr>
          </a:solidFill>
          <a:ln w="12700" cap="flat" cmpd="sng">
            <a:solidFill>
              <a:srgbClr val="F97316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54356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460500" y="5397500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腰包更鼓 · 收入提升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人均可支配收入稳步增长，生活底气更足</a:t>
            </a:r>
            <a:endParaRPr lang="en-US" sz="1300" b="0" i="0" u="none" strike="noStrike">
              <a:solidFill>
                <a:srgbClr val="FFFFFF">
                  <a:alpha val="70196"/>
                </a:srgbClr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5207000"/>
            <a:ext cx="33020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10000"/>
            </a:srgbClr>
          </a:solidFill>
          <a:ln w="12700" cap="flat" cmpd="sng">
            <a:solidFill>
              <a:srgbClr val="F97316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500" y="54356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43500" y="5387975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zh-CN" alt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结构更优</a:t>
            </a: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 · </a:t>
            </a:r>
            <a:r>
              <a:rPr lang="zh-CN" alt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产业转型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zh-CN" altLang="en-US" sz="1300" b="0" i="0" u="none" strike="noStrike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三次产业结构优化，战略性新兴产业发展成效良好</a:t>
            </a:r>
            <a:endParaRPr lang="zh-CN" altLang="en-US" sz="1300" b="0" i="0" u="none" strike="noStrike">
              <a:solidFill>
                <a:srgbClr val="FFFFFF">
                  <a:alpha val="70196"/>
                </a:srgbClr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8128000" y="5207000"/>
            <a:ext cx="33020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10000"/>
            </a:srgbClr>
          </a:solidFill>
          <a:ln w="12700" cap="flat" cmpd="sng">
            <a:solidFill>
              <a:srgbClr val="F97316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8500" y="54356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826500" y="5397500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日子更火 · 消费升级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消费场景丰富多元，市场活力全面迸发</a:t>
            </a:r>
            <a:endParaRPr lang="en-US" sz="1300" b="0" i="0" u="none" strike="noStrike">
              <a:solidFill>
                <a:srgbClr val="FFFFFF">
                  <a:alpha val="70196"/>
                </a:srgbClr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经济：</a:t>
            </a:r>
            <a:r>
              <a:rPr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服务业提质扩容，新质生产力蓄势赋能</a:t>
            </a:r>
            <a:endParaRPr sz="3200" b="1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62000" y="4762500"/>
            <a:ext cx="4064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algn="just">
              <a:lnSpc>
                <a:spcPct val="117000"/>
              </a:lnSpc>
              <a:buSzTx/>
              <a:defRPr/>
            </a:pPr>
            <a:r>
              <a:rPr lang="zh-CN" altLang="en-US" sz="1400">
                <a:solidFill>
                  <a:srgbClr val="4B5563"/>
                </a:solidFill>
                <a:latin typeface="Noto Sans SC"/>
                <a:ea typeface="Noto Sans SC"/>
                <a:cs typeface="Noto Sans SC"/>
              </a:rPr>
              <a:t>文旅市场火热，游客如织。</a:t>
            </a:r>
            <a:endParaRPr lang="zh-CN" altLang="en-US" sz="1400">
              <a:solidFill>
                <a:srgbClr val="4B5563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207000" y="1778000"/>
            <a:ext cx="6350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12700" cap="flat" cmpd="sng">
            <a:solidFill>
              <a:srgbClr val="F97316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461000" y="1930400"/>
            <a:ext cx="584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97316"/>
                </a:solidFill>
                <a:latin typeface="Noto Sans SC"/>
                <a:ea typeface="Noto Sans SC"/>
                <a:cs typeface="Noto Sans SC"/>
                <a:sym typeface="Noto Sans SC"/>
              </a:rPr>
              <a:t>01 经济底盘稳固，服务业成增长新极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1000" y="2463800"/>
            <a:ext cx="279400" cy="279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816600" y="2438400"/>
            <a:ext cx="2794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zh-CN" altLang="en-US" sz="15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地区生产总值</a:t>
            </a:r>
            <a:r>
              <a:rPr lang="en-US" sz="15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稳步增长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GDP达290.8亿元，同比增长4%，经济运行保持稳中有进态势。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2463800"/>
            <a:ext cx="279400" cy="279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737600" y="2438400"/>
            <a:ext cx="2794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产业结构</a:t>
            </a:r>
            <a:r>
              <a:rPr lang="zh-CN" altLang="en-US" sz="15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不断</a:t>
            </a:r>
            <a:r>
              <a:rPr lang="en-US" sz="15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优化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服务业增速5.5%，占比41%，</a:t>
            </a:r>
            <a:r>
              <a:rPr lang="zh-CN" altLang="en-US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带动作用明显，</a:t>
            </a: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正逐步成为经济发展的</a:t>
            </a:r>
            <a:r>
              <a:rPr lang="zh-CN" alt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新</a:t>
            </a: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引擎。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5461000" y="3302000"/>
            <a:ext cx="584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 三次产业结构比为 3:56:41，工业依然是经济支柱，服务业潜力持续释放。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207000" y="4127500"/>
            <a:ext cx="6350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12700" cap="flat" cmpd="sng">
            <a:solidFill>
              <a:srgbClr val="F97316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5461000" y="4279900"/>
            <a:ext cx="584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97316"/>
                </a:solidFill>
                <a:latin typeface="Noto Sans SC"/>
                <a:ea typeface="Noto Sans SC"/>
                <a:cs typeface="Noto Sans SC"/>
                <a:sym typeface="Noto Sans SC"/>
              </a:rPr>
              <a:t>02 人口结构变迁，民生需求升级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1000" y="4813300"/>
            <a:ext cx="279400" cy="279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5816600" y="4787900"/>
            <a:ext cx="2794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城镇化水平较高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常住人口61.59万人，城镇化率近70%，人口集聚效应显著。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0" y="4813300"/>
            <a:ext cx="279400" cy="279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737600" y="4787900"/>
            <a:ext cx="2794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老龄化趋势显现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出生率5.22‰，死亡率8.08‰，“银发经济”与托育需求将持续扩大。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5461000" y="5651500"/>
            <a:ext cx="584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 人口结构变化将深刻影响区域消费市场，养老服务、健康产业迎来新机遇。</a:t>
            </a:r>
            <a:endParaRPr lang="en-US" sz="1100"/>
          </a:p>
        </p:txBody>
      </p:sp>
      <p:pic>
        <p:nvPicPr>
          <p:cNvPr id="20" name="图片 19" descr="640"/>
          <p:cNvPicPr>
            <a:picLocks noChangeAspect="1"/>
          </p:cNvPicPr>
          <p:nvPr/>
        </p:nvPicPr>
        <p:blipFill>
          <a:blip r:embed="rId10"/>
          <a:srcRect b="10550"/>
          <a:stretch>
            <a:fillRect/>
          </a:stretch>
        </p:blipFill>
        <p:spPr>
          <a:xfrm>
            <a:off x="735330" y="2043430"/>
            <a:ext cx="4156710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algn="l">
              <a:lnSpc>
                <a:spcPct val="125000"/>
              </a:lnSpc>
              <a:buSzTx/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农业：</a:t>
            </a:r>
            <a:r>
              <a:rPr lang="en-US" sz="3200" b="1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粮食安全保障有力，价格平稳</a:t>
            </a:r>
            <a:endParaRPr lang="en-US" sz="3200" b="1">
              <a:solidFill>
                <a:srgbClr val="374151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62000" y="4953000"/>
            <a:ext cx="431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zh-CN" alt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本地米面、青菜供给充足，老百姓日常买菜吃饭基础供给稳定。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461000" y="2213610"/>
            <a:ext cx="5969000" cy="1968500"/>
          </a:xfrm>
          <a:prstGeom prst="roundRect">
            <a:avLst>
              <a:gd name="adj" fmla="val 0"/>
            </a:avLst>
          </a:prstGeom>
          <a:solidFill>
            <a:srgbClr val="FFF7ED">
              <a:alpha val="85000"/>
            </a:srgbClr>
          </a:solidFill>
          <a:ln w="12700" cap="flat" cmpd="sng">
            <a:solidFill>
              <a:srgbClr val="FB923C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0" y="2255520"/>
            <a:ext cx="355600" cy="355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223000" y="225552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EA580C"/>
                </a:solidFill>
                <a:latin typeface="Noto Sans SC"/>
                <a:ea typeface="Noto Sans SC"/>
                <a:cs typeface="Noto Sans SC"/>
                <a:sym typeface="Noto Sans SC"/>
              </a:rPr>
              <a:t>粮菜供给充足，筑牢民生根基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715000" y="2753360"/>
            <a:ext cx="5461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粮食总产量达</a:t>
            </a: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19.85万吨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zh-CN" alt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粮食安全保障有力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；蔬菜</a:t>
            </a:r>
            <a:r>
              <a:rPr lang="zh-CN" alt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及食用菌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产量增至</a:t>
            </a: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14.26万吨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（同比+2.8%）。米面粮油与生鲜蔬菜市场供应稳定，有效保障了居民“菜篮子”与“米袋子”的价格平稳。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223000" y="43561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715000" y="4889500"/>
            <a:ext cx="5461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endParaRPr lang="en-US" sz="1100"/>
          </a:p>
        </p:txBody>
      </p:sp>
      <p:pic>
        <p:nvPicPr>
          <p:cNvPr id="14" name="图片 13" descr="529b79d0b4fe4952a793196d101014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991360"/>
            <a:ext cx="3905885" cy="2961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工业：传统产业</a:t>
            </a:r>
            <a:r>
              <a:rPr lang="zh-CN" altLang="en-US"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产能收缩</a:t>
            </a:r>
            <a:r>
              <a:rPr lang="en-US"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，新兴产业</a:t>
            </a:r>
            <a:r>
              <a:rPr lang="zh-CN" altLang="en-US"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蓬勃发展</a:t>
            </a:r>
            <a:endParaRPr lang="zh-CN" altLang="en-US" sz="3200" b="1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62000" y="5376545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chemeClr val="tx1"/>
                </a:solidFill>
                <a:latin typeface="Noto Sans SC"/>
                <a:ea typeface="Noto Sans SC"/>
                <a:cs typeface="Noto Sans SC"/>
                <a:sym typeface="Noto Sans SC"/>
              </a:rPr>
              <a:t>图：现代化</a:t>
            </a:r>
            <a:r>
              <a:rPr lang="zh-CN" altLang="en-US" sz="1300" b="0" i="0" u="none" strike="noStrike">
                <a:solidFill>
                  <a:schemeClr val="tx1"/>
                </a:solidFill>
                <a:latin typeface="Noto Sans SC"/>
                <a:ea typeface="Noto Sans SC"/>
                <a:cs typeface="Noto Sans SC"/>
                <a:sym typeface="Noto Sans SC"/>
              </a:rPr>
              <a:t>新型煤化工企业工厂</a:t>
            </a:r>
            <a:r>
              <a:rPr lang="en-US" sz="1300" b="0" i="0" u="none" strike="noStrike">
                <a:solidFill>
                  <a:schemeClr val="tx1"/>
                </a:solidFill>
                <a:latin typeface="Noto Sans SC"/>
                <a:ea typeface="Noto Sans SC"/>
                <a:cs typeface="Noto Sans SC"/>
                <a:sym typeface="Noto Sans SC"/>
              </a:rPr>
              <a:t>实景，展现了智能制造与绿色产业的深度融合，是工业转型升级的典型缩影。</a:t>
            </a:r>
            <a:endParaRPr lang="en-US" sz="1300" b="0" i="0" u="none" strike="noStrike">
              <a:solidFill>
                <a:schemeClr val="tx1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842000" y="2159000"/>
            <a:ext cx="5588000" cy="1651000"/>
          </a:xfrm>
          <a:prstGeom prst="roundRect">
            <a:avLst>
              <a:gd name="adj" fmla="val 0"/>
            </a:avLst>
          </a:prstGeom>
          <a:solidFill>
            <a:srgbClr val="F3F4F6">
              <a:alpha val="8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362200"/>
            <a:ext cx="279400" cy="279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477000" y="2336800"/>
            <a:ext cx="4889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传统制造：产能收缩，面临阵痛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096000" y="2819400"/>
            <a:ext cx="508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受市场需求</a:t>
            </a:r>
            <a:r>
              <a:rPr lang="zh-CN" alt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及政策因素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影响，钢铁、水泥等传统重工业出现</a:t>
            </a:r>
            <a:r>
              <a:rPr lang="zh-CN" alt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全面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减产，</a:t>
            </a:r>
            <a:r>
              <a:rPr lang="zh-CN" alt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多个主要工业产品产量下降，</a:t>
            </a:r>
            <a:r>
              <a:rPr lang="zh-CN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面临一定下行压力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842000" y="4064000"/>
            <a:ext cx="5588000" cy="1968500"/>
          </a:xfrm>
          <a:prstGeom prst="roundRect">
            <a:avLst>
              <a:gd name="adj" fmla="val 0"/>
            </a:avLst>
          </a:prstGeom>
          <a:solidFill>
            <a:srgbClr val="FFF7ED">
              <a:alpha val="90000"/>
            </a:srgbClr>
          </a:solidFill>
          <a:ln w="12700" cap="flat" cmpd="sng">
            <a:solidFill>
              <a:srgbClr val="FDBA74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267200"/>
            <a:ext cx="279400" cy="279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477000" y="4241800"/>
            <a:ext cx="4889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EA580C"/>
                </a:solidFill>
                <a:latin typeface="Noto Sans SC"/>
                <a:ea typeface="Noto Sans SC"/>
                <a:cs typeface="Noto Sans SC"/>
                <a:sym typeface="Noto Sans SC"/>
              </a:rPr>
              <a:t>新兴赛道：逆势增长，机遇爆发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096000" y="4724400"/>
            <a:ext cx="5080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31407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工业战略性新兴产业增速高达</a:t>
            </a:r>
            <a:r>
              <a:rPr lang="en-US" sz="1300" b="1" i="0" u="none" strike="noStrike">
                <a:solidFill>
                  <a:srgbClr val="EA580C"/>
                </a:solidFill>
                <a:latin typeface="Noto Sans SC"/>
                <a:ea typeface="Noto Sans SC"/>
                <a:cs typeface="Noto Sans SC"/>
                <a:sym typeface="Noto Sans SC"/>
              </a:rPr>
              <a:t>76.9%</a:t>
            </a:r>
            <a:r>
              <a:rPr lang="en-US" sz="1300" b="0" i="0" u="none" strike="noStrike">
                <a:solidFill>
                  <a:srgbClr val="431407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，新能源、新材料等领域快速扩张</a:t>
            </a:r>
            <a:r>
              <a:rPr lang="zh-CN" altLang="en-US" sz="1300" b="0" i="0" u="none" strike="noStrike">
                <a:solidFill>
                  <a:srgbClr val="431407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300" b="0" i="0" u="none" strike="noStrike">
                <a:solidFill>
                  <a:srgbClr val="431407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成为推动产业人才升级、拓展高质量就业空间的最佳“新赛道”。</a:t>
            </a:r>
            <a:endParaRPr lang="en-US" sz="1300" b="0" i="0" u="none" strike="noStrike">
              <a:solidFill>
                <a:srgbClr val="431407">
                  <a:alpha val="80000"/>
                </a:srgbClr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l="1884" t="3196" r="1898"/>
          <a:stretch>
            <a:fillRect/>
          </a:stretch>
        </p:blipFill>
        <p:spPr>
          <a:xfrm>
            <a:off x="762000" y="2159000"/>
            <a:ext cx="4811395" cy="2833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1201420" y="673735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房产与消费：楼市降温，</a:t>
            </a:r>
            <a:r>
              <a:rPr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消费稳健增长</a:t>
            </a:r>
            <a:endParaRPr sz="3200" b="1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62000" y="4762500"/>
            <a:ext cx="406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201420" y="1856105"/>
            <a:ext cx="6350000" cy="1905000"/>
          </a:xfrm>
          <a:prstGeom prst="roundRect">
            <a:avLst>
              <a:gd name="adj" fmla="val 8000"/>
            </a:avLst>
          </a:prstGeom>
          <a:solidFill>
            <a:srgbClr val="FFF7ED">
              <a:alpha val="85000"/>
            </a:srgbClr>
          </a:solidFill>
          <a:ln w="12700" cap="flat" cmpd="sng">
            <a:solidFill>
              <a:srgbClr val="F97316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8105" y="2044700"/>
            <a:ext cx="279400" cy="279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10055" y="2006600"/>
            <a:ext cx="558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97316"/>
                </a:solidFill>
                <a:latin typeface="Noto Sans SC"/>
                <a:ea typeface="Noto Sans SC"/>
                <a:cs typeface="Noto Sans SC"/>
                <a:sym typeface="Noto Sans SC"/>
              </a:rPr>
              <a:t>房地产：深度调整，刚需迎来窗口期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455420" y="2416810"/>
            <a:ext cx="5842635" cy="111442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商品房销售面积同比下降27.9%，市场进入调整期。对于刚需群体而言，购房优惠力度加大，议价空间充足，置业门槛有所降低；但也导致房产销售、家居装修等相关行业面临短期经营压力。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201420" y="4127500"/>
            <a:ext cx="6350000" cy="1905000"/>
          </a:xfrm>
          <a:prstGeom prst="roundRect">
            <a:avLst>
              <a:gd name="adj" fmla="val 8000"/>
            </a:avLst>
          </a:prstGeom>
          <a:solidFill>
            <a:srgbClr val="FFF7ED">
              <a:alpha val="85000"/>
            </a:srgbClr>
          </a:solidFill>
          <a:ln w="12700" cap="flat" cmpd="sng">
            <a:solidFill>
              <a:srgbClr val="F97316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5420" y="4394200"/>
            <a:ext cx="269875" cy="279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901190" y="4356100"/>
            <a:ext cx="558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97316"/>
                </a:solidFill>
                <a:latin typeface="Noto Sans SC"/>
                <a:ea typeface="Noto Sans SC"/>
                <a:cs typeface="Noto Sans SC"/>
                <a:sym typeface="Noto Sans SC"/>
              </a:rPr>
              <a:t>消费端：暖意渐浓，服务消费表现亮眼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583055" y="4826000"/>
            <a:ext cx="584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社会消费品零售总额同比增长5.4%，</a:t>
            </a:r>
            <a:r>
              <a:rPr lang="zh-CN" alt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突破百亿元大关，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消费</a:t>
            </a:r>
            <a:r>
              <a:rPr lang="zh-CN" alt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市场平稳增长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。其中，零售业增长4.7%，保持稳健；餐饮、住宿业分别增长4.8%和5.9%，成为消费回暖的重要引擎，居民外出就餐、休闲住宿需求</a:t>
            </a:r>
            <a:r>
              <a:rPr lang="zh-CN" alt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有所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回升。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zh-CN" altLang="en-US"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收入：</a:t>
            </a:r>
            <a:r>
              <a:rPr lang="en-US" sz="3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居民收入稳步增长，城乡差距仍存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905000"/>
            <a:ext cx="3556000" cy="3556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52400" dist="762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762000" y="5524500"/>
            <a:ext cx="355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从区域发展的不平衡，为乡村振兴提出了现实课题。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4826000" y="1905000"/>
            <a:ext cx="6604000" cy="1206500"/>
          </a:xfrm>
          <a:prstGeom prst="roundRect">
            <a:avLst>
              <a:gd name="adj" fmla="val 12631"/>
            </a:avLst>
          </a:prstGeom>
          <a:solidFill>
            <a:srgbClr val="F97316">
              <a:alpha val="8000"/>
            </a:srgbClr>
          </a:solidFill>
          <a:ln w="12700" cap="flat" cmpd="sng">
            <a:solidFill>
              <a:srgbClr val="F97316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00" y="20955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5651500" y="2057400"/>
            <a:ext cx="571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全区</a:t>
            </a:r>
            <a:r>
              <a:rPr lang="zh-CN" altLang="en-US" sz="16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居民</a:t>
            </a:r>
            <a:r>
              <a:rPr lang="en-US" sz="16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人均</a:t>
            </a:r>
            <a:r>
              <a:rPr lang="zh-CN" altLang="en-US" sz="16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可支配</a:t>
            </a:r>
            <a:r>
              <a:rPr lang="en-US" sz="16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收入大盘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080000" y="2565400"/>
            <a:ext cx="254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F97316"/>
                </a:solidFill>
                <a:latin typeface="Noto Sans SC"/>
                <a:ea typeface="Noto Sans SC"/>
                <a:cs typeface="Noto Sans SC"/>
                <a:sym typeface="Noto Sans SC"/>
              </a:rPr>
              <a:t>39899.34</a:t>
            </a: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元/</a:t>
            </a:r>
            <a:r>
              <a:rPr lang="zh-CN" alt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年</a:t>
            </a:r>
            <a:endParaRPr lang="zh-CN" altLang="en-US" sz="14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556500" y="2641600"/>
            <a:ext cx="355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同比增长4%，经济基本面保持稳中向好态势。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826000" y="3302000"/>
            <a:ext cx="3175000" cy="1714500"/>
          </a:xfrm>
          <a:prstGeom prst="roundRect">
            <a:avLst>
              <a:gd name="adj" fmla="val 8888"/>
            </a:avLst>
          </a:prstGeom>
          <a:solidFill>
            <a:srgbClr val="3B82F6">
              <a:alpha val="8000"/>
            </a:srgbClr>
          </a:solidFill>
          <a:ln w="12700" cap="flat" cmpd="sng">
            <a:solidFill>
              <a:srgbClr val="3B82F6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0000" y="34925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524500" y="3492500"/>
            <a:ext cx="241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城镇居民人均</a:t>
            </a:r>
            <a:r>
              <a:rPr lang="zh-CN" altLang="en-US" sz="16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可支配</a:t>
            </a:r>
            <a:r>
              <a:rPr lang="en-US" sz="1600" b="1" i="0" u="none" strike="noStrike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收入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5080000" y="3937000"/>
            <a:ext cx="279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46726.61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元/年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080000" y="4445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同比增长5.1%，就业结构多元，收入增长动力较强。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255000" y="3302000"/>
            <a:ext cx="3175000" cy="1714500"/>
          </a:xfrm>
          <a:prstGeom prst="roundRect">
            <a:avLst>
              <a:gd name="adj" fmla="val 8888"/>
            </a:avLst>
          </a:prstGeom>
          <a:solidFill>
            <a:srgbClr val="10B981">
              <a:alpha val="8000"/>
            </a:srgbClr>
          </a:solidFill>
          <a:ln w="12700" cap="flat" cmpd="sng">
            <a:solidFill>
              <a:srgbClr val="10B981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9000" y="3492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953500" y="3492500"/>
            <a:ext cx="241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64E3B"/>
                </a:solidFill>
                <a:latin typeface="Noto Sans SC"/>
                <a:ea typeface="Noto Sans SC"/>
                <a:cs typeface="Noto Sans SC"/>
                <a:sym typeface="Noto Sans SC"/>
              </a:rPr>
              <a:t>农村居民人均</a:t>
            </a:r>
            <a:r>
              <a:rPr lang="zh-CN" altLang="en-US" sz="1600" b="1" i="0" u="none" strike="noStrike">
                <a:solidFill>
                  <a:srgbClr val="064E3B"/>
                </a:solidFill>
                <a:latin typeface="Noto Sans SC"/>
                <a:ea typeface="Noto Sans SC"/>
                <a:cs typeface="Noto Sans SC"/>
                <a:sym typeface="Noto Sans SC"/>
              </a:rPr>
              <a:t>可支配</a:t>
            </a:r>
            <a:r>
              <a:rPr lang="en-US" sz="1600" b="1" i="0" u="none" strike="noStrike">
                <a:solidFill>
                  <a:srgbClr val="064E3B"/>
                </a:solidFill>
                <a:latin typeface="Noto Sans SC"/>
                <a:ea typeface="Noto Sans SC"/>
                <a:cs typeface="Noto Sans SC"/>
                <a:sym typeface="Noto Sans SC"/>
              </a:rPr>
              <a:t>收入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509000" y="3937000"/>
            <a:ext cx="279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059669"/>
                </a:solidFill>
                <a:latin typeface="Noto Sans SC"/>
                <a:ea typeface="Noto Sans SC"/>
                <a:cs typeface="Noto Sans SC"/>
                <a:sym typeface="Noto Sans SC"/>
              </a:rPr>
              <a:t>26571.77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元/年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509000" y="4445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仅微涨0.1%，传统农业收益有限，增收渠道亟待拓宽。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4826000" y="5207000"/>
            <a:ext cx="6604000" cy="1143000"/>
          </a:xfrm>
          <a:prstGeom prst="roundRect">
            <a:avLst>
              <a:gd name="adj" fmla="val 13333"/>
            </a:avLst>
          </a:prstGeom>
          <a:solidFill>
            <a:srgbClr val="FBBF24">
              <a:alpha val="8000"/>
            </a:srgbClr>
          </a:solidFill>
          <a:ln w="12700" cap="flat" cmpd="sng">
            <a:solidFill>
              <a:srgbClr val="F59E0B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80000" y="5397500"/>
            <a:ext cx="304800" cy="3048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5524500" y="5397500"/>
            <a:ext cx="584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92400E"/>
                </a:solidFill>
                <a:latin typeface="Noto Sans SC"/>
                <a:ea typeface="Noto Sans SC"/>
                <a:cs typeface="Noto Sans SC"/>
                <a:sym typeface="Noto Sans SC"/>
              </a:rPr>
              <a:t>破局关键：拓宽增收渠道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5080000" y="5778500"/>
            <a:ext cx="609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城乡收入比1.76:1，差距依然</a:t>
            </a:r>
            <a:r>
              <a:rPr lang="zh-CN" alt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存在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。单纯依靠传统农业难以实现快速增收，</a:t>
            </a:r>
            <a:r>
              <a:rPr lang="zh-CN" alt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提高职业技能水平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、发展乡村特色产业及服务业是实现农村居民收入</a:t>
            </a:r>
            <a:r>
              <a:rPr lang="zh-CN" alt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增长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的</a:t>
            </a:r>
            <a:r>
              <a:rPr lang="zh-CN" alt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重要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路径。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WPS 演示</Application>
  <PresentationFormat/>
  <Paragraphs>87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Arial</vt:lpstr>
      <vt:lpstr>Times New Roman</vt:lpstr>
      <vt:lpstr>方正小标宋_GBK</vt:lpstr>
      <vt:lpstr>Noto Sans SC</vt:lpstr>
      <vt:lpstr>仿宋_GB2312</vt:lpstr>
      <vt:lpstr>微软雅黑</vt:lpstr>
      <vt:lpstr>宋体</vt:lpstr>
      <vt:lpstr>Arial Unicode MS</vt:lpstr>
      <vt:lpstr>方正书宋_GBK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45</cp:revision>
  <dcterms:created xsi:type="dcterms:W3CDTF">2026-07-09T08:14:31Z</dcterms:created>
  <dcterms:modified xsi:type="dcterms:W3CDTF">2026-07-09T08:14:31Z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{"Label":"1","ContentProducer":"001191110102MACQD9K64010000","ProduceID":"7660355303616023497","ReservedCode1":"","ContentPropagator":"","PropagateID":"","ReservedCode2":""}</vt:lpwstr>
  </property>
  <property fmtid="{D5CDD505-2E9C-101B-9397-08002B2CF9AE}" pid="3" name="ICV">
    <vt:lpwstr>75E3F23EBD77A202420D4F6A96767895_42</vt:lpwstr>
  </property>
  <property fmtid="{D5CDD505-2E9C-101B-9397-08002B2CF9AE}" pid="4" name="KSOProductBuildVer">
    <vt:lpwstr>2052-12.8.2.1113</vt:lpwstr>
  </property>
</Properties>
</file>