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1.svg" ContentType="image/svg+xml"/>
  <Override PartName="/ppt/media/image13.svg" ContentType="image/svg+xml"/>
  <Override PartName="/ppt/media/image16.svg" ContentType="image/svg+xml"/>
  <Override PartName="/ppt/media/image18.svg" ContentType="image/svg+xml"/>
  <Override PartName="/ppt/media/image23.svg" ContentType="image/svg+xml"/>
  <Override PartName="/ppt/media/image26.svg" ContentType="image/svg+xml"/>
  <Override PartName="/ppt/media/image3.svg" ContentType="image/svg+xml"/>
  <Override PartName="/ppt/media/image5.svg" ContentType="image/svg+xml"/>
  <Override PartName="/ppt/media/image7.svg" ContentType="image/svg+xml"/>
  <Override PartName="/ppt/media/image9.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autoCompressPictures="0">
  <p:sldMasterIdLst>
    <p:sldMasterId id="2147483648" r:id="rId1"/>
    <p:sldMasterId id="2147483660" r:id="rId3"/>
  </p:sldMasterIdLst>
  <p:notesMasterIdLst>
    <p:notesMasterId r:id="rId5"/>
  </p:notesMasterIdLst>
  <p:sldIdLst>
    <p:sldId id="256" r:id="rId4"/>
    <p:sldId id="257" r:id="rId6"/>
    <p:sldId id="258" r:id="rId7"/>
    <p:sldId id="259" r:id="rId8"/>
    <p:sldId id="260" r:id="rId9"/>
    <p:sldId id="261" r:id="rId10"/>
    <p:sldId id="262" r:id="rId11"/>
    <p:sldId id="263" r:id="rId12"/>
    <p:sldId id="264" r:id="rId13"/>
  </p:sldIdLst>
  <p:sldSz cx="12192000" cy="6858000"/>
  <p:notesSz cx="6858000" cy="9144000"/>
  <p:defaultTextStyle>
    <a:defPPr marR="0" lvl="0" algn="l" rtl="0">
      <a:lnSpc>
        <a:spcPct val="100000"/>
      </a:lnSpc>
      <a:spcBef>
        <a:spcPts val="0"/>
      </a:spcBef>
      <a:spcAft>
        <a:spcPts val="0"/>
      </a:spcAft>
    </a:defPPr>
    <a:lvl1pPr marL="0"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L="457200"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L="914400"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L="1371600"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L="1828800"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L="2286000"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L="2743200"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L="3200400"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L="3657600"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defaultTextStyle>
  <p:extLst>
    <p:ext uri="{EFAFB233-063F-42B5-8137-9DF3F51BA10A}">
      <p15:sldGuideLst xmlns:p15="http://schemas.microsoft.com/office/powerpoint/2012/main">
        <p15:guide id="1" orient="horz" pos="1620" userDrawn="1">
          <p15:clr>
            <a:srgbClr val="747775"/>
          </p15:clr>
        </p15:guide>
        <p15:guide id="2" pos="2880" userDrawn="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p:normalViewPr>
    <p:restoredLeft sz="15620"/>
    <p:restoredTop sz="94660"/>
  </p:normalViewPr>
  <p:slideViewPr>
    <p:cSldViewPr snapToGrid="0" showGuides="1">
      <p:cViewPr varScale="1">
        <p:scale>
          <a:sx n="100" d="100"/>
          <a:sy n="100" d="100"/>
        </p:scale>
        <p:origin x="0" y="0"/>
      </p:cViewPr>
      <p:guideLst>
        <p:guide orient="horz" pos="1620"/>
        <p:guide pos="2880"/>
      </p:guideLst>
    </p:cSldViewPr>
  </p:slide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slide" Target="slides/slide2.xml"/><Relationship Id="rId5" Type="http://schemas.openxmlformats.org/officeDocument/2006/relationships/notesMaster" Target="notesMasters/notesMaster1.xml"/><Relationship Id="rId4" Type="http://schemas.openxmlformats.org/officeDocument/2006/relationships/slide" Target="slides/slide1.xml"/><Relationship Id="rId3" Type="http://schemas.openxmlformats.org/officeDocument/2006/relationships/slideMaster" Target="slideMasters/slideMaster2.xml"/><Relationship Id="rId2" Type="http://schemas.openxmlformats.org/officeDocument/2006/relationships/theme" Target="theme/theme1.xml"/><Relationship Id="rId16" Type="http://schemas.openxmlformats.org/officeDocument/2006/relationships/tableStyles" Target="tableStyles.xml"/><Relationship Id="rId15" Type="http://schemas.openxmlformats.org/officeDocument/2006/relationships/viewProps" Target="viewProps.xml"/><Relationship Id="rId14" Type="http://schemas.openxmlformats.org/officeDocument/2006/relationships/presProps" Target="presProps.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fld>
            <a:endParaRPr lang="cs-CZ"/>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大家好，今天我们共同学习解读《殷都区防汛抗旱应急预案》。这份预案旨在通过科学、高效的应急体系，最大限度地保障人民群众的生命财产安全。</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预案明确了四大核心工作原则和适用范围。我们的工作始终坚持人民至上，并实行分级负责、统一指挥。防范重点聚焦在关键的工程、区域和灾害易发区。</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我们建立了三级联动的指挥体系，从决策层到执行层，权责清晰。同时，设立了三大分指挥部和八大工作专班，实现了专业化分工，确保应急处置高效有力。</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预案的一个核心是“预防为主”。我们从十个方面进行了全方位的应急准备，特别是建强了五级抢险队伍，并分级储备了充足的抢险物资，确保有备无患。</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监测预警是防灾减灾的第一道防线。我们建立了多部门联合监测网络。尤其重要的是“叫应”机制，它通过电话直报并要求回复，确保预警信息能第一时间传达到位并被有效执行。</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防汛应急响应分为四级。对于四级和三级响应，也就是应对一般和较大灾害时，我们的主要行动是加强监测、会商研判和力量预置，将风险控制在萌芽状态。</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当灾害升级为重大或特别重大级别，将启动二级或一级响应。此时，区主要领导将坐镇指挥，采取停工停学等强制措施，并动员全社会力量，不惜一切代价抢险救灾。</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抗旱方面，我们同样实行分级响应。根据旱情等级，采取水源调度、节水宣传等措施，在严重干旱时，将采取限制高耗水、启用应急水源等更严格的措施，全力保障生活生产用水。</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smtClean="0"/>
              <a:t>1.7.2013</a:t>
            </a:r>
            <a:endParaRPr lang="cs-CZ" smtClean="0"/>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nchor="ctr"/>
          <a:lstStyle>
            <a:lvl1pPr algn="l">
              <a:defRPr sz="1400" b="0" i="0" u="none" strike="noStrike"/>
            </a:lvl1pPr>
          </a:lstStyle>
          <a:p>
            <a:pPr marL="0" indent="0" algn="l">
              <a:lnSpc>
                <a:spcPct val="100000"/>
              </a:lnSpc>
            </a:pPr>
            <a:r>
              <a:rPr lang="en-US" sz="1400" b="0" i="0" u="none" strike="noStrike">
                <a:solidFill>
                  <a:srgbClr val="000000"/>
                </a:solidFill>
              </a:rPr>
              <a:t>高效的应急处置离不开坚实的保障和科学的善后。预案明确了资金、物资、水源、队伍、医疗、治安、供电、交通、社会动员、市场等十大保障措施，为应急处置提供全方位支持。同时，我们对信息报送和发布的时效性做出了严格规定：重大险情灾情20分钟内报告，重大灾害5小时内发布权威信息，24小时内举行新闻发布会，确保信息公开透明，稳定社会情绪。灾后，我们将迅速开展善后处置、调查评估和恢复重建工作，尽快恢复社会秩序和生产生活，保障人民群众的根本利益。</a:t>
            </a:r>
            <a:endParaRPr lang="en-US" sz="1400" b="0" i="0" u="none" strike="noStrike">
              <a:solidFill>
                <a:srgbClr val="000000"/>
              </a:solidFill>
            </a:endParaRP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smtClean="0"/>
              <a:t>‹#›</a:t>
            </a:r>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matchingName="标题幻灯片">
  <p:cSld name="TITLE">
    <p:spTree>
      <p:nvGrpSpPr>
        <p:cNvPr id="11" name="Shape 11"/>
        <p:cNvGrpSpPr/>
        <p:nvPr/>
      </p:nvGrpSpPr>
      <p:grpSpPr>
        <a:xfrm>
          <a:off x="0" y="0"/>
          <a:ext cx="0" cy="0"/>
          <a:chOff x="0" y="0"/>
          <a:chExt cx="0" cy="0"/>
        </a:xfrm>
      </p:grpSpPr>
      <p:sp>
        <p:nvSpPr>
          <p:cNvPr id="12" name="Shape 30"/>
          <p:cNvSpPr txBox="1"/>
          <p:nvPr>
            <p:ph type="ctrTitle"/>
          </p:nvPr>
        </p:nvSpPr>
        <p:spPr>
          <a:xfrm>
            <a:off x="1143000" y="841772"/>
            <a:ext cx="6858000" cy="1790700"/>
          </a:xfrm>
          <a:prstGeom prst="rect">
            <a:avLst/>
          </a:prstGeom>
          <a:noFill/>
          <a:ln>
            <a:noFill/>
          </a:ln>
        </p:spPr>
        <p:txBody>
          <a:bodyPr spcFirstLastPara="1" wrap="square" lIns="68575" tIns="34275" rIns="68575" bIns="34275" anchor="b" anchorCtr="0">
            <a:normAutofit/>
          </a:bodyPr>
          <a:lstStyle>
            <a:lvl1pPr lvl="0" algn="ctr">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3" name="Shape 31"/>
          <p:cNvSpPr txBox="1"/>
          <p:nvPr>
            <p:ph type="subTitle" idx="1"/>
          </p:nvPr>
        </p:nvSpPr>
        <p:spPr>
          <a:xfrm>
            <a:off x="1143000" y="2701528"/>
            <a:ext cx="6858000" cy="1241821"/>
          </a:xfrm>
          <a:prstGeom prst="rect">
            <a:avLst/>
          </a:prstGeom>
          <a:noFill/>
          <a:ln>
            <a:noFill/>
          </a:ln>
        </p:spPr>
        <p:txBody>
          <a:bodyPr spcFirstLastPara="1" wrap="square" lIns="68575" tIns="34275" rIns="68575" bIns="34275" anchor="t" anchorCtr="0">
            <a:normAutofit/>
          </a:bodyPr>
          <a:lstStyle>
            <a:lvl1pPr lvl="0" algn="ctr">
              <a:lnSpc>
                <a:spcPct val="90000"/>
              </a:lnSpc>
              <a:spcBef>
                <a:spcPts val="800"/>
              </a:spcBef>
              <a:spcAft>
                <a:spcPts val="0"/>
              </a:spcAft>
              <a:buClr>
                <a:schemeClr val="dk1"/>
              </a:buClr>
              <a:buSzPts val="1800"/>
              <a:buNone/>
              <a:defRPr sz="1800"/>
            </a:lvl1pPr>
            <a:lvl2pPr lvl="1" algn="ctr">
              <a:lnSpc>
                <a:spcPct val="90000"/>
              </a:lnSpc>
              <a:spcBef>
                <a:spcPts val="400"/>
              </a:spcBef>
              <a:spcAft>
                <a:spcPts val="0"/>
              </a:spcAft>
              <a:buClr>
                <a:schemeClr val="dk1"/>
              </a:buClr>
              <a:buSzPts val="1500"/>
              <a:buNone/>
              <a:defRPr sz="1500"/>
            </a:lvl2pPr>
            <a:lvl3pPr lvl="2" algn="ctr">
              <a:lnSpc>
                <a:spcPct val="90000"/>
              </a:lnSpc>
              <a:spcBef>
                <a:spcPts val="400"/>
              </a:spcBef>
              <a:spcAft>
                <a:spcPts val="0"/>
              </a:spcAft>
              <a:buClr>
                <a:schemeClr val="dk1"/>
              </a:buClr>
              <a:buSzPts val="1400"/>
              <a:buNone/>
              <a:defRPr sz="1400"/>
            </a:lvl3pPr>
            <a:lvl4pPr lvl="3" algn="ctr">
              <a:lnSpc>
                <a:spcPct val="90000"/>
              </a:lnSpc>
              <a:spcBef>
                <a:spcPts val="400"/>
              </a:spcBef>
              <a:spcAft>
                <a:spcPts val="0"/>
              </a:spcAft>
              <a:buClr>
                <a:schemeClr val="dk1"/>
              </a:buClr>
              <a:buSzPts val="1200"/>
              <a:buNone/>
              <a:defRPr sz="1200"/>
            </a:lvl4pPr>
            <a:lvl5pPr lvl="4" algn="ctr">
              <a:lnSpc>
                <a:spcPct val="90000"/>
              </a:lnSpc>
              <a:spcBef>
                <a:spcPts val="400"/>
              </a:spcBef>
              <a:spcAft>
                <a:spcPts val="0"/>
              </a:spcAft>
              <a:buClr>
                <a:schemeClr val="dk1"/>
              </a:buClr>
              <a:buSzPts val="1200"/>
              <a:buNone/>
              <a:defRPr sz="1200"/>
            </a:lvl5pPr>
            <a:lvl6pPr lvl="5" algn="ctr">
              <a:lnSpc>
                <a:spcPct val="90000"/>
              </a:lnSpc>
              <a:spcBef>
                <a:spcPts val="400"/>
              </a:spcBef>
              <a:spcAft>
                <a:spcPts val="0"/>
              </a:spcAft>
              <a:buClr>
                <a:schemeClr val="dk1"/>
              </a:buClr>
              <a:buSzPts val="1200"/>
              <a:buNone/>
              <a:defRPr sz="1200"/>
            </a:lvl6pPr>
            <a:lvl7pPr lvl="6" algn="ctr">
              <a:lnSpc>
                <a:spcPct val="90000"/>
              </a:lnSpc>
              <a:spcBef>
                <a:spcPts val="400"/>
              </a:spcBef>
              <a:spcAft>
                <a:spcPts val="0"/>
              </a:spcAft>
              <a:buClr>
                <a:schemeClr val="dk1"/>
              </a:buClr>
              <a:buSzPts val="1200"/>
              <a:buNone/>
              <a:defRPr sz="1200"/>
            </a:lvl7pPr>
            <a:lvl8pPr lvl="7" algn="ctr">
              <a:lnSpc>
                <a:spcPct val="90000"/>
              </a:lnSpc>
              <a:spcBef>
                <a:spcPts val="400"/>
              </a:spcBef>
              <a:spcAft>
                <a:spcPts val="0"/>
              </a:spcAft>
              <a:buClr>
                <a:schemeClr val="dk1"/>
              </a:buClr>
              <a:buSzPts val="1200"/>
              <a:buNone/>
              <a:defRPr sz="1200"/>
            </a:lvl8pPr>
            <a:lvl9pPr lvl="8" algn="ctr">
              <a:lnSpc>
                <a:spcPct val="90000"/>
              </a:lnSpc>
              <a:spcBef>
                <a:spcPts val="400"/>
              </a:spcBef>
              <a:spcAft>
                <a:spcPts val="0"/>
              </a:spcAft>
              <a:buClr>
                <a:schemeClr val="dk1"/>
              </a:buClr>
              <a:buSzPts val="1200"/>
              <a:buNone/>
              <a:defRPr sz="1200"/>
            </a:lvl9pPr>
          </a:lstStyle>
          <a:p/>
        </p:txBody>
      </p:sp>
      <p:sp>
        <p:nvSpPr>
          <p:cNvPr id="14" name="Shape 3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5" name="Shape 3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16" name="Shape 3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matchingName="标题和竖排文字">
  <p:cSld name="VERTICAL_TEXT">
    <p:spTree>
      <p:nvGrpSpPr>
        <p:cNvPr id="68" name="Shape 68"/>
        <p:cNvGrpSpPr/>
        <p:nvPr/>
      </p:nvGrpSpPr>
      <p:grpSpPr>
        <a:xfrm>
          <a:off x="0" y="0"/>
          <a:ext cx="0" cy="0"/>
          <a:chOff x="0" y="0"/>
          <a:chExt cx="0" cy="0"/>
        </a:xfrm>
      </p:grpSpPr>
      <p:sp>
        <p:nvSpPr>
          <p:cNvPr id="69" name="Shape 4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0" name="Shape 50"/>
          <p:cNvSpPr txBox="1"/>
          <p:nvPr>
            <p:ph type="body" idx="1"/>
          </p:nvPr>
        </p:nvSpPr>
        <p:spPr>
          <a:xfrm rot="5400000">
            <a:off x="2940248" y="-942379"/>
            <a:ext cx="3263504" cy="7886700"/>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1" name="Shape 5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2" name="Shape 5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3" name="Shape 5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matchingName="竖排标题与文本">
  <p:cSld name="VERTICAL_TITLE_AND_VERTICAL_TEXT">
    <p:spTree>
      <p:nvGrpSpPr>
        <p:cNvPr id="74" name="Shape 74"/>
        <p:cNvGrpSpPr/>
        <p:nvPr/>
      </p:nvGrpSpPr>
      <p:grpSpPr>
        <a:xfrm>
          <a:off x="0" y="0"/>
          <a:ext cx="0" cy="0"/>
          <a:chOff x="0" y="0"/>
          <a:chExt cx="0" cy="0"/>
        </a:xfrm>
      </p:grpSpPr>
      <p:sp>
        <p:nvSpPr>
          <p:cNvPr id="75" name="Shape 15"/>
          <p:cNvSpPr txBox="1"/>
          <p:nvPr>
            <p:ph type="title"/>
          </p:nvPr>
        </p:nvSpPr>
        <p:spPr>
          <a:xfrm rot="5400000">
            <a:off x="5350073" y="1467445"/>
            <a:ext cx="4358879" cy="1971675"/>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76" name="Shape 16"/>
          <p:cNvSpPr txBox="1"/>
          <p:nvPr>
            <p:ph type="body" idx="1"/>
          </p:nvPr>
        </p:nvSpPr>
        <p:spPr>
          <a:xfrm rot="5400000">
            <a:off x="1349573" y="-447080"/>
            <a:ext cx="4358879" cy="5800725"/>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77" name="Shape 1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8" name="Shape 1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79" name="Shape 1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matchingName="标题和内容">
  <p:cSld name="OBJECT">
    <p:spTree>
      <p:nvGrpSpPr>
        <p:cNvPr id="17" name="Shape 17"/>
        <p:cNvGrpSpPr/>
        <p:nvPr/>
      </p:nvGrpSpPr>
      <p:grpSpPr>
        <a:xfrm>
          <a:off x="0" y="0"/>
          <a:ext cx="0" cy="0"/>
          <a:chOff x="0" y="0"/>
          <a:chExt cx="0" cy="0"/>
        </a:xfrm>
      </p:grpSpPr>
      <p:sp>
        <p:nvSpPr>
          <p:cNvPr id="18" name="Shape 54"/>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19" name="Shape 55"/>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20" name="Shape 5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1" name="Shape 5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2" name="Shape 5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matchingName="节标题">
  <p:cSld name="SECTION_HEADER">
    <p:spTree>
      <p:nvGrpSpPr>
        <p:cNvPr id="23" name="Shape 23"/>
        <p:cNvGrpSpPr/>
        <p:nvPr/>
      </p:nvGrpSpPr>
      <p:grpSpPr>
        <a:xfrm>
          <a:off x="0" y="0"/>
          <a:ext cx="0" cy="0"/>
          <a:chOff x="0" y="0"/>
          <a:chExt cx="0" cy="0"/>
        </a:xfrm>
      </p:grpSpPr>
      <p:sp>
        <p:nvSpPr>
          <p:cNvPr id="24" name="Shape 59"/>
          <p:cNvSpPr txBox="1"/>
          <p:nvPr>
            <p:ph type="title"/>
          </p:nvPr>
        </p:nvSpPr>
        <p:spPr>
          <a:xfrm>
            <a:off x="623888" y="1282304"/>
            <a:ext cx="7886700" cy="2139553"/>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4500"/>
              <a:buFont typeface="Arial" panose="020B0604020202020204"/>
              <a:buNone/>
              <a:defRPr sz="45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25" name="Shape 60"/>
          <p:cNvSpPr txBox="1"/>
          <p:nvPr>
            <p:ph type="body" idx="1"/>
          </p:nvPr>
        </p:nvSpPr>
        <p:spPr>
          <a:xfrm>
            <a:off x="623888" y="3442097"/>
            <a:ext cx="7886700" cy="1125140"/>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rgbClr val="888888"/>
              </a:buClr>
              <a:buSzPts val="1800"/>
              <a:buNone/>
              <a:defRPr sz="1800">
                <a:solidFill>
                  <a:srgbClr val="888888"/>
                </a:solidFill>
              </a:defRPr>
            </a:lvl1pPr>
            <a:lvl2pPr marL="914400" lvl="1" indent="-228600" algn="l">
              <a:lnSpc>
                <a:spcPct val="90000"/>
              </a:lnSpc>
              <a:spcBef>
                <a:spcPts val="400"/>
              </a:spcBef>
              <a:spcAft>
                <a:spcPts val="0"/>
              </a:spcAft>
              <a:buClr>
                <a:srgbClr val="888888"/>
              </a:buClr>
              <a:buSzPts val="1500"/>
              <a:buNone/>
              <a:defRPr sz="1500">
                <a:solidFill>
                  <a:srgbClr val="888888"/>
                </a:solidFill>
              </a:defRPr>
            </a:lvl2pPr>
            <a:lvl3pPr marL="1371600" lvl="2" indent="-228600" algn="l">
              <a:lnSpc>
                <a:spcPct val="90000"/>
              </a:lnSpc>
              <a:spcBef>
                <a:spcPts val="400"/>
              </a:spcBef>
              <a:spcAft>
                <a:spcPts val="0"/>
              </a:spcAft>
              <a:buClr>
                <a:srgbClr val="888888"/>
              </a:buClr>
              <a:buSzPts val="1400"/>
              <a:buNone/>
              <a:defRPr sz="1400">
                <a:solidFill>
                  <a:srgbClr val="888888"/>
                </a:solidFill>
              </a:defRPr>
            </a:lvl3pPr>
            <a:lvl4pPr marL="1828800" lvl="3" indent="-228600" algn="l">
              <a:lnSpc>
                <a:spcPct val="90000"/>
              </a:lnSpc>
              <a:spcBef>
                <a:spcPts val="400"/>
              </a:spcBef>
              <a:spcAft>
                <a:spcPts val="0"/>
              </a:spcAft>
              <a:buClr>
                <a:srgbClr val="888888"/>
              </a:buClr>
              <a:buSzPts val="1200"/>
              <a:buNone/>
              <a:defRPr sz="1200">
                <a:solidFill>
                  <a:srgbClr val="888888"/>
                </a:solidFill>
              </a:defRPr>
            </a:lvl4pPr>
            <a:lvl5pPr marL="2286000" lvl="4" indent="-228600" algn="l">
              <a:lnSpc>
                <a:spcPct val="90000"/>
              </a:lnSpc>
              <a:spcBef>
                <a:spcPts val="400"/>
              </a:spcBef>
              <a:spcAft>
                <a:spcPts val="0"/>
              </a:spcAft>
              <a:buClr>
                <a:srgbClr val="888888"/>
              </a:buClr>
              <a:buSzPts val="1200"/>
              <a:buNone/>
              <a:defRPr sz="1200">
                <a:solidFill>
                  <a:srgbClr val="888888"/>
                </a:solidFill>
              </a:defRPr>
            </a:lvl5pPr>
            <a:lvl6pPr marL="2743200" lvl="5" indent="-228600" algn="l">
              <a:lnSpc>
                <a:spcPct val="90000"/>
              </a:lnSpc>
              <a:spcBef>
                <a:spcPts val="400"/>
              </a:spcBef>
              <a:spcAft>
                <a:spcPts val="0"/>
              </a:spcAft>
              <a:buClr>
                <a:srgbClr val="888888"/>
              </a:buClr>
              <a:buSzPts val="1200"/>
              <a:buNone/>
              <a:defRPr sz="1200">
                <a:solidFill>
                  <a:srgbClr val="888888"/>
                </a:solidFill>
              </a:defRPr>
            </a:lvl6pPr>
            <a:lvl7pPr marL="3200400" lvl="6" indent="-228600" algn="l">
              <a:lnSpc>
                <a:spcPct val="90000"/>
              </a:lnSpc>
              <a:spcBef>
                <a:spcPts val="400"/>
              </a:spcBef>
              <a:spcAft>
                <a:spcPts val="0"/>
              </a:spcAft>
              <a:buClr>
                <a:srgbClr val="888888"/>
              </a:buClr>
              <a:buSzPts val="1200"/>
              <a:buNone/>
              <a:defRPr sz="1200">
                <a:solidFill>
                  <a:srgbClr val="888888"/>
                </a:solidFill>
              </a:defRPr>
            </a:lvl7pPr>
            <a:lvl8pPr marL="3657600" lvl="7" indent="-228600" algn="l">
              <a:lnSpc>
                <a:spcPct val="90000"/>
              </a:lnSpc>
              <a:spcBef>
                <a:spcPts val="400"/>
              </a:spcBef>
              <a:spcAft>
                <a:spcPts val="0"/>
              </a:spcAft>
              <a:buClr>
                <a:srgbClr val="888888"/>
              </a:buClr>
              <a:buSzPts val="1200"/>
              <a:buNone/>
              <a:defRPr sz="1200">
                <a:solidFill>
                  <a:srgbClr val="888888"/>
                </a:solidFill>
              </a:defRPr>
            </a:lvl8pPr>
            <a:lvl9pPr marL="4114800" lvl="8" indent="-228600" algn="l">
              <a:lnSpc>
                <a:spcPct val="90000"/>
              </a:lnSpc>
              <a:spcBef>
                <a:spcPts val="400"/>
              </a:spcBef>
              <a:spcAft>
                <a:spcPts val="0"/>
              </a:spcAft>
              <a:buClr>
                <a:srgbClr val="888888"/>
              </a:buClr>
              <a:buSzPts val="1200"/>
              <a:buNone/>
              <a:defRPr sz="1200">
                <a:solidFill>
                  <a:srgbClr val="888888"/>
                </a:solidFill>
              </a:defRPr>
            </a:lvl9pPr>
          </a:lstStyle>
          <a:p/>
        </p:txBody>
      </p:sp>
      <p:sp>
        <p:nvSpPr>
          <p:cNvPr id="26" name="Shape 6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7" name="Shape 6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28" name="Shape 6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matchingName="两栏内容">
  <p:cSld name="TWO_OBJECTS">
    <p:spTree>
      <p:nvGrpSpPr>
        <p:cNvPr id="29" name="Shape 29"/>
        <p:cNvGrpSpPr/>
        <p:nvPr/>
      </p:nvGrpSpPr>
      <p:grpSpPr>
        <a:xfrm>
          <a:off x="0" y="0"/>
          <a:ext cx="0" cy="0"/>
          <a:chOff x="0" y="0"/>
          <a:chExt cx="0" cy="0"/>
        </a:xfrm>
      </p:grpSpPr>
      <p:sp>
        <p:nvSpPr>
          <p:cNvPr id="30" name="Shape 9"/>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1" name="Shape 10"/>
          <p:cNvSpPr txBox="1"/>
          <p:nvPr>
            <p:ph type="body" idx="1"/>
          </p:nvPr>
        </p:nvSpPr>
        <p:spPr>
          <a:xfrm>
            <a:off x="6286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2" name="Shape 11"/>
          <p:cNvSpPr txBox="1"/>
          <p:nvPr>
            <p:ph type="body" idx="2"/>
          </p:nvPr>
        </p:nvSpPr>
        <p:spPr>
          <a:xfrm>
            <a:off x="4629150" y="1369219"/>
            <a:ext cx="3886200" cy="3263504"/>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33" name="Shape 12"/>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4" name="Shape 13"/>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35" name="Shape 14"/>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matchingName="比较">
  <p:cSld name="TWO_OBJECTS_WITH_TEXT">
    <p:spTree>
      <p:nvGrpSpPr>
        <p:cNvPr id="36" name="Shape 36"/>
        <p:cNvGrpSpPr/>
        <p:nvPr/>
      </p:nvGrpSpPr>
      <p:grpSpPr>
        <a:xfrm>
          <a:off x="0" y="0"/>
          <a:ext cx="0" cy="0"/>
          <a:chOff x="0" y="0"/>
          <a:chExt cx="0" cy="0"/>
        </a:xfrm>
      </p:grpSpPr>
      <p:sp>
        <p:nvSpPr>
          <p:cNvPr id="37" name="Shape 35"/>
          <p:cNvSpPr txBox="1"/>
          <p:nvPr>
            <p:ph type="title"/>
          </p:nvPr>
        </p:nvSpPr>
        <p:spPr>
          <a:xfrm>
            <a:off x="629841"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38" name="Shape 36"/>
          <p:cNvSpPr txBox="1"/>
          <p:nvPr>
            <p:ph type="body" idx="1"/>
          </p:nvPr>
        </p:nvSpPr>
        <p:spPr>
          <a:xfrm>
            <a:off x="629841" y="1260872"/>
            <a:ext cx="3868340"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39" name="Shape 37"/>
          <p:cNvSpPr txBox="1"/>
          <p:nvPr>
            <p:ph type="body" idx="2"/>
          </p:nvPr>
        </p:nvSpPr>
        <p:spPr>
          <a:xfrm>
            <a:off x="629841" y="1878806"/>
            <a:ext cx="3868340"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0" name="Shape 38"/>
          <p:cNvSpPr txBox="1"/>
          <p:nvPr>
            <p:ph type="body" idx="3"/>
          </p:nvPr>
        </p:nvSpPr>
        <p:spPr>
          <a:xfrm>
            <a:off x="4629150" y="1260872"/>
            <a:ext cx="3887391" cy="617934"/>
          </a:xfrm>
          <a:prstGeom prst="rect">
            <a:avLst/>
          </a:prstGeom>
          <a:noFill/>
          <a:ln>
            <a:noFill/>
          </a:ln>
        </p:spPr>
        <p:txBody>
          <a:bodyPr spcFirstLastPara="1" wrap="square" lIns="68575" tIns="34275" rIns="68575" bIns="34275" anchor="b" anchorCtr="0">
            <a:normAutofit/>
          </a:bodyPr>
          <a:lstStyle>
            <a:lvl1pPr marL="457200" lvl="0" indent="-228600" algn="l">
              <a:lnSpc>
                <a:spcPct val="90000"/>
              </a:lnSpc>
              <a:spcBef>
                <a:spcPts val="800"/>
              </a:spcBef>
              <a:spcAft>
                <a:spcPts val="0"/>
              </a:spcAft>
              <a:buClr>
                <a:schemeClr val="dk1"/>
              </a:buClr>
              <a:buSzPts val="1800"/>
              <a:buNone/>
              <a:defRPr sz="1800" b="1"/>
            </a:lvl1pPr>
            <a:lvl2pPr marL="914400" lvl="1" indent="-228600" algn="l">
              <a:lnSpc>
                <a:spcPct val="90000"/>
              </a:lnSpc>
              <a:spcBef>
                <a:spcPts val="400"/>
              </a:spcBef>
              <a:spcAft>
                <a:spcPts val="0"/>
              </a:spcAft>
              <a:buClr>
                <a:schemeClr val="dk1"/>
              </a:buClr>
              <a:buSzPts val="1500"/>
              <a:buNone/>
              <a:defRPr sz="1500" b="1"/>
            </a:lvl2pPr>
            <a:lvl3pPr marL="1371600" lvl="2" indent="-228600" algn="l">
              <a:lnSpc>
                <a:spcPct val="90000"/>
              </a:lnSpc>
              <a:spcBef>
                <a:spcPts val="400"/>
              </a:spcBef>
              <a:spcAft>
                <a:spcPts val="0"/>
              </a:spcAft>
              <a:buClr>
                <a:schemeClr val="dk1"/>
              </a:buClr>
              <a:buSzPts val="1400"/>
              <a:buNone/>
              <a:defRPr sz="1400" b="1"/>
            </a:lvl3pPr>
            <a:lvl4pPr marL="1828800" lvl="3" indent="-228600" algn="l">
              <a:lnSpc>
                <a:spcPct val="90000"/>
              </a:lnSpc>
              <a:spcBef>
                <a:spcPts val="400"/>
              </a:spcBef>
              <a:spcAft>
                <a:spcPts val="0"/>
              </a:spcAft>
              <a:buClr>
                <a:schemeClr val="dk1"/>
              </a:buClr>
              <a:buSzPts val="1200"/>
              <a:buNone/>
              <a:defRPr sz="1200" b="1"/>
            </a:lvl4pPr>
            <a:lvl5pPr marL="2286000" lvl="4" indent="-228600" algn="l">
              <a:lnSpc>
                <a:spcPct val="90000"/>
              </a:lnSpc>
              <a:spcBef>
                <a:spcPts val="400"/>
              </a:spcBef>
              <a:spcAft>
                <a:spcPts val="0"/>
              </a:spcAft>
              <a:buClr>
                <a:schemeClr val="dk1"/>
              </a:buClr>
              <a:buSzPts val="1200"/>
              <a:buNone/>
              <a:defRPr sz="1200" b="1"/>
            </a:lvl5pPr>
            <a:lvl6pPr marL="2743200" lvl="5" indent="-228600" algn="l">
              <a:lnSpc>
                <a:spcPct val="90000"/>
              </a:lnSpc>
              <a:spcBef>
                <a:spcPts val="400"/>
              </a:spcBef>
              <a:spcAft>
                <a:spcPts val="0"/>
              </a:spcAft>
              <a:buClr>
                <a:schemeClr val="dk1"/>
              </a:buClr>
              <a:buSzPts val="1200"/>
              <a:buNone/>
              <a:defRPr sz="1200" b="1"/>
            </a:lvl6pPr>
            <a:lvl7pPr marL="3200400" lvl="6" indent="-228600" algn="l">
              <a:lnSpc>
                <a:spcPct val="90000"/>
              </a:lnSpc>
              <a:spcBef>
                <a:spcPts val="400"/>
              </a:spcBef>
              <a:spcAft>
                <a:spcPts val="0"/>
              </a:spcAft>
              <a:buClr>
                <a:schemeClr val="dk1"/>
              </a:buClr>
              <a:buSzPts val="1200"/>
              <a:buNone/>
              <a:defRPr sz="1200" b="1"/>
            </a:lvl7pPr>
            <a:lvl8pPr marL="3657600" lvl="7" indent="-228600" algn="l">
              <a:lnSpc>
                <a:spcPct val="90000"/>
              </a:lnSpc>
              <a:spcBef>
                <a:spcPts val="400"/>
              </a:spcBef>
              <a:spcAft>
                <a:spcPts val="0"/>
              </a:spcAft>
              <a:buClr>
                <a:schemeClr val="dk1"/>
              </a:buClr>
              <a:buSzPts val="1200"/>
              <a:buNone/>
              <a:defRPr sz="1200" b="1"/>
            </a:lvl8pPr>
            <a:lvl9pPr marL="4114800" lvl="8" indent="-228600" algn="l">
              <a:lnSpc>
                <a:spcPct val="90000"/>
              </a:lnSpc>
              <a:spcBef>
                <a:spcPts val="400"/>
              </a:spcBef>
              <a:spcAft>
                <a:spcPts val="0"/>
              </a:spcAft>
              <a:buClr>
                <a:schemeClr val="dk1"/>
              </a:buClr>
              <a:buSzPts val="1200"/>
              <a:buNone/>
              <a:defRPr sz="1200" b="1"/>
            </a:lvl9pPr>
          </a:lstStyle>
          <a:p/>
        </p:txBody>
      </p:sp>
      <p:sp>
        <p:nvSpPr>
          <p:cNvPr id="41" name="Shape 39"/>
          <p:cNvSpPr txBox="1"/>
          <p:nvPr>
            <p:ph type="body" idx="4"/>
          </p:nvPr>
        </p:nvSpPr>
        <p:spPr>
          <a:xfrm>
            <a:off x="4629150" y="1878806"/>
            <a:ext cx="3887391" cy="2763441"/>
          </a:xfrm>
          <a:prstGeom prst="rect">
            <a:avLst/>
          </a:prstGeom>
          <a:noFill/>
          <a:ln>
            <a:noFill/>
          </a:ln>
        </p:spPr>
        <p:txBody>
          <a:bodyPr spcFirstLastPara="1" wrap="square" lIns="68575" tIns="34275" rIns="68575" bIns="34275" anchor="t" anchorCtr="0">
            <a:normAutofit/>
          </a:bodyPr>
          <a:lstStyle>
            <a:lvl1pPr marL="457200" lvl="0" indent="-317500" algn="l">
              <a:lnSpc>
                <a:spcPct val="90000"/>
              </a:lnSpc>
              <a:spcBef>
                <a:spcPts val="800"/>
              </a:spcBef>
              <a:spcAft>
                <a:spcPts val="0"/>
              </a:spcAft>
              <a:buClr>
                <a:schemeClr val="dk1"/>
              </a:buClr>
              <a:buSzPts val="1400"/>
              <a:buChar char="•"/>
              <a:defRPr/>
            </a:lvl1pPr>
            <a:lvl2pPr marL="914400" lvl="1" indent="-317500" algn="l">
              <a:lnSpc>
                <a:spcPct val="90000"/>
              </a:lnSpc>
              <a:spcBef>
                <a:spcPts val="400"/>
              </a:spcBef>
              <a:spcAft>
                <a:spcPts val="0"/>
              </a:spcAft>
              <a:buClr>
                <a:schemeClr val="dk1"/>
              </a:buClr>
              <a:buSzPts val="1400"/>
              <a:buChar char="•"/>
              <a:defRPr/>
            </a:lvl2pPr>
            <a:lvl3pPr marL="1371600" lvl="2" indent="-317500" algn="l">
              <a:lnSpc>
                <a:spcPct val="90000"/>
              </a:lnSpc>
              <a:spcBef>
                <a:spcPts val="400"/>
              </a:spcBef>
              <a:spcAft>
                <a:spcPts val="0"/>
              </a:spcAft>
              <a:buClr>
                <a:schemeClr val="dk1"/>
              </a:buClr>
              <a:buSzPts val="1400"/>
              <a:buChar char="•"/>
              <a:defRPr/>
            </a:lvl3pPr>
            <a:lvl4pPr marL="1828800" lvl="3" indent="-317500" algn="l">
              <a:lnSpc>
                <a:spcPct val="90000"/>
              </a:lnSpc>
              <a:spcBef>
                <a:spcPts val="400"/>
              </a:spcBef>
              <a:spcAft>
                <a:spcPts val="0"/>
              </a:spcAft>
              <a:buClr>
                <a:schemeClr val="dk1"/>
              </a:buClr>
              <a:buSzPts val="1400"/>
              <a:buChar char="•"/>
              <a:defRPr/>
            </a:lvl4pPr>
            <a:lvl5pPr marL="2286000" lvl="4" indent="-317500" algn="l">
              <a:lnSpc>
                <a:spcPct val="90000"/>
              </a:lnSpc>
              <a:spcBef>
                <a:spcPts val="400"/>
              </a:spcBef>
              <a:spcAft>
                <a:spcPts val="0"/>
              </a:spcAft>
              <a:buClr>
                <a:schemeClr val="dk1"/>
              </a:buClr>
              <a:buSzPts val="1400"/>
              <a:buChar char="•"/>
              <a:defRPr/>
            </a:lvl5pPr>
            <a:lvl6pPr marL="2743200" lvl="5" indent="-317500" algn="l">
              <a:lnSpc>
                <a:spcPct val="90000"/>
              </a:lnSpc>
              <a:spcBef>
                <a:spcPts val="400"/>
              </a:spcBef>
              <a:spcAft>
                <a:spcPts val="0"/>
              </a:spcAft>
              <a:buClr>
                <a:schemeClr val="dk1"/>
              </a:buClr>
              <a:buSzPts val="1400"/>
              <a:buChar char="•"/>
              <a:defRPr/>
            </a:lvl6pPr>
            <a:lvl7pPr marL="3200400" lvl="6" indent="-317500" algn="l">
              <a:lnSpc>
                <a:spcPct val="90000"/>
              </a:lnSpc>
              <a:spcBef>
                <a:spcPts val="400"/>
              </a:spcBef>
              <a:spcAft>
                <a:spcPts val="0"/>
              </a:spcAft>
              <a:buClr>
                <a:schemeClr val="dk1"/>
              </a:buClr>
              <a:buSzPts val="1400"/>
              <a:buChar char="•"/>
              <a:defRPr/>
            </a:lvl7pPr>
            <a:lvl8pPr marL="3657600" lvl="7" indent="-317500" algn="l">
              <a:lnSpc>
                <a:spcPct val="90000"/>
              </a:lnSpc>
              <a:spcBef>
                <a:spcPts val="400"/>
              </a:spcBef>
              <a:spcAft>
                <a:spcPts val="0"/>
              </a:spcAft>
              <a:buClr>
                <a:schemeClr val="dk1"/>
              </a:buClr>
              <a:buSzPts val="1400"/>
              <a:buChar char="•"/>
              <a:defRPr/>
            </a:lvl8pPr>
            <a:lvl9pPr marL="4114800" lvl="8" indent="-317500" algn="l">
              <a:lnSpc>
                <a:spcPct val="90000"/>
              </a:lnSpc>
              <a:spcBef>
                <a:spcPts val="400"/>
              </a:spcBef>
              <a:spcAft>
                <a:spcPts val="0"/>
              </a:spcAft>
              <a:buClr>
                <a:schemeClr val="dk1"/>
              </a:buClr>
              <a:buSzPts val="1400"/>
              <a:buChar char="•"/>
              <a:defRPr/>
            </a:lvl9pPr>
          </a:lstStyle>
          <a:p/>
        </p:txBody>
      </p:sp>
      <p:sp>
        <p:nvSpPr>
          <p:cNvPr id="42" name="Shape 40"/>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3" name="Shape 41"/>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4" name="Shape 42"/>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matchingName="仅标题">
  <p:cSld name="TITLE_ONLY">
    <p:spTree>
      <p:nvGrpSpPr>
        <p:cNvPr id="45" name="Shape 45"/>
        <p:cNvGrpSpPr/>
        <p:nvPr/>
      </p:nvGrpSpPr>
      <p:grpSpPr>
        <a:xfrm>
          <a:off x="0" y="0"/>
          <a:ext cx="0" cy="0"/>
          <a:chOff x="0" y="0"/>
          <a:chExt cx="0" cy="0"/>
        </a:xfrm>
      </p:grpSpPr>
      <p:sp>
        <p:nvSpPr>
          <p:cNvPr id="46" name="Shape 20"/>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lvl="0" algn="l">
              <a:lnSpc>
                <a:spcPct val="90000"/>
              </a:lnSpc>
              <a:spcBef>
                <a:spcPts val="0"/>
              </a:spcBef>
              <a:spcAft>
                <a:spcPts val="0"/>
              </a:spcAft>
              <a:buClr>
                <a:schemeClr val="dk1"/>
              </a:buClr>
              <a:buSzPts val="1400"/>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7" name="Shape 21"/>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8" name="Shape 22"/>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49" name="Shape 23"/>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matchingName="空白">
  <p:cSld name="BLANK">
    <p:spTree>
      <p:nvGrpSpPr>
        <p:cNvPr id="50" name="Shape 50"/>
        <p:cNvGrpSpPr/>
        <p:nvPr/>
      </p:nvGrpSpPr>
      <p:grpSpPr>
        <a:xfrm>
          <a:off x="0" y="0"/>
          <a:ext cx="0" cy="0"/>
          <a:chOff x="0" y="0"/>
          <a:chExt cx="0" cy="0"/>
        </a:xfrm>
      </p:grpSpPr>
      <p:sp>
        <p:nvSpPr>
          <p:cNvPr id="51" name="Shape 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2" name="Shape 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3" name="Shape 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matchingName="内容与标题">
  <p:cSld name="OBJECT_WITH_CAPTION_TEXT">
    <p:spTree>
      <p:nvGrpSpPr>
        <p:cNvPr id="54" name="Shape 54"/>
        <p:cNvGrpSpPr/>
        <p:nvPr/>
      </p:nvGrpSpPr>
      <p:grpSpPr>
        <a:xfrm>
          <a:off x="0" y="0"/>
          <a:ext cx="0" cy="0"/>
          <a:chOff x="0" y="0"/>
          <a:chExt cx="0" cy="0"/>
        </a:xfrm>
      </p:grpSpPr>
      <p:sp>
        <p:nvSpPr>
          <p:cNvPr id="55" name="Shape 43"/>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56" name="Shape 44"/>
          <p:cNvSpPr txBox="1"/>
          <p:nvPr>
            <p:ph type="body" idx="1"/>
          </p:nvPr>
        </p:nvSpPr>
        <p:spPr>
          <a:xfrm>
            <a:off x="3887391" y="740569"/>
            <a:ext cx="4629150" cy="3655219"/>
          </a:xfrm>
          <a:prstGeom prst="rect">
            <a:avLst/>
          </a:prstGeom>
          <a:noFill/>
          <a:ln>
            <a:noFill/>
          </a:ln>
        </p:spPr>
        <p:txBody>
          <a:bodyPr spcFirstLastPara="1" wrap="square" lIns="68575" tIns="34275" rIns="68575" bIns="34275" anchor="t" anchorCtr="0">
            <a:normAutofit/>
          </a:bodyPr>
          <a:lstStyle>
            <a:lvl1pPr marL="457200" lvl="0" indent="-381000" algn="l">
              <a:lnSpc>
                <a:spcPct val="90000"/>
              </a:lnSpc>
              <a:spcBef>
                <a:spcPts val="800"/>
              </a:spcBef>
              <a:spcAft>
                <a:spcPts val="0"/>
              </a:spcAft>
              <a:buClr>
                <a:schemeClr val="dk1"/>
              </a:buClr>
              <a:buSzPts val="2400"/>
              <a:buChar char="•"/>
              <a:defRPr sz="2400"/>
            </a:lvl1pPr>
            <a:lvl2pPr marL="914400" lvl="1" indent="-361950" algn="l">
              <a:lnSpc>
                <a:spcPct val="90000"/>
              </a:lnSpc>
              <a:spcBef>
                <a:spcPts val="400"/>
              </a:spcBef>
              <a:spcAft>
                <a:spcPts val="0"/>
              </a:spcAft>
              <a:buClr>
                <a:schemeClr val="dk1"/>
              </a:buClr>
              <a:buSzPts val="2100"/>
              <a:buChar char="•"/>
              <a:defRPr sz="2100"/>
            </a:lvl2pPr>
            <a:lvl3pPr marL="1371600" lvl="2" indent="-342900" algn="l">
              <a:lnSpc>
                <a:spcPct val="90000"/>
              </a:lnSpc>
              <a:spcBef>
                <a:spcPts val="400"/>
              </a:spcBef>
              <a:spcAft>
                <a:spcPts val="0"/>
              </a:spcAft>
              <a:buClr>
                <a:schemeClr val="dk1"/>
              </a:buClr>
              <a:buSzPts val="1800"/>
              <a:buChar char="•"/>
              <a:defRPr sz="1800"/>
            </a:lvl3pPr>
            <a:lvl4pPr marL="1828800" lvl="3" indent="-323850" algn="l">
              <a:lnSpc>
                <a:spcPct val="90000"/>
              </a:lnSpc>
              <a:spcBef>
                <a:spcPts val="400"/>
              </a:spcBef>
              <a:spcAft>
                <a:spcPts val="0"/>
              </a:spcAft>
              <a:buClr>
                <a:schemeClr val="dk1"/>
              </a:buClr>
              <a:buSzPts val="1500"/>
              <a:buChar char="•"/>
              <a:defRPr sz="1500"/>
            </a:lvl4pPr>
            <a:lvl5pPr marL="2286000" lvl="4" indent="-323850" algn="l">
              <a:lnSpc>
                <a:spcPct val="90000"/>
              </a:lnSpc>
              <a:spcBef>
                <a:spcPts val="400"/>
              </a:spcBef>
              <a:spcAft>
                <a:spcPts val="0"/>
              </a:spcAft>
              <a:buClr>
                <a:schemeClr val="dk1"/>
              </a:buClr>
              <a:buSzPts val="1500"/>
              <a:buChar char="•"/>
              <a:defRPr sz="1500"/>
            </a:lvl5pPr>
            <a:lvl6pPr marL="2743200" lvl="5" indent="-323850" algn="l">
              <a:lnSpc>
                <a:spcPct val="90000"/>
              </a:lnSpc>
              <a:spcBef>
                <a:spcPts val="400"/>
              </a:spcBef>
              <a:spcAft>
                <a:spcPts val="0"/>
              </a:spcAft>
              <a:buClr>
                <a:schemeClr val="dk1"/>
              </a:buClr>
              <a:buSzPts val="1500"/>
              <a:buChar char="•"/>
              <a:defRPr sz="1500"/>
            </a:lvl6pPr>
            <a:lvl7pPr marL="3200400" lvl="6" indent="-323850" algn="l">
              <a:lnSpc>
                <a:spcPct val="90000"/>
              </a:lnSpc>
              <a:spcBef>
                <a:spcPts val="400"/>
              </a:spcBef>
              <a:spcAft>
                <a:spcPts val="0"/>
              </a:spcAft>
              <a:buClr>
                <a:schemeClr val="dk1"/>
              </a:buClr>
              <a:buSzPts val="1500"/>
              <a:buChar char="•"/>
              <a:defRPr sz="1500"/>
            </a:lvl7pPr>
            <a:lvl8pPr marL="3657600" lvl="7" indent="-323850" algn="l">
              <a:lnSpc>
                <a:spcPct val="90000"/>
              </a:lnSpc>
              <a:spcBef>
                <a:spcPts val="400"/>
              </a:spcBef>
              <a:spcAft>
                <a:spcPts val="0"/>
              </a:spcAft>
              <a:buClr>
                <a:schemeClr val="dk1"/>
              </a:buClr>
              <a:buSzPts val="1500"/>
              <a:buChar char="•"/>
              <a:defRPr sz="1500"/>
            </a:lvl8pPr>
            <a:lvl9pPr marL="4114800" lvl="8" indent="-323850" algn="l">
              <a:lnSpc>
                <a:spcPct val="90000"/>
              </a:lnSpc>
              <a:spcBef>
                <a:spcPts val="400"/>
              </a:spcBef>
              <a:spcAft>
                <a:spcPts val="0"/>
              </a:spcAft>
              <a:buClr>
                <a:schemeClr val="dk1"/>
              </a:buClr>
              <a:buSzPts val="1500"/>
              <a:buChar char="•"/>
              <a:defRPr sz="1500"/>
            </a:lvl9pPr>
          </a:lstStyle>
          <a:p/>
        </p:txBody>
      </p:sp>
      <p:sp>
        <p:nvSpPr>
          <p:cNvPr id="57" name="Shape 45"/>
          <p:cNvSpPr txBox="1"/>
          <p:nvPr>
            <p:ph type="body" idx="2"/>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58" name="Shape 46"/>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59" name="Shape 47"/>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0" name="Shape 48"/>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matchingName="图片与标题">
  <p:cSld name="PICTURE_WITH_CAPTION_TEXT">
    <p:spTree>
      <p:nvGrpSpPr>
        <p:cNvPr id="61" name="Shape 61"/>
        <p:cNvGrpSpPr/>
        <p:nvPr/>
      </p:nvGrpSpPr>
      <p:grpSpPr>
        <a:xfrm>
          <a:off x="0" y="0"/>
          <a:ext cx="0" cy="0"/>
          <a:chOff x="0" y="0"/>
          <a:chExt cx="0" cy="0"/>
        </a:xfrm>
      </p:grpSpPr>
      <p:sp>
        <p:nvSpPr>
          <p:cNvPr id="62" name="Shape 24"/>
          <p:cNvSpPr txBox="1"/>
          <p:nvPr>
            <p:ph type="title"/>
          </p:nvPr>
        </p:nvSpPr>
        <p:spPr>
          <a:xfrm>
            <a:off x="629841" y="342900"/>
            <a:ext cx="2949178" cy="1200150"/>
          </a:xfrm>
          <a:prstGeom prst="rect">
            <a:avLst/>
          </a:prstGeom>
          <a:noFill/>
          <a:ln>
            <a:noFill/>
          </a:ln>
        </p:spPr>
        <p:txBody>
          <a:bodyPr spcFirstLastPara="1" wrap="square" lIns="68575" tIns="34275" rIns="68575" bIns="34275" anchor="b" anchorCtr="0">
            <a:normAutofit/>
          </a:bodyPr>
          <a:lstStyle>
            <a:lvl1pPr lvl="0" algn="l">
              <a:lnSpc>
                <a:spcPct val="90000"/>
              </a:lnSpc>
              <a:spcBef>
                <a:spcPts val="0"/>
              </a:spcBef>
              <a:spcAft>
                <a:spcPts val="0"/>
              </a:spcAft>
              <a:buClr>
                <a:schemeClr val="dk1"/>
              </a:buClr>
              <a:buSzPts val="2400"/>
              <a:buFont typeface="Arial" panose="020B0604020202020204"/>
              <a:buNone/>
              <a:defRPr sz="2400"/>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63" name="Shape 25"/>
          <p:cNvSpPr/>
          <p:nvPr>
            <p:ph type="pic" idx="2"/>
          </p:nvPr>
        </p:nvSpPr>
        <p:spPr>
          <a:xfrm>
            <a:off x="3887391" y="740569"/>
            <a:ext cx="4629150" cy="3655219"/>
          </a:xfrm>
          <a:prstGeom prst="rect">
            <a:avLst/>
          </a:prstGeom>
          <a:noFill/>
          <a:ln>
            <a:noFill/>
          </a:ln>
        </p:spPr>
      </p:sp>
      <p:sp>
        <p:nvSpPr>
          <p:cNvPr id="64" name="Shape 26"/>
          <p:cNvSpPr txBox="1"/>
          <p:nvPr>
            <p:ph type="body" idx="1"/>
          </p:nvPr>
        </p:nvSpPr>
        <p:spPr>
          <a:xfrm>
            <a:off x="629841" y="1543050"/>
            <a:ext cx="2949178" cy="2858691"/>
          </a:xfrm>
          <a:prstGeom prst="rect">
            <a:avLst/>
          </a:prstGeom>
          <a:noFill/>
          <a:ln>
            <a:noFill/>
          </a:ln>
        </p:spPr>
        <p:txBody>
          <a:bodyPr spcFirstLastPara="1" wrap="square" lIns="68575" tIns="34275" rIns="68575" bIns="34275" anchor="t" anchorCtr="0">
            <a:normAutofit/>
          </a:bodyPr>
          <a:lstStyle>
            <a:lvl1pPr marL="457200" lvl="0" indent="-228600" algn="l">
              <a:lnSpc>
                <a:spcPct val="90000"/>
              </a:lnSpc>
              <a:spcBef>
                <a:spcPts val="800"/>
              </a:spcBef>
              <a:spcAft>
                <a:spcPts val="0"/>
              </a:spcAft>
              <a:buClr>
                <a:schemeClr val="dk1"/>
              </a:buClr>
              <a:buSzPts val="1200"/>
              <a:buNone/>
              <a:defRPr sz="1200"/>
            </a:lvl1pPr>
            <a:lvl2pPr marL="914400" lvl="1" indent="-228600" algn="l">
              <a:lnSpc>
                <a:spcPct val="90000"/>
              </a:lnSpc>
              <a:spcBef>
                <a:spcPts val="400"/>
              </a:spcBef>
              <a:spcAft>
                <a:spcPts val="0"/>
              </a:spcAft>
              <a:buClr>
                <a:schemeClr val="dk1"/>
              </a:buClr>
              <a:buSzPts val="1100"/>
              <a:buNone/>
              <a:defRPr sz="1100"/>
            </a:lvl2pPr>
            <a:lvl3pPr marL="1371600" lvl="2" indent="-228600" algn="l">
              <a:lnSpc>
                <a:spcPct val="90000"/>
              </a:lnSpc>
              <a:spcBef>
                <a:spcPts val="400"/>
              </a:spcBef>
              <a:spcAft>
                <a:spcPts val="0"/>
              </a:spcAft>
              <a:buClr>
                <a:schemeClr val="dk1"/>
              </a:buClr>
              <a:buSzPts val="900"/>
              <a:buNone/>
              <a:defRPr sz="900"/>
            </a:lvl3pPr>
            <a:lvl4pPr marL="1828800" lvl="3" indent="-228600" algn="l">
              <a:lnSpc>
                <a:spcPct val="90000"/>
              </a:lnSpc>
              <a:spcBef>
                <a:spcPts val="400"/>
              </a:spcBef>
              <a:spcAft>
                <a:spcPts val="0"/>
              </a:spcAft>
              <a:buClr>
                <a:schemeClr val="dk1"/>
              </a:buClr>
              <a:buSzPts val="800"/>
              <a:buNone/>
              <a:defRPr sz="800"/>
            </a:lvl4pPr>
            <a:lvl5pPr marL="2286000" lvl="4" indent="-228600" algn="l">
              <a:lnSpc>
                <a:spcPct val="90000"/>
              </a:lnSpc>
              <a:spcBef>
                <a:spcPts val="400"/>
              </a:spcBef>
              <a:spcAft>
                <a:spcPts val="0"/>
              </a:spcAft>
              <a:buClr>
                <a:schemeClr val="dk1"/>
              </a:buClr>
              <a:buSzPts val="800"/>
              <a:buNone/>
              <a:defRPr sz="800"/>
            </a:lvl5pPr>
            <a:lvl6pPr marL="2743200" lvl="5" indent="-228600" algn="l">
              <a:lnSpc>
                <a:spcPct val="90000"/>
              </a:lnSpc>
              <a:spcBef>
                <a:spcPts val="400"/>
              </a:spcBef>
              <a:spcAft>
                <a:spcPts val="0"/>
              </a:spcAft>
              <a:buClr>
                <a:schemeClr val="dk1"/>
              </a:buClr>
              <a:buSzPts val="800"/>
              <a:buNone/>
              <a:defRPr sz="800"/>
            </a:lvl6pPr>
            <a:lvl7pPr marL="3200400" lvl="6" indent="-228600" algn="l">
              <a:lnSpc>
                <a:spcPct val="90000"/>
              </a:lnSpc>
              <a:spcBef>
                <a:spcPts val="400"/>
              </a:spcBef>
              <a:spcAft>
                <a:spcPts val="0"/>
              </a:spcAft>
              <a:buClr>
                <a:schemeClr val="dk1"/>
              </a:buClr>
              <a:buSzPts val="800"/>
              <a:buNone/>
              <a:defRPr sz="800"/>
            </a:lvl7pPr>
            <a:lvl8pPr marL="3657600" lvl="7" indent="-228600" algn="l">
              <a:lnSpc>
                <a:spcPct val="90000"/>
              </a:lnSpc>
              <a:spcBef>
                <a:spcPts val="400"/>
              </a:spcBef>
              <a:spcAft>
                <a:spcPts val="0"/>
              </a:spcAft>
              <a:buClr>
                <a:schemeClr val="dk1"/>
              </a:buClr>
              <a:buSzPts val="800"/>
              <a:buNone/>
              <a:defRPr sz="800"/>
            </a:lvl8pPr>
            <a:lvl9pPr marL="4114800" lvl="8" indent="-228600" algn="l">
              <a:lnSpc>
                <a:spcPct val="90000"/>
              </a:lnSpc>
              <a:spcBef>
                <a:spcPts val="400"/>
              </a:spcBef>
              <a:spcAft>
                <a:spcPts val="0"/>
              </a:spcAft>
              <a:buClr>
                <a:schemeClr val="dk1"/>
              </a:buClr>
              <a:buSzPts val="800"/>
              <a:buNone/>
              <a:defRPr sz="800"/>
            </a:lvl9pPr>
          </a:lstStyle>
          <a:p/>
        </p:txBody>
      </p:sp>
      <p:sp>
        <p:nvSpPr>
          <p:cNvPr id="65" name="Shape 27"/>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lvl="0" algn="l">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6" name="Shape 28"/>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lvl="0" algn="ctr">
              <a:spcBef>
                <a:spcPts val="0"/>
              </a:spcBef>
              <a:spcAft>
                <a:spcPts val="0"/>
              </a:spcAft>
              <a:buSzPts val="1100"/>
              <a:buNone/>
              <a:defRPr/>
            </a:lvl1pPr>
            <a:lvl2pPr lvl="1" algn="l">
              <a:spcBef>
                <a:spcPts val="0"/>
              </a:spcBef>
              <a:spcAft>
                <a:spcPts val="0"/>
              </a:spcAft>
              <a:buSzPts val="1100"/>
              <a:buNone/>
              <a:defRPr/>
            </a:lvl2pPr>
            <a:lvl3pPr lvl="2" algn="l">
              <a:spcBef>
                <a:spcPts val="0"/>
              </a:spcBef>
              <a:spcAft>
                <a:spcPts val="0"/>
              </a:spcAft>
              <a:buSzPts val="1100"/>
              <a:buNone/>
              <a:defRPr/>
            </a:lvl3pPr>
            <a:lvl4pPr lvl="3" algn="l">
              <a:spcBef>
                <a:spcPts val="0"/>
              </a:spcBef>
              <a:spcAft>
                <a:spcPts val="0"/>
              </a:spcAft>
              <a:buSzPts val="1100"/>
              <a:buNone/>
              <a:defRPr/>
            </a:lvl4pPr>
            <a:lvl5pPr lvl="4" algn="l">
              <a:spcBef>
                <a:spcPts val="0"/>
              </a:spcBef>
              <a:spcAft>
                <a:spcPts val="0"/>
              </a:spcAft>
              <a:buSzPts val="1100"/>
              <a:buNone/>
              <a:defRPr/>
            </a:lvl5pPr>
            <a:lvl6pPr lvl="5" algn="l">
              <a:spcBef>
                <a:spcPts val="0"/>
              </a:spcBef>
              <a:spcAft>
                <a:spcPts val="0"/>
              </a:spcAft>
              <a:buSzPts val="1100"/>
              <a:buNone/>
              <a:defRPr/>
            </a:lvl6pPr>
            <a:lvl7pPr lvl="6" algn="l">
              <a:spcBef>
                <a:spcPts val="0"/>
              </a:spcBef>
              <a:spcAft>
                <a:spcPts val="0"/>
              </a:spcAft>
              <a:buSzPts val="1100"/>
              <a:buNone/>
              <a:defRPr/>
            </a:lvl7pPr>
            <a:lvl8pPr lvl="7" algn="l">
              <a:spcBef>
                <a:spcPts val="0"/>
              </a:spcBef>
              <a:spcAft>
                <a:spcPts val="0"/>
              </a:spcAft>
              <a:buSzPts val="1100"/>
              <a:buNone/>
              <a:defRPr/>
            </a:lvl8pPr>
            <a:lvl9pPr lvl="8" algn="l">
              <a:spcBef>
                <a:spcPts val="0"/>
              </a:spcBef>
              <a:spcAft>
                <a:spcPts val="0"/>
              </a:spcAft>
              <a:buSzPts val="1100"/>
              <a:buNone/>
              <a:defRPr/>
            </a:lvl9pPr>
          </a:lstStyle>
          <a:p/>
        </p:txBody>
      </p:sp>
      <p:sp>
        <p:nvSpPr>
          <p:cNvPr id="67" name="Shape 29"/>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zh-CN"/>
            </a:fld>
            <a:endParaRPr 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5" name="Shape 5"/>
        <p:cNvGrpSpPr/>
        <p:nvPr/>
      </p:nvGrpSpPr>
      <p:grpSpPr>
        <a:xfrm>
          <a:off x="0" y="0"/>
          <a:ext cx="0" cy="0"/>
          <a:chOff x="0" y="0"/>
          <a:chExt cx="0" cy="0"/>
        </a:xfrm>
      </p:grpSpPr>
      <p:sp>
        <p:nvSpPr>
          <p:cNvPr id="6" name="Shape 1"/>
          <p:cNvSpPr txBox="1"/>
          <p:nvPr>
            <p:ph type="title"/>
          </p:nvPr>
        </p:nvSpPr>
        <p:spPr>
          <a:xfrm>
            <a:off x="628650" y="273844"/>
            <a:ext cx="7886700" cy="994172"/>
          </a:xfrm>
          <a:prstGeom prst="rect">
            <a:avLst/>
          </a:prstGeom>
          <a:noFill/>
          <a:ln>
            <a:noFill/>
          </a:ln>
        </p:spPr>
        <p:txBody>
          <a:bodyPr spcFirstLastPara="1" wrap="square" lIns="68575" tIns="34275" rIns="68575" bIns="34275" anchor="ctr" anchorCtr="0">
            <a:normAutofit/>
          </a:bodyPr>
          <a:lstStyle>
            <a:lvl1pPr marR="0" lvl="0" algn="l" rtl="0">
              <a:lnSpc>
                <a:spcPct val="90000"/>
              </a:lnSpc>
              <a:spcBef>
                <a:spcPts val="0"/>
              </a:spcBef>
              <a:spcAft>
                <a:spcPts val="0"/>
              </a:spcAft>
              <a:buClr>
                <a:schemeClr val="dk1"/>
              </a:buClr>
              <a:buSzPts val="3300"/>
              <a:buFont typeface="Arial" panose="020B0604020202020204"/>
              <a:buNone/>
              <a:defRPr sz="33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lvl="1">
              <a:spcBef>
                <a:spcPts val="0"/>
              </a:spcBef>
              <a:spcAft>
                <a:spcPts val="0"/>
              </a:spcAft>
              <a:buSzPts val="1100"/>
              <a:buNone/>
              <a:defRPr sz="1400"/>
            </a:lvl2pPr>
            <a:lvl3pPr lvl="2">
              <a:spcBef>
                <a:spcPts val="0"/>
              </a:spcBef>
              <a:spcAft>
                <a:spcPts val="0"/>
              </a:spcAft>
              <a:buSzPts val="1100"/>
              <a:buNone/>
              <a:defRPr sz="1400"/>
            </a:lvl3pPr>
            <a:lvl4pPr lvl="3">
              <a:spcBef>
                <a:spcPts val="0"/>
              </a:spcBef>
              <a:spcAft>
                <a:spcPts val="0"/>
              </a:spcAft>
              <a:buSzPts val="1100"/>
              <a:buNone/>
              <a:defRPr sz="1400"/>
            </a:lvl4pPr>
            <a:lvl5pPr lvl="4">
              <a:spcBef>
                <a:spcPts val="0"/>
              </a:spcBef>
              <a:spcAft>
                <a:spcPts val="0"/>
              </a:spcAft>
              <a:buSzPts val="1100"/>
              <a:buNone/>
              <a:defRPr sz="1400"/>
            </a:lvl5pPr>
            <a:lvl6pPr lvl="5">
              <a:spcBef>
                <a:spcPts val="0"/>
              </a:spcBef>
              <a:spcAft>
                <a:spcPts val="0"/>
              </a:spcAft>
              <a:buSzPts val="1100"/>
              <a:buNone/>
              <a:defRPr sz="1400"/>
            </a:lvl6pPr>
            <a:lvl7pPr lvl="6">
              <a:spcBef>
                <a:spcPts val="0"/>
              </a:spcBef>
              <a:spcAft>
                <a:spcPts val="0"/>
              </a:spcAft>
              <a:buSzPts val="1100"/>
              <a:buNone/>
              <a:defRPr sz="1400"/>
            </a:lvl7pPr>
            <a:lvl8pPr lvl="7">
              <a:spcBef>
                <a:spcPts val="0"/>
              </a:spcBef>
              <a:spcAft>
                <a:spcPts val="0"/>
              </a:spcAft>
              <a:buSzPts val="1100"/>
              <a:buNone/>
              <a:defRPr sz="1400"/>
            </a:lvl8pPr>
            <a:lvl9pPr lvl="8">
              <a:spcBef>
                <a:spcPts val="0"/>
              </a:spcBef>
              <a:spcAft>
                <a:spcPts val="0"/>
              </a:spcAft>
              <a:buSzPts val="1100"/>
              <a:buNone/>
              <a:defRPr sz="1400"/>
            </a:lvl9pPr>
          </a:lstStyle>
          <a:p/>
        </p:txBody>
      </p:sp>
      <p:sp>
        <p:nvSpPr>
          <p:cNvPr id="7" name="Shape 2"/>
          <p:cNvSpPr txBox="1"/>
          <p:nvPr>
            <p:ph type="body" idx="1"/>
          </p:nvPr>
        </p:nvSpPr>
        <p:spPr>
          <a:xfrm>
            <a:off x="628650" y="1369219"/>
            <a:ext cx="7886700" cy="3263504"/>
          </a:xfrm>
          <a:prstGeom prst="rect">
            <a:avLst/>
          </a:prstGeom>
          <a:noFill/>
          <a:ln>
            <a:noFill/>
          </a:ln>
        </p:spPr>
        <p:txBody>
          <a:bodyPr spcFirstLastPara="1" wrap="square" lIns="68575" tIns="34275" rIns="68575" bIns="34275" anchor="t" anchorCtr="0">
            <a:normAutofit/>
          </a:bodyPr>
          <a:lstStyle>
            <a:lvl1pPr marL="457200" marR="0" lvl="0" indent="-361950" algn="l" rtl="0">
              <a:lnSpc>
                <a:spcPct val="90000"/>
              </a:lnSpc>
              <a:spcBef>
                <a:spcPts val="800"/>
              </a:spcBef>
              <a:spcAft>
                <a:spcPts val="0"/>
              </a:spcAft>
              <a:buClr>
                <a:schemeClr val="dk1"/>
              </a:buClr>
              <a:buSzPts val="2100"/>
              <a:buFont typeface="Arial" panose="020B0604020202020204"/>
              <a:buChar char="•"/>
              <a:defRPr sz="2100" b="0" i="0" u="none" strike="noStrike" cap="none">
                <a:solidFill>
                  <a:schemeClr val="dk1"/>
                </a:solidFill>
                <a:latin typeface="Arial" panose="020B0604020202020204"/>
                <a:ea typeface="Arial" panose="020B0604020202020204"/>
                <a:cs typeface="Arial" panose="020B0604020202020204"/>
                <a:sym typeface="Arial" panose="020B0604020202020204"/>
              </a:defRPr>
            </a:lvl1pPr>
            <a:lvl2pPr marL="914400" marR="0" lvl="1" indent="-342900" algn="l" rtl="0">
              <a:lnSpc>
                <a:spcPct val="90000"/>
              </a:lnSpc>
              <a:spcBef>
                <a:spcPts val="400"/>
              </a:spcBef>
              <a:spcAft>
                <a:spcPts val="0"/>
              </a:spcAft>
              <a:buClr>
                <a:schemeClr val="dk1"/>
              </a:buClr>
              <a:buSzPts val="1800"/>
              <a:buFont typeface="Arial" panose="020B0604020202020204"/>
              <a:buChar char="•"/>
              <a:defRPr sz="18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L="1371600" marR="0" lvl="2" indent="-323850" algn="l" rtl="0">
              <a:lnSpc>
                <a:spcPct val="90000"/>
              </a:lnSpc>
              <a:spcBef>
                <a:spcPts val="400"/>
              </a:spcBef>
              <a:spcAft>
                <a:spcPts val="0"/>
              </a:spcAft>
              <a:buClr>
                <a:schemeClr val="dk1"/>
              </a:buClr>
              <a:buSzPts val="1500"/>
              <a:buFont typeface="Arial" panose="020B0604020202020204"/>
              <a:buChar char="•"/>
              <a:defRPr sz="15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L="1828800" marR="0" lvl="3"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L="2286000" marR="0" lvl="4"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L="2743200" marR="0" lvl="5"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L="3200400" marR="0" lvl="6"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L="3657600" marR="0" lvl="7"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L="4114800" marR="0" lvl="8" indent="-317500" algn="l" rtl="0">
              <a:lnSpc>
                <a:spcPct val="90000"/>
              </a:lnSpc>
              <a:spcBef>
                <a:spcPts val="400"/>
              </a:spcBef>
              <a:spcAft>
                <a:spcPts val="0"/>
              </a:spcAft>
              <a:buClr>
                <a:schemeClr val="dk1"/>
              </a:buClr>
              <a:buSzPts val="1400"/>
              <a:buFont typeface="Arial" panose="020B0604020202020204"/>
              <a:buChar char="•"/>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8" name="Shape 3"/>
          <p:cNvSpPr txBox="1"/>
          <p:nvPr>
            <p:ph type="dt" idx="10"/>
          </p:nvPr>
        </p:nvSpPr>
        <p:spPr>
          <a:xfrm>
            <a:off x="628650" y="4767263"/>
            <a:ext cx="2057400" cy="273844"/>
          </a:xfrm>
          <a:prstGeom prst="rect">
            <a:avLst/>
          </a:prstGeom>
          <a:noFill/>
          <a:ln>
            <a:noFill/>
          </a:ln>
        </p:spPr>
        <p:txBody>
          <a:bodyPr spcFirstLastPara="1" wrap="square" lIns="68575" tIns="34275" rIns="68575" bIns="34275" anchor="ctr" anchorCtr="0">
            <a:noAutofit/>
          </a:bodyPr>
          <a:lstStyle>
            <a:lvl1pPr marR="0" lvl="0" algn="l"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9" name="Shape 4"/>
          <p:cNvSpPr txBox="1"/>
          <p:nvPr>
            <p:ph type="ftr" idx="11"/>
          </p:nvPr>
        </p:nvSpPr>
        <p:spPr>
          <a:xfrm>
            <a:off x="3028950" y="4767263"/>
            <a:ext cx="3086100" cy="273844"/>
          </a:xfrm>
          <a:prstGeom prst="rect">
            <a:avLst/>
          </a:prstGeom>
          <a:noFill/>
          <a:ln>
            <a:noFill/>
          </a:ln>
        </p:spPr>
        <p:txBody>
          <a:bodyPr spcFirstLastPara="1" wrap="square" lIns="68575" tIns="34275" rIns="68575" bIns="34275" anchor="ctr" anchorCtr="0">
            <a:noAutofit/>
          </a:bodyPr>
          <a:lstStyle>
            <a:lvl1pPr marR="0" lvl="0" algn="ctr" rtl="0">
              <a:spcBef>
                <a:spcPts val="0"/>
              </a:spcBef>
              <a:spcAft>
                <a:spcPts val="0"/>
              </a:spcAft>
              <a:buSzPts val="1100"/>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R="0" lvl="1"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2pPr>
            <a:lvl3pPr marR="0" lvl="2"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3pPr>
            <a:lvl4pPr marR="0" lvl="3"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4pPr>
            <a:lvl5pPr marR="0" lvl="4"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5pPr>
            <a:lvl6pPr marR="0" lvl="5"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6pPr>
            <a:lvl7pPr marR="0" lvl="6"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7pPr>
            <a:lvl8pPr marR="0" lvl="7"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8pPr>
            <a:lvl9pPr marR="0" lvl="8" algn="l" rtl="0">
              <a:spcBef>
                <a:spcPts val="0"/>
              </a:spcBef>
              <a:spcAft>
                <a:spcPts val="0"/>
              </a:spcAft>
              <a:buSzPts val="1100"/>
              <a:buNone/>
              <a:defRPr sz="1400" b="0" i="0" u="none" strike="noStrike" cap="none">
                <a:solidFill>
                  <a:schemeClr val="dk1"/>
                </a:solidFill>
                <a:latin typeface="Arial" panose="020B0604020202020204"/>
                <a:ea typeface="Arial" panose="020B0604020202020204"/>
                <a:cs typeface="Arial" panose="020B0604020202020204"/>
                <a:sym typeface="Arial" panose="020B0604020202020204"/>
              </a:defRPr>
            </a:lvl9pPr>
          </a:lstStyle>
          <a:p/>
        </p:txBody>
      </p:sp>
      <p:sp>
        <p:nvSpPr>
          <p:cNvPr id="10" name="Shape 5"/>
          <p:cNvSpPr txBox="1"/>
          <p:nvPr>
            <p:ph type="sldNum" idx="12"/>
          </p:nvPr>
        </p:nvSpPr>
        <p:spPr>
          <a:xfrm>
            <a:off x="6457950" y="4767263"/>
            <a:ext cx="2057400" cy="273844"/>
          </a:xfrm>
          <a:prstGeom prst="rect">
            <a:avLst/>
          </a:prstGeom>
          <a:noFill/>
          <a:ln>
            <a:noFill/>
          </a:ln>
        </p:spPr>
        <p:txBody>
          <a:bodyPr spcFirstLastPara="1" wrap="square" lIns="68575" tIns="34275" rIns="68575" bIns="34275" anchor="ctr" anchorCtr="0">
            <a:noAutofit/>
          </a:bodyPr>
          <a:lstStyle>
            <a:lvl1pPr marL="0" marR="0" lvl="0"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1pPr>
            <a:lvl2pPr marL="0" marR="0" lvl="1"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2pPr>
            <a:lvl3pPr marL="0" marR="0" lvl="2"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3pPr>
            <a:lvl4pPr marL="0" marR="0" lvl="3"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4pPr>
            <a:lvl5pPr marL="0" marR="0" lvl="4"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5pPr>
            <a:lvl6pPr marL="0" marR="0" lvl="5"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6pPr>
            <a:lvl7pPr marL="0" marR="0" lvl="6"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7pPr>
            <a:lvl8pPr marL="0" marR="0" lvl="7"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8pPr>
            <a:lvl9pPr marL="0" marR="0" lvl="8" indent="0" algn="r" rtl="0">
              <a:spcBef>
                <a:spcPts val="0"/>
              </a:spcBef>
              <a:buNone/>
              <a:defRPr sz="900" b="0" i="0" u="none" strike="noStrike" cap="none">
                <a:solidFill>
                  <a:srgbClr val="888888"/>
                </a:solidFill>
                <a:latin typeface="Arial" panose="020B0604020202020204"/>
                <a:ea typeface="Arial" panose="020B0604020202020204"/>
                <a:cs typeface="Arial" panose="020B0604020202020204"/>
                <a:sym typeface="Arial" panose="020B0604020202020204"/>
              </a:defRPr>
            </a:lvl9pPr>
          </a:lstStyle>
          <a:p>
            <a:pPr marL="0" lvl="0" indent="0" algn="r" rtl="0">
              <a:spcBef>
                <a:spcPts val="0"/>
              </a:spcBef>
              <a:spcAft>
                <a:spcPts val="0"/>
              </a:spcAft>
              <a:buNone/>
            </a:pPr>
            <a:fld id="{00000000-1234-1234-1234-123412341234}" type="slidenum">
              <a:rPr lang="zh-CN"/>
            </a:fld>
            <a:endParaRPr lang="zh-CN"/>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5" name="Shape 5"/>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1pPr>
      <a:lvl2pPr marR="0" lvl="1"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2pPr>
      <a:lvl3pPr marR="0" lvl="2"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3pPr>
      <a:lvl4pPr marR="0" lvl="3"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4pPr>
      <a:lvl5pPr marR="0" lvl="4"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5pPr>
      <a:lvl6pPr marR="0" lvl="5"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6pPr>
      <a:lvl7pPr marR="0" lvl="6"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7pPr>
      <a:lvl8pPr marR="0" lvl="7"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8pPr>
      <a:lvl9pPr marR="0" lvl="8" algn="l" rtl="0">
        <a:lnSpc>
          <a:spcPct val="100000"/>
        </a:lnSpc>
        <a:spcBef>
          <a:spcPts val="0"/>
        </a:spcBef>
        <a:spcAft>
          <a:spcPts val="0"/>
        </a:spcAft>
        <a:buClr>
          <a:srgbClr val="000000"/>
        </a:buClr>
        <a:buFont typeface="Arial" panose="020B0604020202020204"/>
        <a:defRPr sz="1400" b="0" i="0" u="none" strike="noStrike" cap="none">
          <a:solidFill>
            <a:srgbClr val="000000"/>
          </a:solidFill>
          <a:latin typeface="Arial" panose="020B0604020202020204"/>
          <a:ea typeface="Arial" panose="020B0604020202020204"/>
          <a:cs typeface="Arial" panose="020B0604020202020204"/>
          <a:sym typeface="Arial" panose="020B0604020202020204"/>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image" Target="../media/image1.jpeg"/></Relationships>
</file>

<file path=ppt/slides/_rels/slide2.xml.rels><?xml version="1.0" encoding="UTF-8" standalone="yes"?>
<Relationships xmlns="http://schemas.openxmlformats.org/package/2006/relationships"><Relationship Id="rId9" Type="http://schemas.openxmlformats.org/officeDocument/2006/relationships/image" Target="../media/image10.png"/><Relationship Id="rId8" Type="http://schemas.openxmlformats.org/officeDocument/2006/relationships/image" Target="../media/image9.svg"/><Relationship Id="rId7" Type="http://schemas.openxmlformats.org/officeDocument/2006/relationships/image" Target="../media/image8.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 Id="rId3" Type="http://schemas.openxmlformats.org/officeDocument/2006/relationships/image" Target="../media/image4.png"/><Relationship Id="rId2" Type="http://schemas.openxmlformats.org/officeDocument/2006/relationships/image" Target="../media/image3.svg"/><Relationship Id="rId14" Type="http://schemas.openxmlformats.org/officeDocument/2006/relationships/notesSlide" Target="../notesSlides/notesSlide2.xml"/><Relationship Id="rId13" Type="http://schemas.openxmlformats.org/officeDocument/2006/relationships/slideLayout" Target="../slideLayouts/slideLayout12.xml"/><Relationship Id="rId12" Type="http://schemas.openxmlformats.org/officeDocument/2006/relationships/image" Target="../media/image13.svg"/><Relationship Id="rId11" Type="http://schemas.openxmlformats.org/officeDocument/2006/relationships/image" Target="../media/image12.png"/><Relationship Id="rId10" Type="http://schemas.openxmlformats.org/officeDocument/2006/relationships/image" Target="../media/image11.svg"/><Relationship Id="rId1" Type="http://schemas.openxmlformats.org/officeDocument/2006/relationships/image" Target="../media/image2.png"/></Relationships>
</file>

<file path=ppt/slides/_rels/slide3.xml.rels><?xml version="1.0" encoding="UTF-8" standalone="yes"?>
<Relationships xmlns="http://schemas.openxmlformats.org/package/2006/relationships"><Relationship Id="rId7" Type="http://schemas.openxmlformats.org/officeDocument/2006/relationships/notesSlide" Target="../notesSlides/notesSlide3.xml"/><Relationship Id="rId6" Type="http://schemas.openxmlformats.org/officeDocument/2006/relationships/slideLayout" Target="../slideLayouts/slideLayout12.xml"/><Relationship Id="rId5" Type="http://schemas.openxmlformats.org/officeDocument/2006/relationships/image" Target="../media/image18.svg"/><Relationship Id="rId4" Type="http://schemas.openxmlformats.org/officeDocument/2006/relationships/image" Target="../media/image17.png"/><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image" Target="../media/image14.jpeg"/></Relationships>
</file>

<file path=ppt/slides/_rels/slide4.xml.rels><?xml version="1.0" encoding="UTF-8" standalone="yes"?>
<Relationships xmlns="http://schemas.openxmlformats.org/package/2006/relationships"><Relationship Id="rId4" Type="http://schemas.openxmlformats.org/officeDocument/2006/relationships/notesSlide" Target="../notesSlides/notesSlide4.xml"/><Relationship Id="rId3" Type="http://schemas.openxmlformats.org/officeDocument/2006/relationships/slideLayout" Target="../slideLayouts/slideLayout12.xml"/><Relationship Id="rId2" Type="http://schemas.openxmlformats.org/officeDocument/2006/relationships/image" Target="../media/image20.jpeg"/><Relationship Id="rId1" Type="http://schemas.openxmlformats.org/officeDocument/2006/relationships/image" Target="../media/image19.jpeg"/></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2.xml"/><Relationship Id="rId1" Type="http://schemas.openxmlformats.org/officeDocument/2006/relationships/image" Target="../media/image21.jpeg"/></Relationships>
</file>

<file path=ppt/slides/_rels/slide6.xml.rels><?xml version="1.0" encoding="UTF-8" standalone="yes"?>
<Relationships xmlns="http://schemas.openxmlformats.org/package/2006/relationships"><Relationship Id="rId6" Type="http://schemas.openxmlformats.org/officeDocument/2006/relationships/notesSlide" Target="../notesSlides/notesSlide6.xml"/><Relationship Id="rId5" Type="http://schemas.openxmlformats.org/officeDocument/2006/relationships/slideLayout" Target="../slideLayouts/slideLayout12.xml"/><Relationship Id="rId4" Type="http://schemas.openxmlformats.org/officeDocument/2006/relationships/image" Target="../media/image18.svg"/><Relationship Id="rId3" Type="http://schemas.openxmlformats.org/officeDocument/2006/relationships/image" Target="../media/image17.png"/><Relationship Id="rId2" Type="http://schemas.openxmlformats.org/officeDocument/2006/relationships/image" Target="../media/image23.svg"/><Relationship Id="rId1" Type="http://schemas.openxmlformats.org/officeDocument/2006/relationships/image" Target="../media/image22.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2.xml"/><Relationship Id="rId1" Type="http://schemas.openxmlformats.org/officeDocument/2006/relationships/image" Target="../media/image24.jpeg"/></Relationships>
</file>

<file path=ppt/slides/_rels/slide8.xml.rels><?xml version="1.0" encoding="UTF-8" standalone="yes"?>
<Relationships xmlns="http://schemas.openxmlformats.org/package/2006/relationships"><Relationship Id="rId6" Type="http://schemas.openxmlformats.org/officeDocument/2006/relationships/notesSlide" Target="../notesSlides/notesSlide8.xml"/><Relationship Id="rId5" Type="http://schemas.openxmlformats.org/officeDocument/2006/relationships/slideLayout" Target="../slideLayouts/slideLayout12.xml"/><Relationship Id="rId4" Type="http://schemas.openxmlformats.org/officeDocument/2006/relationships/image" Target="../media/image28.jpeg"/><Relationship Id="rId3" Type="http://schemas.openxmlformats.org/officeDocument/2006/relationships/image" Target="../media/image27.jpeg"/><Relationship Id="rId2" Type="http://schemas.openxmlformats.org/officeDocument/2006/relationships/image" Target="../media/image26.svg"/><Relationship Id="rId1" Type="http://schemas.openxmlformats.org/officeDocument/2006/relationships/image" Target="../media/image25.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2.xml"/><Relationship Id="rId1"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1"/>
          <a:srcRect/>
          <a:stretch>
            <a:fillRect/>
          </a:stretch>
        </a:blipFill>
        <a:effectLst/>
      </p:bgPr>
    </p:bg>
    <p:spTree>
      <p:nvGrpSpPr>
        <p:cNvPr id="1" name=""/>
        <p:cNvGrpSpPr/>
        <p:nvPr/>
      </p:nvGrpSpPr>
      <p:grpSpPr>
        <a:xfrm>
          <a:off x="0" y="0"/>
          <a:ext cx="0" cy="0"/>
          <a:chOff x="0" y="0"/>
          <a:chExt cx="0" cy="0"/>
        </a:xfrm>
      </p:grpSpPr>
      <p:sp>
        <p:nvSpPr>
          <p:cNvPr id="2" name="AutoShape 2"/>
          <p:cNvSpPr/>
          <p:nvPr/>
        </p:nvSpPr>
        <p:spPr>
          <a:xfrm>
            <a:off x="0" y="0"/>
            <a:ext cx="12192000" cy="6858000"/>
          </a:xfrm>
          <a:prstGeom prst="roundRect">
            <a:avLst>
              <a:gd name="adj" fmla="val 0"/>
            </a:avLst>
          </a:prstGeom>
          <a:solidFill>
            <a:srgbClr val="000000">
              <a:alpha val="40000"/>
            </a:srgbClr>
          </a:solidFill>
          <a:ln w="25400" cap="flat" cmpd="sng">
            <a:noFill/>
            <a:prstDash val="solid"/>
            <a:round/>
          </a:ln>
        </p:spPr>
        <p:txBody>
          <a:bodyPr vert="horz" wrap="square" lIns="63500" tIns="63500" rIns="63500" bIns="63500" rtlCol="0" anchor="ctr"/>
          <a:lstStyle/>
          <a:p>
            <a:pPr algn="ctr">
              <a:defRPr/>
            </a:pPr>
          </a:p>
        </p:txBody>
      </p:sp>
      <p:sp>
        <p:nvSpPr>
          <p:cNvPr id="3" name="AutoShape 3"/>
          <p:cNvSpPr/>
          <p:nvPr/>
        </p:nvSpPr>
        <p:spPr>
          <a:xfrm>
            <a:off x="381000" y="2794000"/>
            <a:ext cx="11430000" cy="889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4800" b="1" i="0" u="none" strike="noStrike">
                <a:solidFill>
                  <a:srgbClr val="FFFFFF"/>
                </a:solidFill>
                <a:latin typeface="Noto Sans SC"/>
                <a:ea typeface="Noto Sans SC"/>
                <a:cs typeface="Noto Sans SC"/>
                <a:sym typeface="Noto Sans SC"/>
              </a:rPr>
              <a:t>殷都区防汛抗旱应急预案政策解读</a:t>
            </a:r>
            <a:endParaRPr lang="en-US" sz="1100"/>
          </a:p>
        </p:txBody>
      </p:sp>
      <p:sp>
        <p:nvSpPr>
          <p:cNvPr id="4" name="AutoShape 4"/>
          <p:cNvSpPr/>
          <p:nvPr/>
        </p:nvSpPr>
        <p:spPr>
          <a:xfrm>
            <a:off x="5334000" y="4191000"/>
            <a:ext cx="1524000" cy="508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sp>
        <p:nvSpPr>
          <p:cNvPr id="5" name="AutoShape 5"/>
          <p:cNvSpPr/>
          <p:nvPr/>
        </p:nvSpPr>
        <p:spPr>
          <a:xfrm>
            <a:off x="381000" y="4699000"/>
            <a:ext cx="11430000" cy="508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r>
              <a:rPr lang="en-US" sz="2200" b="0" i="0" u="none" strike="noStrike">
                <a:solidFill>
                  <a:srgbClr val="FFFFFF">
                    <a:alpha val="90196"/>
                  </a:srgbClr>
                </a:solidFill>
                <a:latin typeface="Noto Sans SC"/>
                <a:ea typeface="Noto Sans SC"/>
                <a:cs typeface="Noto Sans SC"/>
                <a:sym typeface="Noto Sans SC"/>
              </a:rPr>
              <a:t>筑牢安全防线，守护人民家园</a:t>
            </a:r>
            <a:endParaRPr lang="en-US" sz="1100"/>
          </a:p>
        </p:txBody>
      </p:sp>
      <p:sp>
        <p:nvSpPr>
          <p:cNvPr id="6" name="AutoShape 6"/>
          <p:cNvSpPr/>
          <p:nvPr/>
        </p:nvSpPr>
        <p:spPr>
          <a:xfrm>
            <a:off x="381000" y="5715000"/>
            <a:ext cx="11430000" cy="381000"/>
          </a:xfrm>
          <a:prstGeom prst="rect">
            <a:avLst/>
          </a:prstGeom>
          <a:noFill/>
          <a:ln w="12700" cap="flat" cmpd="sng">
            <a:noFill/>
            <a:prstDash val="solid"/>
            <a:round/>
          </a:ln>
        </p:spPr>
        <p:txBody>
          <a:bodyPr vert="horz" wrap="square" lIns="0" tIns="0" rIns="0" bIns="0" rtlCol="0" anchor="ctr" anchorCtr="0"/>
          <a:lstStyle/>
          <a:p>
            <a:pPr marL="0" indent="0" algn="ctr">
              <a:lnSpc>
                <a:spcPct val="125000"/>
              </a:lnSpc>
              <a:defRPr/>
            </a:pPr>
            <a:endParaRPr lang="en-US" sz="11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Noto Sans SC"/>
                <a:ea typeface="Noto Sans SC"/>
                <a:cs typeface="Noto Sans SC"/>
                <a:sym typeface="Noto Sans SC"/>
              </a:rPr>
              <a:t>总体原则与适用范围</a:t>
            </a:r>
            <a:endParaRPr lang="en-US" sz="1100"/>
          </a:p>
        </p:txBody>
      </p:sp>
      <p:sp>
        <p:nvSpPr>
          <p:cNvPr id="3" name="AutoShape 3"/>
          <p:cNvSpPr/>
          <p:nvPr/>
        </p:nvSpPr>
        <p:spPr>
          <a:xfrm>
            <a:off x="762000" y="1397000"/>
            <a:ext cx="10668000" cy="381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2032000"/>
            <a:ext cx="2476500" cy="2159000"/>
          </a:xfrm>
          <a:prstGeom prst="roundRect">
            <a:avLst>
              <a:gd name="adj" fmla="val 0"/>
            </a:avLst>
          </a:prstGeom>
          <a:solidFill>
            <a:srgbClr val="228B22">
              <a:alpha val="6000"/>
            </a:srgbClr>
          </a:solidFill>
          <a:ln w="25400" cap="flat" cmpd="sng">
            <a:noFill/>
            <a:prstDash val="solid"/>
            <a:round/>
          </a:ln>
        </p:spPr>
        <p:txBody>
          <a:bodyPr vert="horz" wrap="square" lIns="63500" tIns="63500" rIns="63500" bIns="63500" rtlCol="0" anchor="ctr"/>
          <a:lstStyle/>
          <a:p>
            <a:pPr algn="ctr">
              <a:defRPr/>
            </a:pPr>
          </a:p>
        </p:txBody>
      </p:sp>
      <p:sp>
        <p:nvSpPr>
          <p:cNvPr id="5" name="AutoShape 5"/>
          <p:cNvSpPr/>
          <p:nvPr/>
        </p:nvSpPr>
        <p:spPr>
          <a:xfrm>
            <a:off x="762000" y="2032000"/>
            <a:ext cx="2476500" cy="508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952500" y="2222500"/>
            <a:ext cx="355600" cy="355600"/>
          </a:xfrm>
          <a:prstGeom prst="rect">
            <a:avLst/>
          </a:prstGeom>
        </p:spPr>
      </p:pic>
      <p:sp>
        <p:nvSpPr>
          <p:cNvPr id="7" name="AutoShape 7"/>
          <p:cNvSpPr/>
          <p:nvPr/>
        </p:nvSpPr>
        <p:spPr>
          <a:xfrm>
            <a:off x="1397000" y="2184400"/>
            <a:ext cx="17145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8B22"/>
                </a:solidFill>
                <a:latin typeface="Noto Sans SC"/>
                <a:ea typeface="Noto Sans SC"/>
                <a:cs typeface="Noto Sans SC"/>
                <a:sym typeface="Noto Sans SC"/>
              </a:rPr>
              <a:t>人民至上、生命至上</a:t>
            </a:r>
            <a:endParaRPr lang="en-US" sz="1100"/>
          </a:p>
        </p:txBody>
      </p:sp>
      <p:cxnSp>
        <p:nvCxnSpPr>
          <p:cNvPr id="8" name="Connector 8"/>
          <p:cNvCxnSpPr/>
          <p:nvPr/>
        </p:nvCxnSpPr>
        <p:spPr>
          <a:xfrm rot="-20834">
            <a:off x="952519" y="2787650"/>
            <a:ext cx="2095500" cy="12700"/>
          </a:xfrm>
          <a:prstGeom prst="straightConnector1">
            <a:avLst/>
          </a:prstGeom>
          <a:solidFill>
            <a:srgbClr val="DEE0E3">
              <a:alpha val="100000"/>
            </a:srgbClr>
          </a:solidFill>
          <a:ln w="12700" cap="flat" cmpd="sng">
            <a:solidFill>
              <a:srgbClr val="228B22">
                <a:alpha val="20000"/>
              </a:srgbClr>
            </a:solidFill>
            <a:prstDash val="solid"/>
            <a:round/>
            <a:headEnd type="none" w="med" len="med"/>
            <a:tailEnd type="none" w="med" len="med"/>
          </a:ln>
        </p:spPr>
      </p:cxnSp>
      <p:sp>
        <p:nvSpPr>
          <p:cNvPr id="9" name="AutoShape 9"/>
          <p:cNvSpPr/>
          <p:nvPr/>
        </p:nvSpPr>
        <p:spPr>
          <a:xfrm>
            <a:off x="889000" y="2984500"/>
            <a:ext cx="22225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555555"/>
                </a:solidFill>
                <a:latin typeface="Noto Sans SC"/>
                <a:ea typeface="Noto Sans SC"/>
                <a:cs typeface="Noto Sans SC"/>
                <a:sym typeface="Noto Sans SC"/>
              </a:rPr>
              <a:t>始终将人民群众的生命安全放在首位，保障人民群众的根本利益，是防汛抗旱工作的出发点和落脚点。</a:t>
            </a:r>
            <a:endParaRPr lang="en-US" sz="1100"/>
          </a:p>
        </p:txBody>
      </p:sp>
      <p:sp>
        <p:nvSpPr>
          <p:cNvPr id="10" name="AutoShape 10"/>
          <p:cNvSpPr/>
          <p:nvPr/>
        </p:nvSpPr>
        <p:spPr>
          <a:xfrm>
            <a:off x="3492500" y="2032000"/>
            <a:ext cx="2476500" cy="2159000"/>
          </a:xfrm>
          <a:prstGeom prst="roundRect">
            <a:avLst>
              <a:gd name="adj" fmla="val 0"/>
            </a:avLst>
          </a:prstGeom>
          <a:solidFill>
            <a:srgbClr val="228B22">
              <a:alpha val="6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3492500" y="2032000"/>
            <a:ext cx="2476500" cy="508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2"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683000" y="2222500"/>
            <a:ext cx="355600" cy="355600"/>
          </a:xfrm>
          <a:prstGeom prst="rect">
            <a:avLst/>
          </a:prstGeom>
        </p:spPr>
      </p:pic>
      <p:sp>
        <p:nvSpPr>
          <p:cNvPr id="13" name="AutoShape 13"/>
          <p:cNvSpPr/>
          <p:nvPr/>
        </p:nvSpPr>
        <p:spPr>
          <a:xfrm>
            <a:off x="4127500" y="2184400"/>
            <a:ext cx="17145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8B22"/>
                </a:solidFill>
                <a:latin typeface="Noto Sans SC"/>
                <a:ea typeface="Noto Sans SC"/>
                <a:cs typeface="Noto Sans SC"/>
                <a:sym typeface="Noto Sans SC"/>
              </a:rPr>
              <a:t>分级负责、属地为主</a:t>
            </a:r>
            <a:endParaRPr lang="en-US" sz="1100"/>
          </a:p>
        </p:txBody>
      </p:sp>
      <p:cxnSp>
        <p:nvCxnSpPr>
          <p:cNvPr id="14" name="Connector 14"/>
          <p:cNvCxnSpPr/>
          <p:nvPr/>
        </p:nvCxnSpPr>
        <p:spPr>
          <a:xfrm rot="-20834">
            <a:off x="3683019" y="2787650"/>
            <a:ext cx="2095500" cy="12700"/>
          </a:xfrm>
          <a:prstGeom prst="straightConnector1">
            <a:avLst/>
          </a:prstGeom>
          <a:solidFill>
            <a:srgbClr val="DEE0E3">
              <a:alpha val="100000"/>
            </a:srgbClr>
          </a:solidFill>
          <a:ln w="12700" cap="flat" cmpd="sng">
            <a:solidFill>
              <a:srgbClr val="228B22">
                <a:alpha val="20000"/>
              </a:srgbClr>
            </a:solidFill>
            <a:prstDash val="solid"/>
            <a:round/>
            <a:headEnd type="none" w="med" len="med"/>
            <a:tailEnd type="none" w="med" len="med"/>
          </a:ln>
        </p:spPr>
      </p:cxnSp>
      <p:sp>
        <p:nvSpPr>
          <p:cNvPr id="15" name="AutoShape 15"/>
          <p:cNvSpPr/>
          <p:nvPr/>
        </p:nvSpPr>
        <p:spPr>
          <a:xfrm>
            <a:off x="3619500" y="2984500"/>
            <a:ext cx="22225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555555"/>
                </a:solidFill>
                <a:latin typeface="Noto Sans SC"/>
                <a:ea typeface="Noto Sans SC"/>
                <a:cs typeface="Noto Sans SC"/>
                <a:sym typeface="Noto Sans SC"/>
              </a:rPr>
              <a:t>实行各级人民政府行政首长负责制，分级管理、属地为主，明确各级责任主体，层层压实防汛抗旱责任。</a:t>
            </a:r>
            <a:endParaRPr lang="en-US" sz="1100"/>
          </a:p>
        </p:txBody>
      </p:sp>
      <p:sp>
        <p:nvSpPr>
          <p:cNvPr id="16" name="AutoShape 16"/>
          <p:cNvSpPr/>
          <p:nvPr/>
        </p:nvSpPr>
        <p:spPr>
          <a:xfrm>
            <a:off x="6223000" y="2032000"/>
            <a:ext cx="2476500" cy="2159000"/>
          </a:xfrm>
          <a:prstGeom prst="roundRect">
            <a:avLst>
              <a:gd name="adj" fmla="val 0"/>
            </a:avLst>
          </a:prstGeom>
          <a:solidFill>
            <a:srgbClr val="228B22">
              <a:alpha val="6000"/>
            </a:srgbClr>
          </a:solidFill>
          <a:ln w="25400" cap="flat" cmpd="sng">
            <a:noFill/>
            <a:prstDash val="solid"/>
            <a:round/>
          </a:ln>
        </p:spPr>
        <p:txBody>
          <a:bodyPr vert="horz" wrap="square" lIns="63500" tIns="63500" rIns="63500" bIns="63500" rtlCol="0" anchor="ctr"/>
          <a:lstStyle/>
          <a:p>
            <a:pPr algn="ctr">
              <a:defRPr/>
            </a:pPr>
          </a:p>
        </p:txBody>
      </p:sp>
      <p:sp>
        <p:nvSpPr>
          <p:cNvPr id="17" name="AutoShape 17"/>
          <p:cNvSpPr/>
          <p:nvPr/>
        </p:nvSpPr>
        <p:spPr>
          <a:xfrm>
            <a:off x="6223000" y="2032000"/>
            <a:ext cx="2476500" cy="508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18" name="Picture 18"/>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413500" y="2222500"/>
            <a:ext cx="355600" cy="355600"/>
          </a:xfrm>
          <a:prstGeom prst="rect">
            <a:avLst/>
          </a:prstGeom>
        </p:spPr>
      </p:pic>
      <p:sp>
        <p:nvSpPr>
          <p:cNvPr id="19" name="AutoShape 19"/>
          <p:cNvSpPr/>
          <p:nvPr/>
        </p:nvSpPr>
        <p:spPr>
          <a:xfrm>
            <a:off x="6858000" y="2184400"/>
            <a:ext cx="17145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8B22"/>
                </a:solidFill>
                <a:latin typeface="Noto Sans SC"/>
                <a:ea typeface="Noto Sans SC"/>
                <a:cs typeface="Noto Sans SC"/>
                <a:sym typeface="Noto Sans SC"/>
              </a:rPr>
              <a:t>统一指挥、协调联动</a:t>
            </a:r>
            <a:endParaRPr lang="en-US" sz="1100"/>
          </a:p>
        </p:txBody>
      </p:sp>
      <p:cxnSp>
        <p:nvCxnSpPr>
          <p:cNvPr id="20" name="Connector 20"/>
          <p:cNvCxnSpPr/>
          <p:nvPr/>
        </p:nvCxnSpPr>
        <p:spPr>
          <a:xfrm rot="-20834">
            <a:off x="6413519" y="2787650"/>
            <a:ext cx="2095500" cy="12700"/>
          </a:xfrm>
          <a:prstGeom prst="straightConnector1">
            <a:avLst/>
          </a:prstGeom>
          <a:solidFill>
            <a:srgbClr val="DEE0E3">
              <a:alpha val="100000"/>
            </a:srgbClr>
          </a:solidFill>
          <a:ln w="12700" cap="flat" cmpd="sng">
            <a:solidFill>
              <a:srgbClr val="228B22">
                <a:alpha val="20000"/>
              </a:srgbClr>
            </a:solidFill>
            <a:prstDash val="solid"/>
            <a:round/>
            <a:headEnd type="none" w="med" len="med"/>
            <a:tailEnd type="none" w="med" len="med"/>
          </a:ln>
        </p:spPr>
      </p:cxnSp>
      <p:sp>
        <p:nvSpPr>
          <p:cNvPr id="21" name="AutoShape 21"/>
          <p:cNvSpPr/>
          <p:nvPr/>
        </p:nvSpPr>
        <p:spPr>
          <a:xfrm>
            <a:off x="6350000" y="2984500"/>
            <a:ext cx="22225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555555"/>
                </a:solidFill>
                <a:latin typeface="Noto Sans SC"/>
                <a:ea typeface="Noto Sans SC"/>
                <a:cs typeface="Noto Sans SC"/>
                <a:sym typeface="Noto Sans SC"/>
              </a:rPr>
              <a:t>建立部门预警、率先响应，统一指挥、共同应对的应急联动机制，形成全社会共同参与的防汛抗旱合力。</a:t>
            </a:r>
            <a:endParaRPr lang="en-US" sz="1100"/>
          </a:p>
        </p:txBody>
      </p:sp>
      <p:sp>
        <p:nvSpPr>
          <p:cNvPr id="22" name="AutoShape 22"/>
          <p:cNvSpPr/>
          <p:nvPr/>
        </p:nvSpPr>
        <p:spPr>
          <a:xfrm>
            <a:off x="8953500" y="2032000"/>
            <a:ext cx="2476500" cy="2159000"/>
          </a:xfrm>
          <a:prstGeom prst="roundRect">
            <a:avLst>
              <a:gd name="adj" fmla="val 0"/>
            </a:avLst>
          </a:prstGeom>
          <a:solidFill>
            <a:srgbClr val="228B22">
              <a:alpha val="6000"/>
            </a:srgbClr>
          </a:solidFill>
          <a:ln w="25400" cap="flat" cmpd="sng">
            <a:noFill/>
            <a:prstDash val="solid"/>
            <a:round/>
          </a:ln>
        </p:spPr>
        <p:txBody>
          <a:bodyPr vert="horz" wrap="square" lIns="63500" tIns="63500" rIns="63500" bIns="63500" rtlCol="0" anchor="ctr"/>
          <a:lstStyle/>
          <a:p>
            <a:pPr algn="ctr">
              <a:defRPr/>
            </a:pPr>
          </a:p>
        </p:txBody>
      </p:sp>
      <p:sp>
        <p:nvSpPr>
          <p:cNvPr id="23" name="AutoShape 23"/>
          <p:cNvSpPr/>
          <p:nvPr/>
        </p:nvSpPr>
        <p:spPr>
          <a:xfrm>
            <a:off x="8953500" y="2032000"/>
            <a:ext cx="2476500" cy="508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24" name="Picture 24"/>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9144000" y="2222500"/>
            <a:ext cx="355600" cy="355600"/>
          </a:xfrm>
          <a:prstGeom prst="rect">
            <a:avLst/>
          </a:prstGeom>
        </p:spPr>
      </p:pic>
      <p:sp>
        <p:nvSpPr>
          <p:cNvPr id="25" name="AutoShape 25"/>
          <p:cNvSpPr/>
          <p:nvPr/>
        </p:nvSpPr>
        <p:spPr>
          <a:xfrm>
            <a:off x="9588500" y="2184400"/>
            <a:ext cx="17145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8B22"/>
                </a:solidFill>
                <a:latin typeface="Noto Sans SC"/>
                <a:ea typeface="Noto Sans SC"/>
                <a:cs typeface="Noto Sans SC"/>
                <a:sym typeface="Noto Sans SC"/>
              </a:rPr>
              <a:t>预防为主、防抗结合</a:t>
            </a:r>
            <a:endParaRPr lang="en-US" sz="1100"/>
          </a:p>
        </p:txBody>
      </p:sp>
      <p:cxnSp>
        <p:nvCxnSpPr>
          <p:cNvPr id="26" name="Connector 26"/>
          <p:cNvCxnSpPr/>
          <p:nvPr/>
        </p:nvCxnSpPr>
        <p:spPr>
          <a:xfrm rot="-20834">
            <a:off x="9144019" y="2787650"/>
            <a:ext cx="2095500" cy="12700"/>
          </a:xfrm>
          <a:prstGeom prst="straightConnector1">
            <a:avLst/>
          </a:prstGeom>
          <a:solidFill>
            <a:srgbClr val="DEE0E3">
              <a:alpha val="100000"/>
            </a:srgbClr>
          </a:solidFill>
          <a:ln w="12700" cap="flat" cmpd="sng">
            <a:solidFill>
              <a:srgbClr val="228B22">
                <a:alpha val="20000"/>
              </a:srgbClr>
            </a:solidFill>
            <a:prstDash val="solid"/>
            <a:round/>
            <a:headEnd type="none" w="med" len="med"/>
            <a:tailEnd type="none" w="med" len="med"/>
          </a:ln>
        </p:spPr>
      </p:cxnSp>
      <p:sp>
        <p:nvSpPr>
          <p:cNvPr id="27" name="AutoShape 27"/>
          <p:cNvSpPr/>
          <p:nvPr/>
        </p:nvSpPr>
        <p:spPr>
          <a:xfrm>
            <a:off x="9080500" y="2984500"/>
            <a:ext cx="22225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555555"/>
                </a:solidFill>
                <a:latin typeface="Noto Sans SC"/>
                <a:ea typeface="Noto Sans SC"/>
                <a:cs typeface="Noto Sans SC"/>
                <a:sym typeface="Noto Sans SC"/>
              </a:rPr>
              <a:t>坚持工程与非工程措施并重，常态减灾和非常态救灾相统一，不断提高防汛抗旱工作的科学性和主动性。</a:t>
            </a:r>
            <a:endParaRPr lang="en-US" sz="1100"/>
          </a:p>
        </p:txBody>
      </p:sp>
      <p:cxnSp>
        <p:nvCxnSpPr>
          <p:cNvPr id="28" name="Connector 28"/>
          <p:cNvCxnSpPr/>
          <p:nvPr/>
        </p:nvCxnSpPr>
        <p:spPr>
          <a:xfrm rot="-4092">
            <a:off x="762004" y="4565650"/>
            <a:ext cx="10668000" cy="12700"/>
          </a:xfrm>
          <a:prstGeom prst="straightConnector1">
            <a:avLst/>
          </a:prstGeom>
          <a:solidFill>
            <a:srgbClr val="DEE0E3">
              <a:alpha val="100000"/>
            </a:srgbClr>
          </a:solidFill>
          <a:ln w="12700" cap="flat" cmpd="sng">
            <a:solidFill>
              <a:srgbClr val="000000">
                <a:alpha val="8000"/>
              </a:srgbClr>
            </a:solidFill>
            <a:prstDash val="dash"/>
            <a:round/>
            <a:headEnd type="none" w="med" len="med"/>
            <a:tailEnd type="none" w="med" len="med"/>
          </a:ln>
        </p:spPr>
      </p:cxnSp>
      <p:sp>
        <p:nvSpPr>
          <p:cNvPr id="29" name="AutoShape 29"/>
          <p:cNvSpPr/>
          <p:nvPr/>
        </p:nvSpPr>
        <p:spPr>
          <a:xfrm>
            <a:off x="762000" y="4889500"/>
            <a:ext cx="5270500" cy="15240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sp>
        <p:nvSpPr>
          <p:cNvPr id="30" name="AutoShape 30"/>
          <p:cNvSpPr/>
          <p:nvPr/>
        </p:nvSpPr>
        <p:spPr>
          <a:xfrm>
            <a:off x="762000" y="4889500"/>
            <a:ext cx="50800" cy="15240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31" name="Picture 31"/>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016000" y="5080000"/>
            <a:ext cx="406400" cy="406400"/>
          </a:xfrm>
          <a:prstGeom prst="rect">
            <a:avLst/>
          </a:prstGeom>
        </p:spPr>
      </p:pic>
      <p:sp>
        <p:nvSpPr>
          <p:cNvPr id="32" name="AutoShape 32"/>
          <p:cNvSpPr/>
          <p:nvPr/>
        </p:nvSpPr>
        <p:spPr>
          <a:xfrm>
            <a:off x="1587500" y="5080000"/>
            <a:ext cx="4191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33333"/>
                </a:solidFill>
                <a:latin typeface="Noto Sans SC"/>
                <a:ea typeface="Noto Sans SC"/>
                <a:cs typeface="Noto Sans SC"/>
                <a:sym typeface="Noto Sans SC"/>
              </a:rPr>
              <a:t>预案适用范围界定</a:t>
            </a:r>
            <a:endParaRPr lang="en-US" sz="1100"/>
          </a:p>
        </p:txBody>
      </p:sp>
      <p:cxnSp>
        <p:nvCxnSpPr>
          <p:cNvPr id="33" name="Connector 33"/>
          <p:cNvCxnSpPr/>
          <p:nvPr/>
        </p:nvCxnSpPr>
        <p:spPr>
          <a:xfrm rot="-9167">
            <a:off x="1016008" y="5645150"/>
            <a:ext cx="4762500" cy="12700"/>
          </a:xfrm>
          <a:prstGeom prst="straightConnector1">
            <a:avLst/>
          </a:prstGeom>
          <a:solidFill>
            <a:srgbClr val="DEE0E3">
              <a:alpha val="100000"/>
            </a:srgbClr>
          </a:solidFill>
          <a:ln w="12700" cap="flat" cmpd="sng">
            <a:solidFill>
              <a:srgbClr val="000000">
                <a:alpha val="6000"/>
              </a:srgbClr>
            </a:solidFill>
            <a:prstDash val="solid"/>
            <a:round/>
            <a:headEnd type="none" w="med" len="med"/>
            <a:tailEnd type="none" w="med" len="med"/>
          </a:ln>
        </p:spPr>
      </p:cxnSp>
      <p:sp>
        <p:nvSpPr>
          <p:cNvPr id="34" name="AutoShape 34"/>
          <p:cNvSpPr/>
          <p:nvPr/>
        </p:nvSpPr>
        <p:spPr>
          <a:xfrm>
            <a:off x="1016000" y="5778500"/>
            <a:ext cx="47625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555555"/>
                </a:solidFill>
                <a:latin typeface="Noto Sans SC"/>
                <a:ea typeface="Noto Sans SC"/>
                <a:cs typeface="Noto Sans SC"/>
                <a:sym typeface="Noto Sans SC"/>
              </a:rPr>
              <a:t>本预案适用于殷都区行政区域内洪涝灾害和干旱灾害的防范和应急处置工作，规范全区防汛抗旱应急响应流程与行动准则。</a:t>
            </a:r>
            <a:endParaRPr lang="en-US" sz="1100"/>
          </a:p>
        </p:txBody>
      </p:sp>
      <p:sp>
        <p:nvSpPr>
          <p:cNvPr id="35" name="AutoShape 35"/>
          <p:cNvSpPr/>
          <p:nvPr/>
        </p:nvSpPr>
        <p:spPr>
          <a:xfrm>
            <a:off x="6350000" y="4889500"/>
            <a:ext cx="5080000" cy="1524000"/>
          </a:xfrm>
          <a:prstGeom prst="roundRect">
            <a:avLst>
              <a:gd name="adj" fmla="val 0"/>
            </a:avLst>
          </a:prstGeom>
          <a:solidFill>
            <a:srgbClr val="F9FAFB">
              <a:alpha val="100000"/>
            </a:srgbClr>
          </a:solidFill>
          <a:ln w="25400" cap="flat" cmpd="sng">
            <a:noFill/>
            <a:prstDash val="solid"/>
            <a:round/>
          </a:ln>
        </p:spPr>
        <p:txBody>
          <a:bodyPr vert="horz" wrap="square" lIns="63500" tIns="63500" rIns="63500" bIns="63500" rtlCol="0" anchor="ctr"/>
          <a:lstStyle/>
          <a:p>
            <a:pPr algn="ctr">
              <a:defRPr/>
            </a:pPr>
          </a:p>
        </p:txBody>
      </p:sp>
      <p:sp>
        <p:nvSpPr>
          <p:cNvPr id="36" name="AutoShape 36"/>
          <p:cNvSpPr/>
          <p:nvPr/>
        </p:nvSpPr>
        <p:spPr>
          <a:xfrm>
            <a:off x="6350000" y="4889500"/>
            <a:ext cx="50800" cy="15240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37" name="Picture 37"/>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604000" y="5080000"/>
            <a:ext cx="406400" cy="406400"/>
          </a:xfrm>
          <a:prstGeom prst="rect">
            <a:avLst/>
          </a:prstGeom>
        </p:spPr>
      </p:pic>
      <p:sp>
        <p:nvSpPr>
          <p:cNvPr id="38" name="AutoShape 38"/>
          <p:cNvSpPr/>
          <p:nvPr/>
        </p:nvSpPr>
        <p:spPr>
          <a:xfrm>
            <a:off x="7175500" y="5080000"/>
            <a:ext cx="4064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333333"/>
                </a:solidFill>
                <a:latin typeface="Noto Sans SC"/>
                <a:ea typeface="Noto Sans SC"/>
                <a:cs typeface="Noto Sans SC"/>
                <a:sym typeface="Noto Sans SC"/>
              </a:rPr>
              <a:t>防汛抗旱三大核心防范重点</a:t>
            </a:r>
            <a:endParaRPr lang="en-US" sz="1100"/>
          </a:p>
        </p:txBody>
      </p:sp>
      <p:cxnSp>
        <p:nvCxnSpPr>
          <p:cNvPr id="39" name="Connector 39"/>
          <p:cNvCxnSpPr/>
          <p:nvPr/>
        </p:nvCxnSpPr>
        <p:spPr>
          <a:xfrm rot="-9549">
            <a:off x="6604009" y="5645150"/>
            <a:ext cx="4572000" cy="12700"/>
          </a:xfrm>
          <a:prstGeom prst="straightConnector1">
            <a:avLst/>
          </a:prstGeom>
          <a:solidFill>
            <a:srgbClr val="DEE0E3">
              <a:alpha val="100000"/>
            </a:srgbClr>
          </a:solidFill>
          <a:ln w="12700" cap="flat" cmpd="sng">
            <a:solidFill>
              <a:srgbClr val="000000">
                <a:alpha val="6000"/>
              </a:srgbClr>
            </a:solidFill>
            <a:prstDash val="solid"/>
            <a:round/>
            <a:headEnd type="none" w="med" len="med"/>
            <a:tailEnd type="none" w="med" len="med"/>
          </a:ln>
        </p:spPr>
      </p:cxnSp>
      <p:sp>
        <p:nvSpPr>
          <p:cNvPr id="40" name="AutoShape 40"/>
          <p:cNvSpPr/>
          <p:nvPr/>
        </p:nvSpPr>
        <p:spPr>
          <a:xfrm>
            <a:off x="6604000" y="5778500"/>
            <a:ext cx="4572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555555"/>
                </a:solidFill>
                <a:latin typeface="Noto Sans SC"/>
                <a:ea typeface="Noto Sans SC"/>
                <a:cs typeface="Noto Sans SC"/>
                <a:sym typeface="Noto Sans SC"/>
              </a:rPr>
              <a:t>聚焦河道水库等重点工程、山洪地质等灾害易发区，以及城区、交通干线等关键区域，实施精准化、全方位的防范管控。</a:t>
            </a:r>
            <a:endParaRPr lang="en-US" sz="11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Noto Sans SC"/>
                <a:ea typeface="Noto Sans SC"/>
                <a:cs typeface="Noto Sans SC"/>
                <a:sym typeface="Noto Sans SC"/>
              </a:rPr>
              <a:t>组织指挥体系</a:t>
            </a:r>
            <a:endParaRPr lang="en-US" sz="1100"/>
          </a:p>
        </p:txBody>
      </p:sp>
      <p:pic>
        <p:nvPicPr>
          <p:cNvPr id="3" name="Picture 3"/>
          <p:cNvPicPr>
            <a:picLocks noChangeAspect="1"/>
          </p:cNvPicPr>
          <p:nvPr/>
        </p:nvPicPr>
        <p:blipFill>
          <a:blip r:embed="rId1"/>
          <a:srcRect l="58" r="58"/>
          <a:stretch>
            <a:fillRect/>
          </a:stretch>
        </p:blipFill>
        <p:spPr>
          <a:xfrm>
            <a:off x="762000" y="1778000"/>
            <a:ext cx="4572000" cy="3048000"/>
          </a:xfrm>
          <a:prstGeom prst="rect">
            <a:avLst/>
          </a:prstGeom>
          <a:noFill/>
          <a:ln w="25400" cap="flat" cmpd="sng">
            <a:noFill/>
            <a:prstDash val="solid"/>
            <a:round/>
          </a:ln>
        </p:spPr>
      </p:pic>
      <p:sp>
        <p:nvSpPr>
          <p:cNvPr id="4" name="AutoShape 4"/>
          <p:cNvSpPr/>
          <p:nvPr/>
        </p:nvSpPr>
        <p:spPr>
          <a:xfrm>
            <a:off x="762000" y="5080000"/>
            <a:ext cx="4572000" cy="1016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666666"/>
                </a:solidFill>
                <a:latin typeface="Noto Sans SC"/>
                <a:ea typeface="Noto Sans SC"/>
                <a:cs typeface="Noto Sans SC"/>
                <a:sym typeface="Noto Sans SC"/>
              </a:rPr>
              <a:t>依托现代化应急指挥中心，整合多方信息资源，实现全区防汛抗旱工作的统一调度、实时监控与高效指挥，构建起上下贯通、反应迅速的中枢大脑。</a:t>
            </a:r>
            <a:endParaRPr lang="en-US" sz="1100"/>
          </a:p>
        </p:txBody>
      </p:sp>
      <p:cxnSp>
        <p:nvCxnSpPr>
          <p:cNvPr id="5" name="Connector 5"/>
          <p:cNvCxnSpPr/>
          <p:nvPr/>
        </p:nvCxnSpPr>
        <p:spPr>
          <a:xfrm rot="5390450">
            <a:off x="3556000" y="4057659"/>
            <a:ext cx="4572000" cy="12700"/>
          </a:xfrm>
          <a:prstGeom prst="straightConnector1">
            <a:avLst/>
          </a:prstGeom>
          <a:solidFill>
            <a:srgbClr val="DEE0E3">
              <a:alpha val="100000"/>
            </a:srgbClr>
          </a:solidFill>
          <a:ln w="12700" cap="flat" cmpd="sng">
            <a:solidFill>
              <a:srgbClr val="228B22">
                <a:alpha val="20000"/>
              </a:srgbClr>
            </a:solidFill>
            <a:prstDash val="solid"/>
            <a:round/>
            <a:headEnd type="none" w="med" len="med"/>
            <a:tailEnd type="none" w="med" len="med"/>
          </a:ln>
        </p:spPr>
      </p:cxnSp>
      <p:sp>
        <p:nvSpPr>
          <p:cNvPr id="6" name="AutoShape 6"/>
          <p:cNvSpPr/>
          <p:nvPr/>
        </p:nvSpPr>
        <p:spPr>
          <a:xfrm>
            <a:off x="6096000" y="1778000"/>
            <a:ext cx="5334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228B22"/>
                </a:solidFill>
                <a:latin typeface="Noto Sans SC"/>
                <a:ea typeface="Noto Sans SC"/>
                <a:cs typeface="Noto Sans SC"/>
                <a:sym typeface="Noto Sans SC"/>
              </a:rPr>
              <a:t>01 / 三级联动指挥体系</a:t>
            </a:r>
            <a:endParaRPr lang="en-US" sz="1100"/>
          </a:p>
        </p:txBody>
      </p:sp>
      <p:sp>
        <p:nvSpPr>
          <p:cNvPr id="7" name="AutoShape 7"/>
          <p:cNvSpPr/>
          <p:nvPr/>
        </p:nvSpPr>
        <p:spPr>
          <a:xfrm>
            <a:off x="6096000" y="2540000"/>
            <a:ext cx="1689100" cy="1651000"/>
          </a:xfrm>
          <a:prstGeom prst="roundRect">
            <a:avLst>
              <a:gd name="adj" fmla="val 0"/>
            </a:avLst>
          </a:prstGeom>
          <a:solidFill>
            <a:srgbClr val="228B22">
              <a:alpha val="5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a:off x="6096000" y="2540000"/>
            <a:ext cx="1689100" cy="508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a:off x="6223000" y="2730500"/>
            <a:ext cx="14351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600" b="1" i="0" u="none" strike="noStrike">
                <a:solidFill>
                  <a:srgbClr val="333333"/>
                </a:solidFill>
                <a:latin typeface="Noto Sans SC"/>
                <a:ea typeface="Noto Sans SC"/>
                <a:cs typeface="Noto Sans SC"/>
                <a:sym typeface="Noto Sans SC"/>
              </a:rPr>
              <a:t>一级决策层</a:t>
            </a:r>
            <a:endParaRPr lang="en-US" sz="1100"/>
          </a:p>
          <a:p>
            <a:pPr marL="0" indent="0" algn="l">
              <a:lnSpc>
                <a:spcPct val="108000"/>
              </a:lnSpc>
            </a:pPr>
            <a:r>
              <a:rPr lang="en-US" sz="1200" b="0" i="0" u="none" strike="noStrike">
                <a:solidFill>
                  <a:srgbClr val="666666"/>
                </a:solidFill>
                <a:latin typeface="Noto Sans SC"/>
                <a:ea typeface="Noto Sans SC"/>
                <a:cs typeface="Noto Sans SC"/>
                <a:sym typeface="Noto Sans SC"/>
              </a:rPr>
              <a:t>由区委、区政府主要领导组成重大事项决策小组，统筹全局，研判形势，作出关键决策部署。</a:t>
            </a:r>
            <a:endParaRPr lang="en-US" sz="1200" b="0" i="0" u="none" strike="noStrike">
              <a:solidFill>
                <a:srgbClr val="666666"/>
              </a:solidFill>
              <a:latin typeface="Noto Sans SC"/>
              <a:ea typeface="Noto Sans SC"/>
              <a:cs typeface="Noto Sans SC"/>
              <a:sym typeface="Noto Sans SC"/>
            </a:endParaRPr>
          </a:p>
        </p:txBody>
      </p:sp>
      <p:sp>
        <p:nvSpPr>
          <p:cNvPr id="10" name="AutoShape 10"/>
          <p:cNvSpPr/>
          <p:nvPr/>
        </p:nvSpPr>
        <p:spPr>
          <a:xfrm>
            <a:off x="7912100" y="2540000"/>
            <a:ext cx="1689100" cy="1651000"/>
          </a:xfrm>
          <a:prstGeom prst="roundRect">
            <a:avLst>
              <a:gd name="adj" fmla="val 0"/>
            </a:avLst>
          </a:prstGeom>
          <a:solidFill>
            <a:srgbClr val="228B22">
              <a:alpha val="5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7912100" y="2540000"/>
            <a:ext cx="1689100" cy="508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sp>
        <p:nvSpPr>
          <p:cNvPr id="12" name="AutoShape 12"/>
          <p:cNvSpPr/>
          <p:nvPr/>
        </p:nvSpPr>
        <p:spPr>
          <a:xfrm>
            <a:off x="8039100" y="2730500"/>
            <a:ext cx="14351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600" b="1" i="0" u="none" strike="noStrike">
                <a:solidFill>
                  <a:srgbClr val="333333"/>
                </a:solidFill>
                <a:latin typeface="Noto Sans SC"/>
                <a:ea typeface="Noto Sans SC"/>
                <a:cs typeface="Noto Sans SC"/>
                <a:sym typeface="Noto Sans SC"/>
              </a:rPr>
              <a:t>二级指挥层</a:t>
            </a:r>
            <a:endParaRPr lang="en-US" sz="1100"/>
          </a:p>
          <a:p>
            <a:pPr marL="0" indent="0" algn="l">
              <a:lnSpc>
                <a:spcPct val="108000"/>
              </a:lnSpc>
            </a:pPr>
            <a:r>
              <a:rPr lang="en-US" sz="1200" b="0" i="0" u="none" strike="noStrike">
                <a:solidFill>
                  <a:srgbClr val="666666"/>
                </a:solidFill>
                <a:latin typeface="Noto Sans SC"/>
                <a:ea typeface="Noto Sans SC"/>
                <a:cs typeface="Noto Sans SC"/>
                <a:sym typeface="Noto Sans SC"/>
              </a:rPr>
              <a:t>区防汛抗旱指挥部为核心，区委书记、区长任指挥长，统一指挥全区应急响应与资源调配工作。</a:t>
            </a:r>
            <a:endParaRPr lang="en-US" sz="1200" b="0" i="0" u="none" strike="noStrike">
              <a:solidFill>
                <a:srgbClr val="666666"/>
              </a:solidFill>
              <a:latin typeface="Noto Sans SC"/>
              <a:ea typeface="Noto Sans SC"/>
              <a:cs typeface="Noto Sans SC"/>
              <a:sym typeface="Noto Sans SC"/>
            </a:endParaRPr>
          </a:p>
        </p:txBody>
      </p:sp>
      <p:sp>
        <p:nvSpPr>
          <p:cNvPr id="13" name="AutoShape 13"/>
          <p:cNvSpPr/>
          <p:nvPr/>
        </p:nvSpPr>
        <p:spPr>
          <a:xfrm>
            <a:off x="9728200" y="2540000"/>
            <a:ext cx="1689100" cy="1651000"/>
          </a:xfrm>
          <a:prstGeom prst="roundRect">
            <a:avLst>
              <a:gd name="adj" fmla="val 0"/>
            </a:avLst>
          </a:prstGeom>
          <a:solidFill>
            <a:srgbClr val="228B22">
              <a:alpha val="5000"/>
            </a:srgbClr>
          </a:solidFill>
          <a:ln w="25400" cap="flat" cmpd="sng">
            <a:noFill/>
            <a:prstDash val="solid"/>
            <a:round/>
          </a:ln>
        </p:spPr>
        <p:txBody>
          <a:bodyPr vert="horz" wrap="square" lIns="63500" tIns="63500" rIns="63500" bIns="63500" rtlCol="0" anchor="ctr"/>
          <a:lstStyle/>
          <a:p>
            <a:pPr algn="ctr">
              <a:defRPr/>
            </a:pPr>
          </a:p>
        </p:txBody>
      </p:sp>
      <p:sp>
        <p:nvSpPr>
          <p:cNvPr id="14" name="AutoShape 14"/>
          <p:cNvSpPr/>
          <p:nvPr/>
        </p:nvSpPr>
        <p:spPr>
          <a:xfrm>
            <a:off x="9728200" y="2540000"/>
            <a:ext cx="1689100" cy="508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sp>
        <p:nvSpPr>
          <p:cNvPr id="15" name="AutoShape 15"/>
          <p:cNvSpPr/>
          <p:nvPr/>
        </p:nvSpPr>
        <p:spPr>
          <a:xfrm>
            <a:off x="9855200" y="2730500"/>
            <a:ext cx="1435100" cy="1206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600" b="1" i="0" u="none" strike="noStrike">
                <a:solidFill>
                  <a:srgbClr val="333333"/>
                </a:solidFill>
                <a:latin typeface="Noto Sans SC"/>
                <a:ea typeface="Noto Sans SC"/>
                <a:cs typeface="Noto Sans SC"/>
                <a:sym typeface="Noto Sans SC"/>
              </a:rPr>
              <a:t>三级执行层</a:t>
            </a:r>
            <a:endParaRPr lang="en-US" sz="1100"/>
          </a:p>
          <a:p>
            <a:pPr marL="0" indent="0" algn="l">
              <a:lnSpc>
                <a:spcPct val="108000"/>
              </a:lnSpc>
            </a:pPr>
            <a:r>
              <a:rPr lang="en-US" sz="1200" b="0" i="0" u="none" strike="noStrike">
                <a:solidFill>
                  <a:srgbClr val="666666"/>
                </a:solidFill>
                <a:latin typeface="Noto Sans SC"/>
                <a:ea typeface="Noto Sans SC"/>
                <a:cs typeface="Noto Sans SC"/>
                <a:sym typeface="Noto Sans SC"/>
              </a:rPr>
              <a:t>各乡（镇、街道）及专业机构为执行主体，负责各项指令的具体落地与现场应急处置工作。</a:t>
            </a:r>
            <a:endParaRPr lang="en-US" sz="1200" b="0" i="0" u="none" strike="noStrike">
              <a:solidFill>
                <a:srgbClr val="666666"/>
              </a:solidFill>
              <a:latin typeface="Noto Sans SC"/>
              <a:ea typeface="Noto Sans SC"/>
              <a:cs typeface="Noto Sans SC"/>
              <a:sym typeface="Noto Sans SC"/>
            </a:endParaRPr>
          </a:p>
        </p:txBody>
      </p:sp>
      <p:cxnSp>
        <p:nvCxnSpPr>
          <p:cNvPr id="16" name="Connector 16"/>
          <p:cNvCxnSpPr/>
          <p:nvPr/>
        </p:nvCxnSpPr>
        <p:spPr>
          <a:xfrm rot="-8185">
            <a:off x="6096008" y="4565650"/>
            <a:ext cx="5334000" cy="12700"/>
          </a:xfrm>
          <a:prstGeom prst="straightConnector1">
            <a:avLst/>
          </a:prstGeom>
          <a:solidFill>
            <a:srgbClr val="DEE0E3">
              <a:alpha val="100000"/>
            </a:srgbClr>
          </a:solidFill>
          <a:ln w="12700" cap="flat" cmpd="sng">
            <a:solidFill>
              <a:srgbClr val="228B22">
                <a:alpha val="20000"/>
              </a:srgbClr>
            </a:solidFill>
            <a:prstDash val="dash"/>
            <a:round/>
            <a:headEnd type="none" w="med" len="med"/>
            <a:tailEnd type="none" w="med" len="med"/>
          </a:ln>
        </p:spPr>
      </p:cxnSp>
      <p:sp>
        <p:nvSpPr>
          <p:cNvPr id="17" name="AutoShape 17"/>
          <p:cNvSpPr/>
          <p:nvPr/>
        </p:nvSpPr>
        <p:spPr>
          <a:xfrm>
            <a:off x="6096000" y="4762500"/>
            <a:ext cx="5334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228B22"/>
                </a:solidFill>
                <a:latin typeface="Noto Sans SC"/>
                <a:ea typeface="Noto Sans SC"/>
                <a:cs typeface="Noto Sans SC"/>
                <a:sym typeface="Noto Sans SC"/>
              </a:rPr>
              <a:t>02 / 专业化作战单元</a:t>
            </a:r>
            <a:endParaRPr lang="en-US" sz="1100"/>
          </a:p>
        </p:txBody>
      </p:sp>
      <p:sp>
        <p:nvSpPr>
          <p:cNvPr id="18" name="AutoShape 18"/>
          <p:cNvSpPr/>
          <p:nvPr/>
        </p:nvSpPr>
        <p:spPr>
          <a:xfrm>
            <a:off x="6096000" y="5334000"/>
            <a:ext cx="2603500" cy="1016000"/>
          </a:xfrm>
          <a:prstGeom prst="roundRect">
            <a:avLst>
              <a:gd name="adj" fmla="val 0"/>
            </a:avLst>
          </a:prstGeom>
          <a:solidFill>
            <a:srgbClr val="228B22">
              <a:alpha val="8000"/>
            </a:srgbClr>
          </a:solidFill>
          <a:ln w="25400" cap="flat" cmpd="sng">
            <a:noFill/>
            <a:prstDash val="solid"/>
            <a:round/>
          </a:ln>
        </p:spPr>
        <p:txBody>
          <a:bodyPr vert="horz" wrap="square" lIns="63500" tIns="63500" rIns="63500" bIns="63500" rtlCol="0" anchor="ctr"/>
          <a:lstStyle/>
          <a:p>
            <a:pPr algn="ctr">
              <a:defRPr/>
            </a:pPr>
          </a:p>
        </p:txBody>
      </p:sp>
      <p:pic>
        <p:nvPicPr>
          <p:cNvPr id="19" name="Picture 1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223000" y="5524500"/>
            <a:ext cx="304800" cy="304800"/>
          </a:xfrm>
          <a:prstGeom prst="rect">
            <a:avLst/>
          </a:prstGeom>
        </p:spPr>
      </p:pic>
      <p:sp>
        <p:nvSpPr>
          <p:cNvPr id="20" name="AutoShape 20"/>
          <p:cNvSpPr/>
          <p:nvPr/>
        </p:nvSpPr>
        <p:spPr>
          <a:xfrm>
            <a:off x="6604000" y="5461000"/>
            <a:ext cx="2032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500" b="1" i="0" u="none" strike="noStrike">
                <a:solidFill>
                  <a:srgbClr val="333333"/>
                </a:solidFill>
                <a:latin typeface="Noto Sans SC"/>
                <a:ea typeface="Noto Sans SC"/>
                <a:cs typeface="Noto Sans SC"/>
                <a:sym typeface="Noto Sans SC"/>
              </a:rPr>
              <a:t>三大分指挥部</a:t>
            </a:r>
            <a:endParaRPr lang="en-US" sz="1100"/>
          </a:p>
          <a:p>
            <a:pPr marL="0" indent="0" algn="l">
              <a:lnSpc>
                <a:spcPct val="100000"/>
              </a:lnSpc>
            </a:pPr>
            <a:r>
              <a:rPr lang="en-US" sz="1200" b="0" i="0" u="none" strike="noStrike">
                <a:solidFill>
                  <a:srgbClr val="666666"/>
                </a:solidFill>
                <a:latin typeface="Noto Sans SC"/>
                <a:ea typeface="Noto Sans SC"/>
                <a:cs typeface="Noto Sans SC"/>
                <a:sym typeface="Noto Sans SC"/>
              </a:rPr>
              <a:t>设立城区、南水北调、双泉水库分指挥部，统筹重点区域防汛抗旱工作。</a:t>
            </a:r>
            <a:endParaRPr lang="en-US" sz="1200" b="0" i="0" u="none" strike="noStrike">
              <a:solidFill>
                <a:srgbClr val="666666"/>
              </a:solidFill>
              <a:latin typeface="Noto Sans SC"/>
              <a:ea typeface="Noto Sans SC"/>
              <a:cs typeface="Noto Sans SC"/>
              <a:sym typeface="Noto Sans SC"/>
            </a:endParaRPr>
          </a:p>
        </p:txBody>
      </p:sp>
      <p:sp>
        <p:nvSpPr>
          <p:cNvPr id="21" name="AutoShape 21"/>
          <p:cNvSpPr/>
          <p:nvPr/>
        </p:nvSpPr>
        <p:spPr>
          <a:xfrm>
            <a:off x="8826500" y="5334000"/>
            <a:ext cx="2603500" cy="1016000"/>
          </a:xfrm>
          <a:prstGeom prst="roundRect">
            <a:avLst>
              <a:gd name="adj" fmla="val 0"/>
            </a:avLst>
          </a:prstGeom>
          <a:solidFill>
            <a:srgbClr val="228B22">
              <a:alpha val="8000"/>
            </a:srgbClr>
          </a:solidFill>
          <a:ln w="25400" cap="flat" cmpd="sng">
            <a:noFill/>
            <a:prstDash val="solid"/>
            <a:round/>
          </a:ln>
        </p:spPr>
        <p:txBody>
          <a:bodyPr vert="horz" wrap="square" lIns="63500" tIns="63500" rIns="63500" bIns="63500" rtlCol="0" anchor="ctr"/>
          <a:lstStyle/>
          <a:p>
            <a:pPr algn="ctr">
              <a:defRPr/>
            </a:pPr>
          </a:p>
        </p:txBody>
      </p:sp>
      <p:pic>
        <p:nvPicPr>
          <p:cNvPr id="22" name="Picture 22"/>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953500" y="5524500"/>
            <a:ext cx="304800" cy="304800"/>
          </a:xfrm>
          <a:prstGeom prst="rect">
            <a:avLst/>
          </a:prstGeom>
        </p:spPr>
      </p:pic>
      <p:sp>
        <p:nvSpPr>
          <p:cNvPr id="23" name="AutoShape 23"/>
          <p:cNvSpPr/>
          <p:nvPr/>
        </p:nvSpPr>
        <p:spPr>
          <a:xfrm>
            <a:off x="9334500" y="5461000"/>
            <a:ext cx="2032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00000"/>
              </a:lnSpc>
              <a:defRPr/>
            </a:pPr>
            <a:r>
              <a:rPr lang="en-US" sz="1500" b="1" i="0" u="none" strike="noStrike">
                <a:solidFill>
                  <a:srgbClr val="333333"/>
                </a:solidFill>
                <a:latin typeface="Noto Sans SC"/>
                <a:ea typeface="Noto Sans SC"/>
                <a:cs typeface="Noto Sans SC"/>
                <a:sym typeface="Noto Sans SC"/>
              </a:rPr>
              <a:t>八大工作专班</a:t>
            </a:r>
            <a:endParaRPr lang="en-US" sz="1100"/>
          </a:p>
          <a:p>
            <a:pPr marL="0" indent="0" algn="l">
              <a:lnSpc>
                <a:spcPct val="100000"/>
              </a:lnSpc>
            </a:pPr>
            <a:r>
              <a:rPr lang="en-US" sz="1200" b="0" i="0" u="none" strike="noStrike">
                <a:solidFill>
                  <a:srgbClr val="666666"/>
                </a:solidFill>
                <a:latin typeface="Noto Sans SC"/>
                <a:ea typeface="Noto Sans SC"/>
                <a:cs typeface="Noto Sans SC"/>
                <a:sym typeface="Noto Sans SC"/>
              </a:rPr>
              <a:t>涵盖指挥调度、工程调度、内涝防御、物资保障等专项，实现精细化分工协作。</a:t>
            </a:r>
            <a:endParaRPr lang="en-US" sz="1200" b="0" i="0" u="none" strike="noStrike">
              <a:solidFill>
                <a:srgbClr val="666666"/>
              </a:solidFill>
              <a:latin typeface="Noto Sans SC"/>
              <a:ea typeface="Noto Sans SC"/>
              <a:cs typeface="Noto Sans SC"/>
              <a:sym typeface="Noto Sans SC"/>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Noto Sans SC"/>
                <a:ea typeface="Noto Sans SC"/>
                <a:cs typeface="Noto Sans SC"/>
                <a:sym typeface="Noto Sans SC"/>
              </a:rPr>
              <a:t>预防与应急准备</a:t>
            </a:r>
            <a:endParaRPr lang="en-US" sz="1100"/>
          </a:p>
        </p:txBody>
      </p:sp>
      <p:sp>
        <p:nvSpPr>
          <p:cNvPr id="3" name="AutoShape 3"/>
          <p:cNvSpPr/>
          <p:nvPr/>
        </p:nvSpPr>
        <p:spPr>
          <a:xfrm>
            <a:off x="762000" y="1397000"/>
            <a:ext cx="10668000" cy="25400"/>
          </a:xfrm>
          <a:prstGeom prst="roundRect">
            <a:avLst>
              <a:gd name="adj" fmla="val 0"/>
            </a:avLst>
          </a:prstGeom>
          <a:solidFill>
            <a:srgbClr val="228B22">
              <a:alpha val="3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1778000"/>
            <a:ext cx="10668000" cy="1143000"/>
          </a:xfrm>
          <a:prstGeom prst="roundRect">
            <a:avLst>
              <a:gd name="adj" fmla="val 0"/>
            </a:avLst>
          </a:prstGeom>
          <a:solidFill>
            <a:srgbClr val="228B22">
              <a:alpha val="8000"/>
            </a:srgbClr>
          </a:solidFill>
          <a:ln w="25400" cap="flat" cmpd="sng">
            <a:noFill/>
            <a:prstDash val="solid"/>
            <a:round/>
          </a:ln>
        </p:spPr>
        <p:txBody>
          <a:bodyPr vert="horz" wrap="square" lIns="63500" tIns="63500" rIns="63500" bIns="63500" rtlCol="0" anchor="ctr"/>
          <a:lstStyle/>
          <a:p>
            <a:pPr algn="ctr">
              <a:defRPr/>
            </a:pPr>
          </a:p>
        </p:txBody>
      </p:sp>
      <p:sp>
        <p:nvSpPr>
          <p:cNvPr id="5" name="AutoShape 5"/>
          <p:cNvSpPr/>
          <p:nvPr/>
        </p:nvSpPr>
        <p:spPr>
          <a:xfrm>
            <a:off x="762000" y="1778000"/>
            <a:ext cx="76200" cy="11430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1016000" y="1879600"/>
            <a:ext cx="10160000" cy="9398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500" b="0" i="0" u="none" strike="noStrike">
                <a:solidFill>
                  <a:srgbClr val="333333"/>
                </a:solidFill>
                <a:latin typeface="Noto Sans SC"/>
                <a:ea typeface="Noto Sans SC"/>
                <a:cs typeface="Noto Sans SC"/>
                <a:sym typeface="Noto Sans SC"/>
              </a:rPr>
              <a:t>预案始终贯穿“预防为主”的核心思想，从责任落实、预案准备、工程准备、隐患排查、队伍准备、物资准备、避险转移、救灾救助、技术准备、宣传培训演练等十个维度全方位夯实防汛抗旱基础，构建系统化的防灾减灾体系。</a:t>
            </a:r>
            <a:endParaRPr lang="en-US" sz="1100"/>
          </a:p>
        </p:txBody>
      </p:sp>
      <p:pic>
        <p:nvPicPr>
          <p:cNvPr id="7" name="Picture 7"/>
          <p:cNvPicPr>
            <a:picLocks noChangeAspect="1"/>
          </p:cNvPicPr>
          <p:nvPr/>
        </p:nvPicPr>
        <p:blipFill>
          <a:blip r:embed="rId1"/>
          <a:srcRect t="24683" b="24683"/>
          <a:stretch>
            <a:fillRect/>
          </a:stretch>
        </p:blipFill>
        <p:spPr>
          <a:xfrm>
            <a:off x="762000" y="3302000"/>
            <a:ext cx="5016500" cy="1905000"/>
          </a:xfrm>
          <a:prstGeom prst="rect">
            <a:avLst/>
          </a:prstGeom>
          <a:noFill/>
          <a:ln w="25400" cap="flat" cmpd="sng">
            <a:noFill/>
            <a:prstDash val="solid"/>
            <a:round/>
          </a:ln>
        </p:spPr>
      </p:pic>
      <p:sp>
        <p:nvSpPr>
          <p:cNvPr id="8" name="AutoShape 8"/>
          <p:cNvSpPr/>
          <p:nvPr/>
        </p:nvSpPr>
        <p:spPr>
          <a:xfrm>
            <a:off x="762000" y="5461000"/>
            <a:ext cx="76200" cy="8255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sp>
        <p:nvSpPr>
          <p:cNvPr id="9" name="AutoShape 9"/>
          <p:cNvSpPr/>
          <p:nvPr/>
        </p:nvSpPr>
        <p:spPr>
          <a:xfrm>
            <a:off x="952500" y="5461000"/>
            <a:ext cx="4762500" cy="825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8B22"/>
                </a:solidFill>
                <a:latin typeface="Noto Sans SC"/>
                <a:ea typeface="Noto Sans SC"/>
                <a:cs typeface="Noto Sans SC"/>
                <a:sym typeface="Noto Sans SC"/>
              </a:rPr>
              <a:t>建强五级抢险救援体系</a:t>
            </a:r>
            <a:endParaRPr lang="en-US" sz="1100"/>
          </a:p>
          <a:p>
            <a:pPr marL="0" indent="0" algn="l">
              <a:lnSpc>
                <a:spcPct val="108000"/>
              </a:lnSpc>
            </a:pPr>
            <a:r>
              <a:rPr lang="en-US" sz="1300" b="0" i="0" u="none" strike="noStrike">
                <a:solidFill>
                  <a:srgbClr val="555555"/>
                </a:solidFill>
                <a:latin typeface="Noto Sans SC"/>
                <a:ea typeface="Noto Sans SC"/>
                <a:cs typeface="Noto Sans SC"/>
                <a:sym typeface="Noto Sans SC"/>
              </a:rPr>
              <a:t>构建从基层抢险队到专业救援部队的五级抢险救援队伍体系，常态化开展实战化防汛演练，提升队伍应急处置与协同作战能力，确保遇险时拉得出、冲得上、打得赢。</a:t>
            </a:r>
            <a:endParaRPr lang="en-US" sz="1300" b="0" i="0" u="none" strike="noStrike">
              <a:solidFill>
                <a:srgbClr val="555555"/>
              </a:solidFill>
              <a:latin typeface="Noto Sans SC"/>
              <a:ea typeface="Noto Sans SC"/>
              <a:cs typeface="Noto Sans SC"/>
              <a:sym typeface="Noto Sans SC"/>
            </a:endParaRPr>
          </a:p>
        </p:txBody>
      </p:sp>
      <p:cxnSp>
        <p:nvCxnSpPr>
          <p:cNvPr id="10" name="Connector 10"/>
          <p:cNvCxnSpPr/>
          <p:nvPr/>
        </p:nvCxnSpPr>
        <p:spPr>
          <a:xfrm rot="5385676">
            <a:off x="4572000" y="4819663"/>
            <a:ext cx="3048000" cy="12700"/>
          </a:xfrm>
          <a:prstGeom prst="straightConnector1">
            <a:avLst/>
          </a:prstGeom>
          <a:solidFill>
            <a:srgbClr val="DEE0E3">
              <a:alpha val="100000"/>
            </a:srgbClr>
          </a:solidFill>
          <a:ln w="12700" cap="flat" cmpd="sng">
            <a:solidFill>
              <a:srgbClr val="000000">
                <a:alpha val="10000"/>
              </a:srgbClr>
            </a:solidFill>
            <a:prstDash val="solid"/>
            <a:round/>
            <a:headEnd type="none" w="med" len="med"/>
            <a:tailEnd type="none" w="med" len="med"/>
          </a:ln>
        </p:spPr>
      </p:cxnSp>
      <p:pic>
        <p:nvPicPr>
          <p:cNvPr id="11" name="Picture 11"/>
          <p:cNvPicPr>
            <a:picLocks noChangeAspect="1"/>
          </p:cNvPicPr>
          <p:nvPr/>
        </p:nvPicPr>
        <p:blipFill>
          <a:blip r:embed="rId2"/>
          <a:srcRect t="24648" b="24648"/>
          <a:stretch>
            <a:fillRect/>
          </a:stretch>
        </p:blipFill>
        <p:spPr>
          <a:xfrm>
            <a:off x="6413500" y="3302000"/>
            <a:ext cx="5016500" cy="1905000"/>
          </a:xfrm>
          <a:prstGeom prst="rect">
            <a:avLst/>
          </a:prstGeom>
          <a:noFill/>
          <a:ln w="25400" cap="flat" cmpd="sng">
            <a:noFill/>
            <a:prstDash val="solid"/>
            <a:round/>
          </a:ln>
        </p:spPr>
      </p:pic>
      <p:sp>
        <p:nvSpPr>
          <p:cNvPr id="12" name="AutoShape 12"/>
          <p:cNvSpPr/>
          <p:nvPr/>
        </p:nvSpPr>
        <p:spPr>
          <a:xfrm>
            <a:off x="6413500" y="5461000"/>
            <a:ext cx="76200" cy="8255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sp>
        <p:nvSpPr>
          <p:cNvPr id="13" name="AutoShape 13"/>
          <p:cNvSpPr/>
          <p:nvPr/>
        </p:nvSpPr>
        <p:spPr>
          <a:xfrm>
            <a:off x="6604000" y="5461000"/>
            <a:ext cx="4762500" cy="825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8B22"/>
                </a:solidFill>
                <a:latin typeface="Noto Sans SC"/>
                <a:ea typeface="Noto Sans SC"/>
                <a:cs typeface="Noto Sans SC"/>
                <a:sym typeface="Noto Sans SC"/>
              </a:rPr>
              <a:t>完善分级物资储备管理</a:t>
            </a:r>
            <a:endParaRPr lang="en-US" sz="1100"/>
          </a:p>
          <a:p>
            <a:pPr marL="0" indent="0" algn="l">
              <a:lnSpc>
                <a:spcPct val="108000"/>
              </a:lnSpc>
            </a:pPr>
            <a:r>
              <a:rPr lang="en-US" sz="1300" b="0" i="0" u="none" strike="noStrike">
                <a:solidFill>
                  <a:srgbClr val="555555"/>
                </a:solidFill>
                <a:latin typeface="Noto Sans SC"/>
                <a:ea typeface="Noto Sans SC"/>
                <a:cs typeface="Noto Sans SC"/>
                <a:sym typeface="Noto Sans SC"/>
              </a:rPr>
              <a:t>建立省、市、县、乡四级防汛物资储备网络，科学配置、动态管理；为山丘区重点乡镇配备卫星电话等应急通信设备，确保关键时刻防汛物资调得出、用得上，通信联络畅通无阻。</a:t>
            </a:r>
            <a:endParaRPr lang="en-US" sz="1300" b="0" i="0" u="none" strike="noStrike">
              <a:solidFill>
                <a:srgbClr val="555555"/>
              </a:solidFill>
              <a:latin typeface="Noto Sans SC"/>
              <a:ea typeface="Noto Sans SC"/>
              <a:cs typeface="Noto Sans SC"/>
              <a:sym typeface="Noto Sans SC"/>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Noto Sans SC"/>
                <a:ea typeface="Noto Sans SC"/>
                <a:cs typeface="Noto Sans SC"/>
                <a:sym typeface="Noto Sans SC"/>
              </a:rPr>
              <a:t>监测预报与预警机制</a:t>
            </a:r>
            <a:endParaRPr lang="en-US" sz="1100"/>
          </a:p>
        </p:txBody>
      </p:sp>
      <p:pic>
        <p:nvPicPr>
          <p:cNvPr id="3" name="Picture 3"/>
          <p:cNvPicPr>
            <a:picLocks noChangeAspect="1"/>
          </p:cNvPicPr>
          <p:nvPr/>
        </p:nvPicPr>
        <p:blipFill>
          <a:blip r:embed="rId1"/>
          <a:srcRect t="9082" b="9082"/>
          <a:stretch>
            <a:fillRect/>
          </a:stretch>
        </p:blipFill>
        <p:spPr>
          <a:xfrm>
            <a:off x="762000" y="1905000"/>
            <a:ext cx="5080000" cy="3302000"/>
          </a:xfrm>
          <a:prstGeom prst="rect">
            <a:avLst/>
          </a:prstGeom>
          <a:noFill/>
          <a:ln w="12700" cap="flat" cmpd="sng">
            <a:solidFill>
              <a:srgbClr val="228B22">
                <a:alpha val="30000"/>
              </a:srgbClr>
            </a:solidFill>
            <a:prstDash val="solid"/>
            <a:round/>
          </a:ln>
        </p:spPr>
      </p:pic>
      <p:sp>
        <p:nvSpPr>
          <p:cNvPr id="4" name="AutoShape 4"/>
          <p:cNvSpPr/>
          <p:nvPr/>
        </p:nvSpPr>
        <p:spPr>
          <a:xfrm>
            <a:off x="762000" y="5461000"/>
            <a:ext cx="5080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555555"/>
                </a:solidFill>
                <a:latin typeface="Noto Sans SC"/>
                <a:ea typeface="Noto Sans SC"/>
                <a:cs typeface="Noto Sans SC"/>
                <a:sym typeface="Noto Sans SC"/>
              </a:rPr>
              <a:t>依托高精度气象雷达组网，实现对降水云系、强度及移动路径的实时追踪，为多部门联合研判提供核心数据支撑。</a:t>
            </a:r>
            <a:endParaRPr lang="en-US" sz="1100"/>
          </a:p>
        </p:txBody>
      </p:sp>
      <p:cxnSp>
        <p:nvCxnSpPr>
          <p:cNvPr id="5" name="Connector 5"/>
          <p:cNvCxnSpPr/>
          <p:nvPr/>
        </p:nvCxnSpPr>
        <p:spPr>
          <a:xfrm rot="5390177">
            <a:off x="4000500" y="4121159"/>
            <a:ext cx="4445000" cy="12700"/>
          </a:xfrm>
          <a:prstGeom prst="straightConnector1">
            <a:avLst/>
          </a:prstGeom>
          <a:solidFill>
            <a:srgbClr val="DEE0E3">
              <a:alpha val="100000"/>
            </a:srgbClr>
          </a:solidFill>
          <a:ln w="12700" cap="flat" cmpd="sng">
            <a:solidFill>
              <a:srgbClr val="228B22">
                <a:alpha val="20000"/>
              </a:srgbClr>
            </a:solidFill>
            <a:prstDash val="dash"/>
            <a:round/>
            <a:headEnd type="none" w="med" len="med"/>
            <a:tailEnd type="none" w="med" len="med"/>
          </a:ln>
        </p:spPr>
      </p:cxnSp>
      <p:sp>
        <p:nvSpPr>
          <p:cNvPr id="6" name="AutoShape 6"/>
          <p:cNvSpPr/>
          <p:nvPr/>
        </p:nvSpPr>
        <p:spPr>
          <a:xfrm>
            <a:off x="6477000" y="1905000"/>
            <a:ext cx="50800" cy="3556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sp>
        <p:nvSpPr>
          <p:cNvPr id="7" name="AutoShape 7"/>
          <p:cNvSpPr/>
          <p:nvPr/>
        </p:nvSpPr>
        <p:spPr>
          <a:xfrm>
            <a:off x="6667500" y="1879600"/>
            <a:ext cx="4762500" cy="4064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228B22"/>
                </a:solidFill>
                <a:latin typeface="Noto Sans SC"/>
                <a:ea typeface="Noto Sans SC"/>
                <a:cs typeface="Noto Sans SC"/>
                <a:sym typeface="Noto Sans SC"/>
              </a:rPr>
              <a:t>01 多部门联合监测网络</a:t>
            </a:r>
            <a:endParaRPr lang="en-US" sz="1100"/>
          </a:p>
        </p:txBody>
      </p:sp>
      <p:sp>
        <p:nvSpPr>
          <p:cNvPr id="8" name="AutoShape 8"/>
          <p:cNvSpPr/>
          <p:nvPr/>
        </p:nvSpPr>
        <p:spPr>
          <a:xfrm>
            <a:off x="6477000" y="2540000"/>
            <a:ext cx="5143500" cy="889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555555"/>
                </a:solidFill>
                <a:latin typeface="Noto Sans SC"/>
                <a:ea typeface="Noto Sans SC"/>
                <a:cs typeface="Noto Sans SC"/>
                <a:sym typeface="Noto Sans SC"/>
              </a:rPr>
              <a:t>整合气象、水文、地质、应急管理及城市内涝等多部门监测资源，打破数据壁垒，构建天地空一体化的全域监测体系，实现灾害风险的全天候、全覆盖感知与实时共享。</a:t>
            </a:r>
            <a:endParaRPr lang="en-US" sz="1100"/>
          </a:p>
        </p:txBody>
      </p:sp>
      <p:sp>
        <p:nvSpPr>
          <p:cNvPr id="9" name="AutoShape 9"/>
          <p:cNvSpPr/>
          <p:nvPr/>
        </p:nvSpPr>
        <p:spPr>
          <a:xfrm>
            <a:off x="6477000" y="3937000"/>
            <a:ext cx="5143500" cy="2159000"/>
          </a:xfrm>
          <a:prstGeom prst="roundRect">
            <a:avLst>
              <a:gd name="adj" fmla="val 0"/>
            </a:avLst>
          </a:prstGeom>
          <a:solidFill>
            <a:srgbClr val="228B22">
              <a:alpha val="5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nvSpPr>
        <p:spPr>
          <a:xfrm>
            <a:off x="6477000" y="3937000"/>
            <a:ext cx="5143500" cy="381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6604000" y="4191000"/>
            <a:ext cx="1587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8B22"/>
                </a:solidFill>
                <a:latin typeface="Noto Sans SC"/>
                <a:ea typeface="Noto Sans SC"/>
                <a:cs typeface="Noto Sans SC"/>
                <a:sym typeface="Noto Sans SC"/>
              </a:rPr>
              <a:t>触发条件</a:t>
            </a:r>
            <a:endParaRPr lang="en-US" sz="1100"/>
          </a:p>
        </p:txBody>
      </p:sp>
      <p:cxnSp>
        <p:nvCxnSpPr>
          <p:cNvPr id="12" name="Connector 12"/>
          <p:cNvCxnSpPr/>
          <p:nvPr/>
        </p:nvCxnSpPr>
        <p:spPr>
          <a:xfrm rot="-29892">
            <a:off x="6604028" y="4629150"/>
            <a:ext cx="1460500" cy="12700"/>
          </a:xfrm>
          <a:prstGeom prst="straightConnector1">
            <a:avLst/>
          </a:prstGeom>
          <a:solidFill>
            <a:srgbClr val="DEE0E3">
              <a:alpha val="100000"/>
            </a:srgbClr>
          </a:solidFill>
          <a:ln w="12700" cap="flat" cmpd="sng">
            <a:solidFill>
              <a:srgbClr val="228B22">
                <a:alpha val="30000"/>
              </a:srgbClr>
            </a:solidFill>
            <a:prstDash val="solid"/>
            <a:round/>
            <a:headEnd type="none" w="med" len="med"/>
            <a:tailEnd type="none" w="med" len="med"/>
          </a:ln>
        </p:spPr>
      </p:cxnSp>
      <p:sp>
        <p:nvSpPr>
          <p:cNvPr id="13" name="AutoShape 13"/>
          <p:cNvSpPr/>
          <p:nvPr/>
        </p:nvSpPr>
        <p:spPr>
          <a:xfrm>
            <a:off x="6604000" y="4826000"/>
            <a:ext cx="1587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555555"/>
                </a:solidFill>
                <a:latin typeface="Noto Sans SC"/>
                <a:ea typeface="Noto Sans SC"/>
                <a:cs typeface="Noto Sans SC"/>
                <a:sym typeface="Noto Sans SC"/>
              </a:rPr>
              <a:t>当气象部门发布暴雨</a:t>
            </a:r>
            <a:r>
              <a:rPr lang="en-US" sz="1300" b="1" i="0" u="none" strike="noStrike">
                <a:solidFill>
                  <a:srgbClr val="DC2626"/>
                </a:solidFill>
                <a:latin typeface="Noto Sans SC"/>
                <a:ea typeface="Noto Sans SC"/>
                <a:cs typeface="Noto Sans SC"/>
                <a:sym typeface="Noto Sans SC"/>
              </a:rPr>
              <a:t>红色、橙色</a:t>
            </a:r>
            <a:r>
              <a:rPr lang="en-US" sz="1300" b="0" i="0" u="none" strike="noStrike">
                <a:solidFill>
                  <a:srgbClr val="555555"/>
                </a:solidFill>
                <a:latin typeface="Noto Sans SC"/>
                <a:ea typeface="Noto Sans SC"/>
                <a:cs typeface="Noto Sans SC"/>
                <a:sym typeface="Noto Sans SC"/>
              </a:rPr>
              <a:t>预警信号时，立即自动触发“叫应”流程，启动最高等级响应机制。</a:t>
            </a:r>
            <a:endParaRPr lang="en-US" sz="1100"/>
          </a:p>
        </p:txBody>
      </p:sp>
      <p:cxnSp>
        <p:nvCxnSpPr>
          <p:cNvPr id="14" name="Connector 14"/>
          <p:cNvCxnSpPr/>
          <p:nvPr/>
        </p:nvCxnSpPr>
        <p:spPr>
          <a:xfrm rot="5373556">
            <a:off x="7366000" y="5010174"/>
            <a:ext cx="1651000" cy="12700"/>
          </a:xfrm>
          <a:prstGeom prst="straightConnector1">
            <a:avLst/>
          </a:prstGeom>
          <a:solidFill>
            <a:srgbClr val="DEE0E3">
              <a:alpha val="100000"/>
            </a:srgbClr>
          </a:solidFill>
          <a:ln w="12700" cap="flat" cmpd="sng">
            <a:solidFill>
              <a:srgbClr val="228B22">
                <a:alpha val="15000"/>
              </a:srgbClr>
            </a:solidFill>
            <a:prstDash val="solid"/>
            <a:round/>
            <a:headEnd type="none" w="med" len="med"/>
            <a:tailEnd type="none" w="med" len="med"/>
          </a:ln>
        </p:spPr>
      </p:cxnSp>
      <p:sp>
        <p:nvSpPr>
          <p:cNvPr id="15" name="AutoShape 15"/>
          <p:cNvSpPr/>
          <p:nvPr/>
        </p:nvSpPr>
        <p:spPr>
          <a:xfrm>
            <a:off x="8318500" y="4191000"/>
            <a:ext cx="1587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8B22"/>
                </a:solidFill>
                <a:latin typeface="Noto Sans SC"/>
                <a:ea typeface="Noto Sans SC"/>
                <a:cs typeface="Noto Sans SC"/>
                <a:sym typeface="Noto Sans SC"/>
              </a:rPr>
              <a:t>闭环流程</a:t>
            </a:r>
            <a:endParaRPr lang="en-US" sz="1100"/>
          </a:p>
        </p:txBody>
      </p:sp>
      <p:cxnSp>
        <p:nvCxnSpPr>
          <p:cNvPr id="16" name="Connector 16"/>
          <p:cNvCxnSpPr/>
          <p:nvPr/>
        </p:nvCxnSpPr>
        <p:spPr>
          <a:xfrm rot="-29892">
            <a:off x="8318528" y="4629150"/>
            <a:ext cx="1460500" cy="12700"/>
          </a:xfrm>
          <a:prstGeom prst="straightConnector1">
            <a:avLst/>
          </a:prstGeom>
          <a:solidFill>
            <a:srgbClr val="DEE0E3">
              <a:alpha val="100000"/>
            </a:srgbClr>
          </a:solidFill>
          <a:ln w="12700" cap="flat" cmpd="sng">
            <a:solidFill>
              <a:srgbClr val="228B22">
                <a:alpha val="30000"/>
              </a:srgbClr>
            </a:solidFill>
            <a:prstDash val="solid"/>
            <a:round/>
            <a:headEnd type="none" w="med" len="med"/>
            <a:tailEnd type="none" w="med" len="med"/>
          </a:ln>
        </p:spPr>
      </p:cxnSp>
      <p:sp>
        <p:nvSpPr>
          <p:cNvPr id="17" name="AutoShape 17"/>
          <p:cNvSpPr/>
          <p:nvPr/>
        </p:nvSpPr>
        <p:spPr>
          <a:xfrm>
            <a:off x="8318500" y="4826000"/>
            <a:ext cx="1587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555555"/>
                </a:solidFill>
                <a:latin typeface="Noto Sans SC"/>
                <a:ea typeface="Noto Sans SC"/>
                <a:cs typeface="Noto Sans SC"/>
                <a:sym typeface="Noto Sans SC"/>
              </a:rPr>
              <a:t>预警部门直报防指，防指快速通知基层责任人，责任人必须</a:t>
            </a:r>
            <a:r>
              <a:rPr lang="en-US" sz="1300" b="1" i="0" u="none" strike="noStrike">
                <a:solidFill>
                  <a:srgbClr val="555555"/>
                </a:solidFill>
                <a:latin typeface="Noto Sans SC"/>
                <a:ea typeface="Noto Sans SC"/>
                <a:cs typeface="Noto Sans SC"/>
                <a:sym typeface="Noto Sans SC"/>
              </a:rPr>
              <a:t>回复确认</a:t>
            </a:r>
            <a:r>
              <a:rPr lang="en-US" sz="1300" b="0" i="0" u="none" strike="noStrike">
                <a:solidFill>
                  <a:srgbClr val="555555"/>
                </a:solidFill>
                <a:latin typeface="Noto Sans SC"/>
                <a:ea typeface="Noto Sans SC"/>
                <a:cs typeface="Noto Sans SC"/>
                <a:sym typeface="Noto Sans SC"/>
              </a:rPr>
              <a:t>并即时采取避险处置措施，形成完整工作闭环。</a:t>
            </a:r>
            <a:endParaRPr lang="en-US" sz="1100"/>
          </a:p>
        </p:txBody>
      </p:sp>
      <p:cxnSp>
        <p:nvCxnSpPr>
          <p:cNvPr id="18" name="Connector 18"/>
          <p:cNvCxnSpPr/>
          <p:nvPr/>
        </p:nvCxnSpPr>
        <p:spPr>
          <a:xfrm rot="5373556">
            <a:off x="9017000" y="5010174"/>
            <a:ext cx="1651000" cy="12700"/>
          </a:xfrm>
          <a:prstGeom prst="straightConnector1">
            <a:avLst/>
          </a:prstGeom>
          <a:solidFill>
            <a:srgbClr val="DEE0E3">
              <a:alpha val="100000"/>
            </a:srgbClr>
          </a:solidFill>
          <a:ln w="12700" cap="flat" cmpd="sng">
            <a:solidFill>
              <a:srgbClr val="228B22">
                <a:alpha val="15000"/>
              </a:srgbClr>
            </a:solidFill>
            <a:prstDash val="solid"/>
            <a:round/>
            <a:headEnd type="none" w="med" len="med"/>
            <a:tailEnd type="none" w="med" len="med"/>
          </a:ln>
        </p:spPr>
      </p:cxnSp>
      <p:sp>
        <p:nvSpPr>
          <p:cNvPr id="19" name="AutoShape 19"/>
          <p:cNvSpPr/>
          <p:nvPr/>
        </p:nvSpPr>
        <p:spPr>
          <a:xfrm>
            <a:off x="9906000" y="4191000"/>
            <a:ext cx="1587500" cy="304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8B22"/>
                </a:solidFill>
                <a:latin typeface="Noto Sans SC"/>
                <a:ea typeface="Noto Sans SC"/>
                <a:cs typeface="Noto Sans SC"/>
                <a:sym typeface="Noto Sans SC"/>
              </a:rPr>
              <a:t>核心目标</a:t>
            </a:r>
            <a:endParaRPr lang="en-US" sz="1100"/>
          </a:p>
        </p:txBody>
      </p:sp>
      <p:cxnSp>
        <p:nvCxnSpPr>
          <p:cNvPr id="20" name="Connector 20"/>
          <p:cNvCxnSpPr/>
          <p:nvPr/>
        </p:nvCxnSpPr>
        <p:spPr>
          <a:xfrm rot="-29892">
            <a:off x="9906028" y="4629150"/>
            <a:ext cx="1460500" cy="12700"/>
          </a:xfrm>
          <a:prstGeom prst="straightConnector1">
            <a:avLst/>
          </a:prstGeom>
          <a:solidFill>
            <a:srgbClr val="DEE0E3">
              <a:alpha val="100000"/>
            </a:srgbClr>
          </a:solidFill>
          <a:ln w="12700" cap="flat" cmpd="sng">
            <a:solidFill>
              <a:srgbClr val="228B22">
                <a:alpha val="30000"/>
              </a:srgbClr>
            </a:solidFill>
            <a:prstDash val="solid"/>
            <a:round/>
            <a:headEnd type="none" w="med" len="med"/>
            <a:tailEnd type="none" w="med" len="med"/>
          </a:ln>
        </p:spPr>
      </p:cxnSp>
      <p:sp>
        <p:nvSpPr>
          <p:cNvPr id="21" name="AutoShape 21"/>
          <p:cNvSpPr/>
          <p:nvPr/>
        </p:nvSpPr>
        <p:spPr>
          <a:xfrm>
            <a:off x="9906000" y="4826000"/>
            <a:ext cx="1587500" cy="1143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300" b="0" i="0" u="none" strike="noStrike">
                <a:solidFill>
                  <a:srgbClr val="555555"/>
                </a:solidFill>
                <a:latin typeface="Noto Sans SC"/>
                <a:ea typeface="Noto Sans SC"/>
                <a:cs typeface="Noto Sans SC"/>
                <a:sym typeface="Noto Sans SC"/>
              </a:rPr>
              <a:t>确保预警信息穿透层级直达一线，打通防灾减灾“最后一公里”，最大程度保障人民群众生命财产安全。</a:t>
            </a:r>
            <a:endParaRPr lang="en-US" sz="110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Noto Sans SC"/>
                <a:ea typeface="Noto Sans SC"/>
                <a:cs typeface="Noto Sans SC"/>
                <a:sym typeface="Noto Sans SC"/>
              </a:rPr>
              <a:t>防汛应急响应（一）：四级/三级响应</a:t>
            </a:r>
            <a:endParaRPr lang="en-US" sz="1100"/>
          </a:p>
        </p:txBody>
      </p:sp>
      <p:sp>
        <p:nvSpPr>
          <p:cNvPr id="3" name="AutoShape 3"/>
          <p:cNvSpPr/>
          <p:nvPr/>
        </p:nvSpPr>
        <p:spPr>
          <a:xfrm>
            <a:off x="762000" y="1524000"/>
            <a:ext cx="10668000" cy="381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2286000"/>
            <a:ext cx="5270500" cy="3302000"/>
          </a:xfrm>
          <a:prstGeom prst="roundRect">
            <a:avLst>
              <a:gd name="adj" fmla="val 0"/>
            </a:avLst>
          </a:prstGeom>
          <a:solidFill>
            <a:srgbClr val="228B22">
              <a:alpha val="6000"/>
            </a:srgbClr>
          </a:solidFill>
          <a:ln w="25400" cap="flat" cmpd="sng">
            <a:noFill/>
            <a:prstDash val="solid"/>
            <a:round/>
          </a:ln>
        </p:spPr>
        <p:txBody>
          <a:bodyPr vert="horz" wrap="square" lIns="63500" tIns="63500" rIns="63500" bIns="63500" rtlCol="0" anchor="ctr"/>
          <a:lstStyle/>
          <a:p>
            <a:pPr algn="ctr">
              <a:defRPr/>
            </a:pPr>
          </a:p>
        </p:txBody>
      </p:sp>
      <p:sp>
        <p:nvSpPr>
          <p:cNvPr id="5" name="AutoShape 5"/>
          <p:cNvSpPr/>
          <p:nvPr/>
        </p:nvSpPr>
        <p:spPr>
          <a:xfrm>
            <a:off x="762000" y="2286000"/>
            <a:ext cx="76200" cy="33020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pic>
        <p:nvPicPr>
          <p:cNvPr id="6" name="Picture 6"/>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92200" y="2540000"/>
            <a:ext cx="508000" cy="508000"/>
          </a:xfrm>
          <a:prstGeom prst="rect">
            <a:avLst/>
          </a:prstGeom>
        </p:spPr>
      </p:pic>
      <p:sp>
        <p:nvSpPr>
          <p:cNvPr id="7" name="AutoShape 7"/>
          <p:cNvSpPr/>
          <p:nvPr/>
        </p:nvSpPr>
        <p:spPr>
          <a:xfrm>
            <a:off x="1778000" y="2540000"/>
            <a:ext cx="3937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228B22"/>
                </a:solidFill>
                <a:latin typeface="Noto Sans SC"/>
                <a:ea typeface="Noto Sans SC"/>
                <a:cs typeface="Noto Sans SC"/>
                <a:sym typeface="Noto Sans SC"/>
              </a:rPr>
              <a:t>四级应急响应（一般灾害）</a:t>
            </a:r>
            <a:endParaRPr lang="en-US" sz="1100"/>
          </a:p>
        </p:txBody>
      </p:sp>
      <p:cxnSp>
        <p:nvCxnSpPr>
          <p:cNvPr id="8" name="Connector 8"/>
          <p:cNvCxnSpPr/>
          <p:nvPr/>
        </p:nvCxnSpPr>
        <p:spPr>
          <a:xfrm rot="-9316">
            <a:off x="1092209" y="3422650"/>
            <a:ext cx="4686300" cy="12700"/>
          </a:xfrm>
          <a:prstGeom prst="straightConnector1">
            <a:avLst/>
          </a:prstGeom>
          <a:solidFill>
            <a:srgbClr val="DEE0E3">
              <a:alpha val="100000"/>
            </a:srgbClr>
          </a:solidFill>
          <a:ln w="12700" cap="flat" cmpd="sng">
            <a:solidFill>
              <a:srgbClr val="228B22">
                <a:alpha val="30000"/>
              </a:srgbClr>
            </a:solidFill>
            <a:prstDash val="dash"/>
            <a:round/>
            <a:headEnd type="none" w="med" len="med"/>
            <a:tailEnd type="none" w="med" len="med"/>
          </a:ln>
        </p:spPr>
      </p:cxnSp>
      <p:sp>
        <p:nvSpPr>
          <p:cNvPr id="9" name="AutoShape 9"/>
          <p:cNvSpPr/>
          <p:nvPr/>
        </p:nvSpPr>
        <p:spPr>
          <a:xfrm>
            <a:off x="1092200" y="3683000"/>
            <a:ext cx="4699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600" b="1" i="0" u="none" strike="noStrike">
                <a:solidFill>
                  <a:srgbClr val="333333"/>
                </a:solidFill>
                <a:latin typeface="Noto Sans SC"/>
                <a:ea typeface="Noto Sans SC"/>
                <a:cs typeface="Noto Sans SC"/>
                <a:sym typeface="Noto Sans SC"/>
              </a:rPr>
              <a:t>启动条件：</a:t>
            </a:r>
            <a:r>
              <a:rPr lang="en-US" sz="1400" b="0" i="0" u="none" strike="noStrike">
                <a:solidFill>
                  <a:srgbClr val="525252"/>
                </a:solidFill>
                <a:latin typeface="Noto Sans SC"/>
                <a:ea typeface="Noto Sans SC"/>
                <a:cs typeface="Noto Sans SC"/>
                <a:sym typeface="Noto Sans SC"/>
              </a:rPr>
              <a:t>当发布暴雨Ⅳ级预警（24小时降雨量≥50mm），或发生造成一定损失的一般洪涝灾害时，立即启动四级响应。</a:t>
            </a:r>
            <a:endParaRPr lang="en-US" sz="1100"/>
          </a:p>
        </p:txBody>
      </p:sp>
      <p:sp>
        <p:nvSpPr>
          <p:cNvPr id="10" name="AutoShape 10"/>
          <p:cNvSpPr/>
          <p:nvPr/>
        </p:nvSpPr>
        <p:spPr>
          <a:xfrm>
            <a:off x="1092200" y="5080000"/>
            <a:ext cx="4699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600" b="1" i="0" u="none" strike="noStrike">
                <a:solidFill>
                  <a:srgbClr val="333333"/>
                </a:solidFill>
                <a:latin typeface="Noto Sans SC"/>
                <a:ea typeface="Noto Sans SC"/>
                <a:cs typeface="Noto Sans SC"/>
                <a:sym typeface="Noto Sans SC"/>
              </a:rPr>
              <a:t>核心行动：</a:t>
            </a:r>
            <a:r>
              <a:rPr lang="en-US" sz="1400" b="0" i="0" u="none" strike="noStrike">
                <a:solidFill>
                  <a:srgbClr val="525252"/>
                </a:solidFill>
                <a:latin typeface="Noto Sans SC"/>
                <a:ea typeface="Noto Sans SC"/>
                <a:cs typeface="Noto Sans SC"/>
                <a:sym typeface="Noto Sans SC"/>
              </a:rPr>
              <a:t>加强雨情、水情监测预警，做好防范准备；相关负责人在岗值班，及时掌握灾情动态，做好信息报送与初步处置。</a:t>
            </a:r>
            <a:endParaRPr lang="en-US" sz="1100"/>
          </a:p>
        </p:txBody>
      </p:sp>
      <p:sp>
        <p:nvSpPr>
          <p:cNvPr id="11" name="AutoShape 11"/>
          <p:cNvSpPr/>
          <p:nvPr/>
        </p:nvSpPr>
        <p:spPr>
          <a:xfrm>
            <a:off x="6350000" y="2286000"/>
            <a:ext cx="5270500" cy="3302000"/>
          </a:xfrm>
          <a:prstGeom prst="roundRect">
            <a:avLst>
              <a:gd name="adj" fmla="val 0"/>
            </a:avLst>
          </a:prstGeom>
          <a:solidFill>
            <a:srgbClr val="228B22">
              <a:alpha val="6000"/>
            </a:srgbClr>
          </a:solidFill>
          <a:ln w="25400" cap="flat" cmpd="sng">
            <a:noFill/>
            <a:prstDash val="solid"/>
            <a:round/>
          </a:ln>
        </p:spPr>
        <p:txBody>
          <a:bodyPr vert="horz" wrap="square" lIns="63500" tIns="63500" rIns="63500" bIns="63500" rtlCol="0" anchor="ctr"/>
          <a:lstStyle/>
          <a:p>
            <a:pPr algn="ctr">
              <a:defRPr/>
            </a:pPr>
          </a:p>
        </p:txBody>
      </p:sp>
      <p:sp>
        <p:nvSpPr>
          <p:cNvPr id="12" name="AutoShape 12"/>
          <p:cNvSpPr/>
          <p:nvPr/>
        </p:nvSpPr>
        <p:spPr>
          <a:xfrm>
            <a:off x="6350000" y="2286000"/>
            <a:ext cx="76200" cy="3302000"/>
          </a:xfrm>
          <a:prstGeom prst="roundRect">
            <a:avLst>
              <a:gd name="adj" fmla="val 0"/>
            </a:avLst>
          </a:prstGeom>
          <a:solidFill>
            <a:srgbClr val="228B22">
              <a:alpha val="70000"/>
            </a:srgbClr>
          </a:solidFill>
          <a:ln w="25400" cap="flat" cmpd="sng">
            <a:noFill/>
            <a:prstDash val="solid"/>
            <a:round/>
          </a:ln>
        </p:spPr>
        <p:txBody>
          <a:bodyPr vert="horz" wrap="square" lIns="63500" tIns="63500" rIns="63500" bIns="63500" rtlCol="0" anchor="ctr"/>
          <a:lstStyle/>
          <a:p>
            <a:pPr algn="ctr">
              <a:defRPr/>
            </a:pPr>
          </a:p>
        </p:txBody>
      </p:sp>
      <p:pic>
        <p:nvPicPr>
          <p:cNvPr id="13" name="Picture 1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6680200" y="2540000"/>
            <a:ext cx="508000" cy="508000"/>
          </a:xfrm>
          <a:prstGeom prst="rect">
            <a:avLst/>
          </a:prstGeom>
        </p:spPr>
      </p:pic>
      <p:sp>
        <p:nvSpPr>
          <p:cNvPr id="14" name="AutoShape 14"/>
          <p:cNvSpPr/>
          <p:nvPr/>
        </p:nvSpPr>
        <p:spPr>
          <a:xfrm>
            <a:off x="7366000" y="2540000"/>
            <a:ext cx="3937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200" b="1" i="0" u="none" strike="noStrike">
                <a:solidFill>
                  <a:srgbClr val="228B22"/>
                </a:solidFill>
                <a:latin typeface="Noto Sans SC"/>
                <a:ea typeface="Noto Sans SC"/>
                <a:cs typeface="Noto Sans SC"/>
                <a:sym typeface="Noto Sans SC"/>
              </a:rPr>
              <a:t>三级应急响应（较大灾害）</a:t>
            </a:r>
            <a:endParaRPr lang="en-US" sz="1100"/>
          </a:p>
        </p:txBody>
      </p:sp>
      <p:cxnSp>
        <p:nvCxnSpPr>
          <p:cNvPr id="15" name="Connector 15"/>
          <p:cNvCxnSpPr/>
          <p:nvPr/>
        </p:nvCxnSpPr>
        <p:spPr>
          <a:xfrm rot="-9316">
            <a:off x="6680209" y="3422650"/>
            <a:ext cx="4686300" cy="12700"/>
          </a:xfrm>
          <a:prstGeom prst="straightConnector1">
            <a:avLst/>
          </a:prstGeom>
          <a:solidFill>
            <a:srgbClr val="DEE0E3">
              <a:alpha val="100000"/>
            </a:srgbClr>
          </a:solidFill>
          <a:ln w="12700" cap="flat" cmpd="sng">
            <a:solidFill>
              <a:srgbClr val="228B22">
                <a:alpha val="30000"/>
              </a:srgbClr>
            </a:solidFill>
            <a:prstDash val="dash"/>
            <a:round/>
            <a:headEnd type="none" w="med" len="med"/>
            <a:tailEnd type="none" w="med" len="med"/>
          </a:ln>
        </p:spPr>
      </p:cxnSp>
      <p:sp>
        <p:nvSpPr>
          <p:cNvPr id="16" name="AutoShape 16"/>
          <p:cNvSpPr/>
          <p:nvPr/>
        </p:nvSpPr>
        <p:spPr>
          <a:xfrm>
            <a:off x="6680200" y="3683000"/>
            <a:ext cx="4699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600" b="1" i="0" u="none" strike="noStrike">
                <a:solidFill>
                  <a:srgbClr val="333333"/>
                </a:solidFill>
                <a:latin typeface="Noto Sans SC"/>
                <a:ea typeface="Noto Sans SC"/>
                <a:cs typeface="Noto Sans SC"/>
                <a:sym typeface="Noto Sans SC"/>
              </a:rPr>
              <a:t>启动条件：</a:t>
            </a:r>
            <a:r>
              <a:rPr lang="en-US" sz="1400" b="0" i="0" u="none" strike="noStrike">
                <a:solidFill>
                  <a:srgbClr val="525252"/>
                </a:solidFill>
                <a:latin typeface="Noto Sans SC"/>
                <a:ea typeface="Noto Sans SC"/>
                <a:cs typeface="Noto Sans SC"/>
                <a:sym typeface="Noto Sans SC"/>
              </a:rPr>
              <a:t>当发布暴雨Ⅲ级预警（24小时降雨量≥100mm），或发生造成较重损失的较大洪涝灾害时，启动三级应急响应。</a:t>
            </a:r>
            <a:endParaRPr lang="en-US" sz="1100"/>
          </a:p>
        </p:txBody>
      </p:sp>
      <p:sp>
        <p:nvSpPr>
          <p:cNvPr id="17" name="AutoShape 17"/>
          <p:cNvSpPr/>
          <p:nvPr/>
        </p:nvSpPr>
        <p:spPr>
          <a:xfrm>
            <a:off x="6680200" y="5080000"/>
            <a:ext cx="4699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600" b="1" i="0" u="none" strike="noStrike">
                <a:solidFill>
                  <a:srgbClr val="333333"/>
                </a:solidFill>
                <a:latin typeface="Noto Sans SC"/>
                <a:ea typeface="Noto Sans SC"/>
                <a:cs typeface="Noto Sans SC"/>
                <a:sym typeface="Noto Sans SC"/>
              </a:rPr>
              <a:t>核心行动：</a:t>
            </a:r>
            <a:r>
              <a:rPr lang="en-US" sz="1400" b="0" i="0" u="none" strike="noStrike">
                <a:solidFill>
                  <a:srgbClr val="525252"/>
                </a:solidFill>
                <a:latin typeface="Noto Sans SC"/>
                <a:ea typeface="Noto Sans SC"/>
                <a:cs typeface="Noto Sans SC"/>
                <a:sym typeface="Noto Sans SC"/>
              </a:rPr>
              <a:t>组织开展会商研判，预置抢险救援力量；水利、交通、住建等各行业主管部门加强重点部位巡查防守，及时处置险情。</a:t>
            </a:r>
            <a:endParaRPr lang="en-US" sz="1100"/>
          </a:p>
        </p:txBody>
      </p:sp>
      <p:sp>
        <p:nvSpPr>
          <p:cNvPr id="18" name="AutoShape 18"/>
          <p:cNvSpPr/>
          <p:nvPr/>
        </p:nvSpPr>
        <p:spPr>
          <a:xfrm>
            <a:off x="762000" y="5969000"/>
            <a:ext cx="10858500" cy="635000"/>
          </a:xfrm>
          <a:prstGeom prst="roundRect">
            <a:avLst>
              <a:gd name="adj" fmla="val 0"/>
            </a:avLst>
          </a:prstGeom>
          <a:solidFill>
            <a:srgbClr val="228B22">
              <a:alpha val="8000"/>
            </a:srgbClr>
          </a:solidFill>
          <a:ln w="25400" cap="flat" cmpd="sng">
            <a:noFill/>
            <a:prstDash val="solid"/>
            <a:round/>
          </a:ln>
        </p:spPr>
        <p:txBody>
          <a:bodyPr vert="horz" wrap="square" lIns="63500" tIns="63500" rIns="63500" bIns="63500" rtlCol="0" anchor="ctr"/>
          <a:lstStyle/>
          <a:p>
            <a:pPr algn="ctr">
              <a:defRPr/>
            </a:pPr>
          </a:p>
        </p:txBody>
      </p:sp>
      <p:sp>
        <p:nvSpPr>
          <p:cNvPr id="19" name="AutoShape 19"/>
          <p:cNvSpPr/>
          <p:nvPr/>
        </p:nvSpPr>
        <p:spPr>
          <a:xfrm>
            <a:off x="952500" y="6070600"/>
            <a:ext cx="10477500" cy="4318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0" i="0" u="none" strike="noStrike">
                <a:solidFill>
                  <a:srgbClr val="333333"/>
                </a:solidFill>
                <a:latin typeface="Noto Sans SC"/>
                <a:ea typeface="Noto Sans SC"/>
                <a:cs typeface="Noto Sans SC"/>
                <a:sym typeface="Noto Sans SC"/>
              </a:rPr>
              <a:t>核心策略：以“防”为主，通过加强监测预警与前置力量部署，将风险管控在源头，最大程度降低灾害影响。</a:t>
            </a:r>
            <a:endParaRPr lang="en-US" sz="11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Noto Sans SC"/>
                <a:ea typeface="Noto Sans SC"/>
                <a:cs typeface="Noto Sans SC"/>
                <a:sym typeface="Noto Sans SC"/>
              </a:rPr>
              <a:t>防汛应急响应（二）：二级/一级响应</a:t>
            </a:r>
            <a:endParaRPr lang="en-US" sz="1100"/>
          </a:p>
        </p:txBody>
      </p:sp>
      <p:sp>
        <p:nvSpPr>
          <p:cNvPr id="3" name="AutoShape 3"/>
          <p:cNvSpPr/>
          <p:nvPr/>
        </p:nvSpPr>
        <p:spPr>
          <a:xfrm>
            <a:off x="762000" y="1397000"/>
            <a:ext cx="10668000" cy="25400"/>
          </a:xfrm>
          <a:prstGeom prst="roundRect">
            <a:avLst>
              <a:gd name="adj" fmla="val 0"/>
            </a:avLst>
          </a:prstGeom>
          <a:solidFill>
            <a:srgbClr val="228B22">
              <a:alpha val="40000"/>
            </a:srgbClr>
          </a:solidFill>
          <a:ln w="25400" cap="flat" cmpd="sng">
            <a:noFill/>
            <a:prstDash val="solid"/>
            <a:round/>
          </a:ln>
        </p:spPr>
        <p:txBody>
          <a:bodyPr vert="horz" wrap="square" lIns="63500" tIns="63500" rIns="63500" bIns="63500" rtlCol="0" anchor="ctr"/>
          <a:lstStyle/>
          <a:p>
            <a:pPr algn="ctr">
              <a:defRPr/>
            </a:pPr>
          </a:p>
        </p:txBody>
      </p:sp>
      <p:pic>
        <p:nvPicPr>
          <p:cNvPr id="4" name="Picture 4"/>
          <p:cNvPicPr>
            <a:picLocks noChangeAspect="1"/>
          </p:cNvPicPr>
          <p:nvPr/>
        </p:nvPicPr>
        <p:blipFill>
          <a:blip r:embed="rId1"/>
          <a:srcRect l="7878" r="7878"/>
          <a:stretch>
            <a:fillRect/>
          </a:stretch>
        </p:blipFill>
        <p:spPr>
          <a:xfrm>
            <a:off x="762000" y="2032000"/>
            <a:ext cx="5080000" cy="3556000"/>
          </a:xfrm>
          <a:prstGeom prst="rect">
            <a:avLst/>
          </a:prstGeom>
          <a:noFill/>
          <a:ln w="25400" cap="flat" cmpd="sng">
            <a:noFill/>
            <a:prstDash val="solid"/>
            <a:round/>
          </a:ln>
        </p:spPr>
      </p:pic>
      <p:sp>
        <p:nvSpPr>
          <p:cNvPr id="5" name="AutoShape 5"/>
          <p:cNvSpPr/>
          <p:nvPr/>
        </p:nvSpPr>
        <p:spPr>
          <a:xfrm>
            <a:off x="762000" y="5842000"/>
            <a:ext cx="5080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0" i="0" u="none" strike="noStrike">
                <a:solidFill>
                  <a:srgbClr val="666666"/>
                </a:solidFill>
                <a:latin typeface="Noto Sans SC"/>
                <a:ea typeface="Noto Sans SC"/>
                <a:cs typeface="Noto Sans SC"/>
                <a:sym typeface="Noto Sans SC"/>
              </a:rPr>
              <a:t>面对城市内涝等突发险情，救援队伍第一时间奔赴现场，以专业力量转移受困群众，全力保障人民生命财产安全。</a:t>
            </a:r>
            <a:endParaRPr lang="en-US" sz="1100"/>
          </a:p>
        </p:txBody>
      </p:sp>
      <p:cxnSp>
        <p:nvCxnSpPr>
          <p:cNvPr id="6" name="Connector 6"/>
          <p:cNvCxnSpPr/>
          <p:nvPr/>
        </p:nvCxnSpPr>
        <p:spPr>
          <a:xfrm rot="5389889">
            <a:off x="4064000" y="4184659"/>
            <a:ext cx="4318000" cy="12700"/>
          </a:xfrm>
          <a:prstGeom prst="straightConnector1">
            <a:avLst/>
          </a:prstGeom>
          <a:solidFill>
            <a:srgbClr val="DEE0E3">
              <a:alpha val="100000"/>
            </a:srgbClr>
          </a:solidFill>
          <a:ln w="12700" cap="flat" cmpd="sng">
            <a:solidFill>
              <a:srgbClr val="228B22">
                <a:alpha val="20000"/>
              </a:srgbClr>
            </a:solidFill>
            <a:prstDash val="dash"/>
            <a:round/>
            <a:headEnd type="none" w="med" len="med"/>
            <a:tailEnd type="none" w="med" len="med"/>
          </a:ln>
        </p:spPr>
      </p:cxnSp>
      <p:sp>
        <p:nvSpPr>
          <p:cNvPr id="7" name="AutoShape 7"/>
          <p:cNvSpPr/>
          <p:nvPr/>
        </p:nvSpPr>
        <p:spPr>
          <a:xfrm>
            <a:off x="6477000" y="2032000"/>
            <a:ext cx="76200" cy="18415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a:off x="6731000" y="2032000"/>
            <a:ext cx="4699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228B22"/>
                </a:solidFill>
                <a:latin typeface="Noto Sans SC"/>
                <a:ea typeface="Noto Sans SC"/>
                <a:cs typeface="Noto Sans SC"/>
                <a:sym typeface="Noto Sans SC"/>
              </a:rPr>
              <a:t>01 / 二级应急响应（重大灾害）</a:t>
            </a:r>
            <a:endParaRPr lang="en-US" sz="1100"/>
          </a:p>
        </p:txBody>
      </p:sp>
      <p:cxnSp>
        <p:nvCxnSpPr>
          <p:cNvPr id="9" name="Connector 9"/>
          <p:cNvCxnSpPr/>
          <p:nvPr/>
        </p:nvCxnSpPr>
        <p:spPr>
          <a:xfrm rot="-9291">
            <a:off x="6731009" y="2597150"/>
            <a:ext cx="4699000" cy="12700"/>
          </a:xfrm>
          <a:prstGeom prst="straightConnector1">
            <a:avLst/>
          </a:prstGeom>
          <a:solidFill>
            <a:srgbClr val="DEE0E3">
              <a:alpha val="100000"/>
            </a:srgbClr>
          </a:solidFill>
          <a:ln w="12700" cap="flat" cmpd="sng">
            <a:solidFill>
              <a:srgbClr val="228B22">
                <a:alpha val="15000"/>
              </a:srgbClr>
            </a:solidFill>
            <a:prstDash val="solid"/>
            <a:round/>
            <a:headEnd type="none" w="med" len="med"/>
            <a:tailEnd type="none" w="med" len="med"/>
          </a:ln>
        </p:spPr>
      </p:cxnSp>
      <p:sp>
        <p:nvSpPr>
          <p:cNvPr id="10" name="AutoShape 10"/>
          <p:cNvSpPr/>
          <p:nvPr/>
        </p:nvSpPr>
        <p:spPr>
          <a:xfrm>
            <a:off x="6731000" y="2794000"/>
            <a:ext cx="4699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333333"/>
                </a:solidFill>
                <a:latin typeface="Noto Sans SC"/>
                <a:ea typeface="Noto Sans SC"/>
                <a:cs typeface="Noto Sans SC"/>
                <a:sym typeface="Noto Sans SC"/>
              </a:rPr>
              <a:t>启动条件：</a:t>
            </a:r>
            <a:r>
              <a:rPr lang="en-US" sz="1400" b="0" i="0" u="none" strike="noStrike">
                <a:solidFill>
                  <a:srgbClr val="555555"/>
                </a:solidFill>
                <a:latin typeface="Noto Sans SC"/>
                <a:ea typeface="Noto Sans SC"/>
                <a:cs typeface="Noto Sans SC"/>
                <a:sym typeface="Noto Sans SC"/>
              </a:rPr>
              <a:t>暴雨Ⅱ级预警（24h降雨≥250mm）或发生重大洪涝灾害时启动。</a:t>
            </a:r>
            <a:endParaRPr lang="en-US" sz="1100"/>
          </a:p>
          <a:p>
            <a:pPr marL="0" indent="0" algn="l">
              <a:lnSpc>
                <a:spcPct val="125000"/>
              </a:lnSpc>
            </a:pPr>
            <a:r>
              <a:rPr lang="en-US" sz="1400" b="1" i="0" u="none" strike="noStrike">
                <a:solidFill>
                  <a:srgbClr val="333333"/>
                </a:solidFill>
                <a:latin typeface="Noto Sans SC"/>
                <a:ea typeface="Noto Sans SC"/>
                <a:cs typeface="Noto Sans SC"/>
                <a:sym typeface="Noto Sans SC"/>
              </a:rPr>
              <a:t>核心行动：</a:t>
            </a:r>
            <a:r>
              <a:rPr lang="en-US" sz="1400" b="0" i="0" u="none" strike="noStrike">
                <a:solidFill>
                  <a:srgbClr val="555555"/>
                </a:solidFill>
                <a:latin typeface="Noto Sans SC"/>
                <a:ea typeface="Noto Sans SC"/>
                <a:cs typeface="Noto Sans SC"/>
                <a:sym typeface="Noto Sans SC"/>
              </a:rPr>
              <a:t>区领导坐镇指挥，专班集中办公，果断采取停工、停学、交通管制等强制措施，统筹调配全区抢险资源。</a:t>
            </a:r>
            <a:endParaRPr lang="en-US" sz="1400" b="0" i="0" u="none" strike="noStrike">
              <a:solidFill>
                <a:srgbClr val="555555"/>
              </a:solidFill>
              <a:latin typeface="Noto Sans SC"/>
              <a:ea typeface="Noto Sans SC"/>
              <a:cs typeface="Noto Sans SC"/>
              <a:sym typeface="Noto Sans SC"/>
            </a:endParaRPr>
          </a:p>
        </p:txBody>
      </p:sp>
      <p:cxnSp>
        <p:nvCxnSpPr>
          <p:cNvPr id="11" name="Connector 11"/>
          <p:cNvCxnSpPr/>
          <p:nvPr/>
        </p:nvCxnSpPr>
        <p:spPr>
          <a:xfrm rot="-8814">
            <a:off x="6477008" y="4184650"/>
            <a:ext cx="4953000" cy="12700"/>
          </a:xfrm>
          <a:prstGeom prst="straightConnector1">
            <a:avLst/>
          </a:prstGeom>
          <a:solidFill>
            <a:srgbClr val="DEE0E3">
              <a:alpha val="100000"/>
            </a:srgbClr>
          </a:solidFill>
          <a:ln w="12700" cap="flat" cmpd="sng">
            <a:solidFill>
              <a:srgbClr val="228B22">
                <a:alpha val="10000"/>
              </a:srgbClr>
            </a:solidFill>
            <a:prstDash val="dash"/>
            <a:round/>
            <a:headEnd type="none" w="med" len="med"/>
            <a:tailEnd type="none" w="med" len="med"/>
          </a:ln>
        </p:spPr>
      </p:cxnSp>
      <p:sp>
        <p:nvSpPr>
          <p:cNvPr id="12" name="AutoShape 12"/>
          <p:cNvSpPr/>
          <p:nvPr/>
        </p:nvSpPr>
        <p:spPr>
          <a:xfrm>
            <a:off x="6477000" y="4445000"/>
            <a:ext cx="76200" cy="1841500"/>
          </a:xfrm>
          <a:prstGeom prst="roundRect">
            <a:avLst>
              <a:gd name="adj" fmla="val 0"/>
            </a:avLst>
          </a:prstGeom>
          <a:solidFill>
            <a:srgbClr val="228B22">
              <a:alpha val="70000"/>
            </a:srgbClr>
          </a:solidFill>
          <a:ln w="25400" cap="flat" cmpd="sng">
            <a:noFill/>
            <a:prstDash val="solid"/>
            <a:round/>
          </a:ln>
        </p:spPr>
        <p:txBody>
          <a:bodyPr vert="horz" wrap="square" lIns="63500" tIns="63500" rIns="63500" bIns="63500" rtlCol="0" anchor="ctr"/>
          <a:lstStyle/>
          <a:p>
            <a:pPr algn="ctr">
              <a:defRPr/>
            </a:pPr>
          </a:p>
        </p:txBody>
      </p:sp>
      <p:sp>
        <p:nvSpPr>
          <p:cNvPr id="13" name="AutoShape 13"/>
          <p:cNvSpPr/>
          <p:nvPr/>
        </p:nvSpPr>
        <p:spPr>
          <a:xfrm>
            <a:off x="6731000" y="4445000"/>
            <a:ext cx="4699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2000" b="1" i="0" u="none" strike="noStrike">
                <a:solidFill>
                  <a:srgbClr val="228B22">
                    <a:alpha val="90196"/>
                  </a:srgbClr>
                </a:solidFill>
                <a:latin typeface="Noto Sans SC"/>
                <a:ea typeface="Noto Sans SC"/>
                <a:cs typeface="Noto Sans SC"/>
                <a:sym typeface="Noto Sans SC"/>
              </a:rPr>
              <a:t>02 / 一级应急响应（特别重大灾害）</a:t>
            </a:r>
            <a:endParaRPr lang="en-US" sz="1100"/>
          </a:p>
        </p:txBody>
      </p:sp>
      <p:cxnSp>
        <p:nvCxnSpPr>
          <p:cNvPr id="14" name="Connector 14"/>
          <p:cNvCxnSpPr/>
          <p:nvPr/>
        </p:nvCxnSpPr>
        <p:spPr>
          <a:xfrm rot="-9291">
            <a:off x="6731009" y="4946650"/>
            <a:ext cx="4699000" cy="12700"/>
          </a:xfrm>
          <a:prstGeom prst="straightConnector1">
            <a:avLst/>
          </a:prstGeom>
          <a:solidFill>
            <a:srgbClr val="DEE0E3">
              <a:alpha val="100000"/>
            </a:srgbClr>
          </a:solidFill>
          <a:ln w="12700" cap="flat" cmpd="sng">
            <a:solidFill>
              <a:srgbClr val="228B22">
                <a:alpha val="15000"/>
              </a:srgbClr>
            </a:solidFill>
            <a:prstDash val="solid"/>
            <a:round/>
            <a:headEnd type="none" w="med" len="med"/>
            <a:tailEnd type="none" w="med" len="med"/>
          </a:ln>
        </p:spPr>
      </p:cxnSp>
      <p:sp>
        <p:nvSpPr>
          <p:cNvPr id="15" name="AutoShape 15"/>
          <p:cNvSpPr/>
          <p:nvPr/>
        </p:nvSpPr>
        <p:spPr>
          <a:xfrm>
            <a:off x="6731000" y="5080000"/>
            <a:ext cx="4699000" cy="1333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400" b="1" i="0" u="none" strike="noStrike">
                <a:solidFill>
                  <a:srgbClr val="333333"/>
                </a:solidFill>
                <a:latin typeface="Noto Sans SC"/>
                <a:ea typeface="Noto Sans SC"/>
                <a:cs typeface="Noto Sans SC"/>
                <a:sym typeface="Noto Sans SC"/>
              </a:rPr>
              <a:t>启动条件：</a:t>
            </a:r>
            <a:r>
              <a:rPr lang="en-US" sz="1400" b="0" i="0" u="none" strike="noStrike">
                <a:solidFill>
                  <a:srgbClr val="555555"/>
                </a:solidFill>
                <a:latin typeface="Noto Sans SC"/>
                <a:ea typeface="Noto Sans SC"/>
                <a:cs typeface="Noto Sans SC"/>
                <a:sym typeface="Noto Sans SC"/>
              </a:rPr>
              <a:t>发布暴雨Ⅰ级预警，或发生特别重大洪涝灾害、防洪工程出现重大险情时启动。</a:t>
            </a:r>
            <a:endParaRPr lang="en-US" sz="1100"/>
          </a:p>
          <a:p>
            <a:pPr marL="0" indent="0" algn="l">
              <a:lnSpc>
                <a:spcPct val="125000"/>
              </a:lnSpc>
            </a:pPr>
            <a:r>
              <a:rPr lang="en-US" sz="1400" b="1" i="0" u="none" strike="noStrike">
                <a:solidFill>
                  <a:srgbClr val="333333"/>
                </a:solidFill>
                <a:latin typeface="Noto Sans SC"/>
                <a:ea typeface="Noto Sans SC"/>
                <a:cs typeface="Noto Sans SC"/>
                <a:sym typeface="Noto Sans SC"/>
              </a:rPr>
              <a:t>核心行动：</a:t>
            </a:r>
            <a:r>
              <a:rPr lang="en-US" sz="1400" b="0" i="0" u="none" strike="noStrike">
                <a:solidFill>
                  <a:srgbClr val="555555"/>
                </a:solidFill>
                <a:latin typeface="Noto Sans SC"/>
                <a:ea typeface="Noto Sans SC"/>
                <a:cs typeface="Noto Sans SC"/>
                <a:sym typeface="Noto Sans SC"/>
              </a:rPr>
              <a:t>区委书记、区长亲自指挥，宣布进入紧急防汛期，实施全社会动员，必要时请求上级及部队支援，不惜代价抢险救灾。</a:t>
            </a:r>
            <a:endParaRPr lang="en-US" sz="1400" b="0" i="0" u="none" strike="noStrike">
              <a:solidFill>
                <a:srgbClr val="555555"/>
              </a:solidFill>
              <a:latin typeface="Noto Sans SC"/>
              <a:ea typeface="Noto Sans SC"/>
              <a:cs typeface="Noto Sans SC"/>
              <a:sym typeface="Noto Sans SC"/>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Noto Sans SC"/>
                <a:ea typeface="Noto Sans SC"/>
                <a:cs typeface="Noto Sans SC"/>
                <a:sym typeface="Noto Sans SC"/>
              </a:rPr>
              <a:t>抗旱应急响应</a:t>
            </a:r>
            <a:endParaRPr lang="en-US" sz="1100"/>
          </a:p>
        </p:txBody>
      </p:sp>
      <p:sp>
        <p:nvSpPr>
          <p:cNvPr id="3" name="AutoShape 3"/>
          <p:cNvSpPr/>
          <p:nvPr/>
        </p:nvSpPr>
        <p:spPr>
          <a:xfrm>
            <a:off x="762000" y="1651000"/>
            <a:ext cx="10668000" cy="1016000"/>
          </a:xfrm>
          <a:prstGeom prst="roundRect">
            <a:avLst>
              <a:gd name="adj" fmla="val 0"/>
            </a:avLst>
          </a:prstGeom>
          <a:solidFill>
            <a:srgbClr val="228B22">
              <a:alpha val="8000"/>
            </a:srgbClr>
          </a:solidFill>
          <a:ln w="25400" cap="flat" cmpd="sng">
            <a:noFill/>
            <a:prstDash val="solid"/>
            <a:round/>
          </a:ln>
        </p:spPr>
        <p:txBody>
          <a:bodyPr vert="horz" wrap="square" lIns="63500" tIns="63500" rIns="63500" bIns="63500" rtlCol="0" anchor="ctr"/>
          <a:lstStyle/>
          <a:p>
            <a:pPr algn="ctr">
              <a:defRPr/>
            </a:pPr>
          </a:p>
        </p:txBody>
      </p:sp>
      <p:pic>
        <p:nvPicPr>
          <p:cNvPr id="4" name="Picture 4"/>
          <p:cNvPicPr>
            <a:picLocks noChangeAspect="1"/>
          </p:cNvPicPr>
          <p:nvPr/>
        </p:nvPicPr>
        <p:blipFill>
          <a:blip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1016000" y="1879600"/>
            <a:ext cx="558800" cy="558800"/>
          </a:xfrm>
          <a:prstGeom prst="rect">
            <a:avLst/>
          </a:prstGeom>
        </p:spPr>
      </p:pic>
      <p:sp>
        <p:nvSpPr>
          <p:cNvPr id="5" name="AutoShape 5"/>
          <p:cNvSpPr/>
          <p:nvPr/>
        </p:nvSpPr>
        <p:spPr>
          <a:xfrm>
            <a:off x="1905000" y="1778000"/>
            <a:ext cx="9271000" cy="762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600" b="1" i="0" u="none" strike="noStrike">
                <a:solidFill>
                  <a:srgbClr val="228B22"/>
                </a:solidFill>
                <a:latin typeface="Noto Sans SC"/>
                <a:ea typeface="Noto Sans SC"/>
                <a:cs typeface="Noto Sans SC"/>
                <a:sym typeface="Noto Sans SC"/>
              </a:rPr>
              <a:t>分级响应机制：</a:t>
            </a:r>
            <a:r>
              <a:rPr lang="en-US" sz="1400" b="0" i="0" u="none" strike="noStrike">
                <a:solidFill>
                  <a:srgbClr val="555555"/>
                </a:solidFill>
                <a:latin typeface="Noto Sans SC"/>
                <a:ea typeface="Noto Sans SC"/>
                <a:cs typeface="Noto Sans SC"/>
                <a:sym typeface="Noto Sans SC"/>
              </a:rPr>
              <a:t>综合气象干旱指数、土壤墒情及供水保障能力，科学研判旱情发展态势，依法依规启动四级、三级、二级、一级应急响应，形成“按级响应、精准施策”的全流程闭环管理体系。</a:t>
            </a:r>
            <a:endParaRPr lang="en-US" sz="1100"/>
          </a:p>
        </p:txBody>
      </p:sp>
      <p:pic>
        <p:nvPicPr>
          <p:cNvPr id="6" name="Picture 6"/>
          <p:cNvPicPr>
            <a:picLocks noChangeAspect="1"/>
          </p:cNvPicPr>
          <p:nvPr/>
        </p:nvPicPr>
        <p:blipFill>
          <a:blip r:embed="rId3"/>
          <a:srcRect t="23442" b="23442"/>
          <a:stretch>
            <a:fillRect/>
          </a:stretch>
        </p:blipFill>
        <p:spPr>
          <a:xfrm>
            <a:off x="762000" y="3175000"/>
            <a:ext cx="5207000" cy="1841500"/>
          </a:xfrm>
          <a:prstGeom prst="rect">
            <a:avLst/>
          </a:prstGeom>
          <a:noFill/>
          <a:ln w="25400" cap="flat" cmpd="sng">
            <a:noFill/>
            <a:prstDash val="solid"/>
            <a:round/>
          </a:ln>
        </p:spPr>
      </p:pic>
      <p:sp>
        <p:nvSpPr>
          <p:cNvPr id="7" name="AutoShape 7"/>
          <p:cNvSpPr/>
          <p:nvPr/>
        </p:nvSpPr>
        <p:spPr>
          <a:xfrm>
            <a:off x="762000" y="5270500"/>
            <a:ext cx="76200" cy="9525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sp>
        <p:nvSpPr>
          <p:cNvPr id="8" name="AutoShape 8"/>
          <p:cNvSpPr/>
          <p:nvPr/>
        </p:nvSpPr>
        <p:spPr>
          <a:xfrm>
            <a:off x="1016000" y="5207000"/>
            <a:ext cx="4826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800" b="1" i="0" u="none" strike="noStrike">
                <a:solidFill>
                  <a:srgbClr val="333333"/>
                </a:solidFill>
                <a:latin typeface="Noto Sans SC"/>
                <a:ea typeface="Noto Sans SC"/>
                <a:cs typeface="Noto Sans SC"/>
                <a:sym typeface="Noto Sans SC"/>
              </a:rPr>
              <a:t>轻度/中度干旱：基础管控与科学调配</a:t>
            </a:r>
            <a:endParaRPr lang="en-US" sz="1100"/>
          </a:p>
          <a:p>
            <a:pPr marL="0" indent="0" algn="l">
              <a:lnSpc>
                <a:spcPct val="117000"/>
              </a:lnSpc>
            </a:pPr>
            <a:r>
              <a:rPr lang="en-US" sz="1300" b="0" i="0" u="none" strike="noStrike">
                <a:solidFill>
                  <a:srgbClr val="666666"/>
                </a:solidFill>
                <a:latin typeface="Noto Sans SC"/>
                <a:ea typeface="Noto Sans SC"/>
                <a:cs typeface="Noto Sans SC"/>
                <a:sym typeface="Noto Sans SC"/>
              </a:rPr>
              <a:t>统筹现有水源实施科学调度，强化全民节水宣传引导；抢抓有利气象条件开展人工增雨作业，并对偏远缺水区域及时开展应急送水，保障群众基本用水需求。</a:t>
            </a:r>
            <a:endParaRPr lang="en-US" sz="1300" b="0" i="0" u="none" strike="noStrike">
              <a:solidFill>
                <a:srgbClr val="666666"/>
              </a:solidFill>
              <a:latin typeface="Noto Sans SC"/>
              <a:ea typeface="Noto Sans SC"/>
              <a:cs typeface="Noto Sans SC"/>
              <a:sym typeface="Noto Sans SC"/>
            </a:endParaRPr>
          </a:p>
        </p:txBody>
      </p:sp>
      <p:cxnSp>
        <p:nvCxnSpPr>
          <p:cNvPr id="9" name="Connector 9"/>
          <p:cNvCxnSpPr/>
          <p:nvPr/>
        </p:nvCxnSpPr>
        <p:spPr>
          <a:xfrm rot="5386249">
            <a:off x="4572000" y="4756163"/>
            <a:ext cx="3175000" cy="12700"/>
          </a:xfrm>
          <a:prstGeom prst="straightConnector1">
            <a:avLst/>
          </a:prstGeom>
          <a:solidFill>
            <a:srgbClr val="DEE0E3">
              <a:alpha val="100000"/>
            </a:srgbClr>
          </a:solidFill>
          <a:ln w="12700" cap="flat" cmpd="sng">
            <a:solidFill>
              <a:srgbClr val="228B22">
                <a:alpha val="20000"/>
              </a:srgbClr>
            </a:solidFill>
            <a:prstDash val="dash"/>
            <a:round/>
            <a:headEnd type="none" w="med" len="med"/>
            <a:tailEnd type="none" w="med" len="med"/>
          </a:ln>
        </p:spPr>
      </p:cxnSp>
      <p:pic>
        <p:nvPicPr>
          <p:cNvPr id="10" name="Picture 10"/>
          <p:cNvPicPr>
            <a:picLocks noChangeAspect="1"/>
          </p:cNvPicPr>
          <p:nvPr/>
        </p:nvPicPr>
        <p:blipFill>
          <a:blip r:embed="rId4"/>
          <a:srcRect t="23475" b="23475"/>
          <a:stretch>
            <a:fillRect/>
          </a:stretch>
        </p:blipFill>
        <p:spPr>
          <a:xfrm>
            <a:off x="6286500" y="3175000"/>
            <a:ext cx="5207000" cy="1841500"/>
          </a:xfrm>
          <a:prstGeom prst="rect">
            <a:avLst/>
          </a:prstGeom>
          <a:noFill/>
          <a:ln w="25400" cap="flat" cmpd="sng">
            <a:noFill/>
            <a:prstDash val="solid"/>
            <a:round/>
          </a:ln>
        </p:spPr>
      </p:pic>
      <p:sp>
        <p:nvSpPr>
          <p:cNvPr id="11" name="AutoShape 11"/>
          <p:cNvSpPr/>
          <p:nvPr/>
        </p:nvSpPr>
        <p:spPr>
          <a:xfrm>
            <a:off x="6286500" y="5270500"/>
            <a:ext cx="76200" cy="9525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sp>
        <p:nvSpPr>
          <p:cNvPr id="12" name="AutoShape 12"/>
          <p:cNvSpPr/>
          <p:nvPr/>
        </p:nvSpPr>
        <p:spPr>
          <a:xfrm>
            <a:off x="6540500" y="5207000"/>
            <a:ext cx="4826000" cy="10795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800" b="1" i="0" u="none" strike="noStrike">
                <a:solidFill>
                  <a:srgbClr val="333333"/>
                </a:solidFill>
                <a:latin typeface="Noto Sans SC"/>
                <a:ea typeface="Noto Sans SC"/>
                <a:cs typeface="Noto Sans SC"/>
                <a:sym typeface="Noto Sans SC"/>
              </a:rPr>
              <a:t>严重/特大干旱：刚性约束与应急保障</a:t>
            </a:r>
            <a:endParaRPr lang="en-US" sz="1100"/>
          </a:p>
          <a:p>
            <a:pPr marL="0" indent="0" algn="l">
              <a:lnSpc>
                <a:spcPct val="117000"/>
              </a:lnSpc>
            </a:pPr>
            <a:r>
              <a:rPr lang="en-US" sz="1300" b="0" i="0" u="none" strike="noStrike">
                <a:solidFill>
                  <a:srgbClr val="666666"/>
                </a:solidFill>
                <a:latin typeface="Noto Sans SC"/>
                <a:ea typeface="Noto Sans SC"/>
                <a:cs typeface="Noto Sans SC"/>
                <a:sym typeface="Noto Sans SC"/>
              </a:rPr>
              <a:t>依法限制洗浴、洗车等高耗水服务业用水，严格压减农业、工业供水指标；及时启用备用水源、地下水应急水源，并统筹实施跨区域、跨流域调水，优先保障城乡居民生活用水。</a:t>
            </a:r>
            <a:endParaRPr lang="en-US" sz="1300" b="0" i="0" u="none" strike="noStrike">
              <a:solidFill>
                <a:srgbClr val="666666"/>
              </a:solidFill>
              <a:latin typeface="Noto Sans SC"/>
              <a:ea typeface="Noto Sans SC"/>
              <a:cs typeface="Noto Sans SC"/>
              <a:sym typeface="Noto Sans SC"/>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a:effectLst/>
      </p:bgPr>
    </p:bg>
    <p:spTree>
      <p:nvGrpSpPr>
        <p:cNvPr id="1" name=""/>
        <p:cNvGrpSpPr/>
        <p:nvPr/>
      </p:nvGrpSpPr>
      <p:grpSpPr>
        <a:xfrm>
          <a:off x="0" y="0"/>
          <a:ext cx="0" cy="0"/>
          <a:chOff x="0" y="0"/>
          <a:chExt cx="0" cy="0"/>
        </a:xfrm>
      </p:grpSpPr>
      <p:sp>
        <p:nvSpPr>
          <p:cNvPr id="2" name="AutoShape 2"/>
          <p:cNvSpPr/>
          <p:nvPr/>
        </p:nvSpPr>
        <p:spPr>
          <a:xfrm>
            <a:off x="762000" y="635000"/>
            <a:ext cx="10668000" cy="571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3200" b="1" i="0" u="none" strike="noStrike">
                <a:solidFill>
                  <a:srgbClr val="333333"/>
                </a:solidFill>
                <a:latin typeface="Noto Sans SC"/>
                <a:ea typeface="Noto Sans SC"/>
                <a:cs typeface="Noto Sans SC"/>
                <a:sym typeface="Noto Sans SC"/>
              </a:rPr>
              <a:t>保障与善后</a:t>
            </a:r>
            <a:endParaRPr lang="en-US" sz="1100"/>
          </a:p>
        </p:txBody>
      </p:sp>
      <p:sp>
        <p:nvSpPr>
          <p:cNvPr id="3" name="AutoShape 3"/>
          <p:cNvSpPr/>
          <p:nvPr/>
        </p:nvSpPr>
        <p:spPr>
          <a:xfrm>
            <a:off x="762000" y="1397000"/>
            <a:ext cx="10668000" cy="254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sp>
        <p:nvSpPr>
          <p:cNvPr id="4" name="AutoShape 4"/>
          <p:cNvSpPr/>
          <p:nvPr/>
        </p:nvSpPr>
        <p:spPr>
          <a:xfrm>
            <a:off x="762000" y="1905000"/>
            <a:ext cx="5588000" cy="1460500"/>
          </a:xfrm>
          <a:prstGeom prst="roundRect">
            <a:avLst>
              <a:gd name="adj" fmla="val 0"/>
            </a:avLst>
          </a:prstGeom>
          <a:solidFill>
            <a:srgbClr val="228B22">
              <a:alpha val="6000"/>
            </a:srgbClr>
          </a:solidFill>
          <a:ln w="25400" cap="flat" cmpd="sng">
            <a:noFill/>
            <a:prstDash val="solid"/>
            <a:round/>
          </a:ln>
        </p:spPr>
        <p:txBody>
          <a:bodyPr vert="horz" wrap="square" lIns="63500" tIns="63500" rIns="63500" bIns="63500" rtlCol="0" anchor="ctr"/>
          <a:lstStyle/>
          <a:p>
            <a:pPr algn="ctr">
              <a:defRPr/>
            </a:pPr>
          </a:p>
        </p:txBody>
      </p:sp>
      <p:sp>
        <p:nvSpPr>
          <p:cNvPr id="5" name="AutoShape 5"/>
          <p:cNvSpPr/>
          <p:nvPr/>
        </p:nvSpPr>
        <p:spPr>
          <a:xfrm>
            <a:off x="762000" y="1905000"/>
            <a:ext cx="76200" cy="14605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sp>
        <p:nvSpPr>
          <p:cNvPr id="6" name="AutoShape 6"/>
          <p:cNvSpPr/>
          <p:nvPr/>
        </p:nvSpPr>
        <p:spPr>
          <a:xfrm>
            <a:off x="1016000" y="2032000"/>
            <a:ext cx="508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8B22"/>
                </a:solidFill>
                <a:latin typeface="Noto Sans SC"/>
                <a:ea typeface="Noto Sans SC"/>
                <a:cs typeface="Noto Sans SC"/>
                <a:sym typeface="Noto Sans SC"/>
              </a:rPr>
              <a:t>01. 全方位应急保障体系</a:t>
            </a:r>
            <a:endParaRPr lang="en-US" sz="1100"/>
          </a:p>
        </p:txBody>
      </p:sp>
      <p:cxnSp>
        <p:nvCxnSpPr>
          <p:cNvPr id="7" name="Connector 7"/>
          <p:cNvCxnSpPr/>
          <p:nvPr/>
        </p:nvCxnSpPr>
        <p:spPr>
          <a:xfrm rot="-8594">
            <a:off x="1016008" y="2533650"/>
            <a:ext cx="5080000" cy="12700"/>
          </a:xfrm>
          <a:prstGeom prst="straightConnector1">
            <a:avLst/>
          </a:prstGeom>
          <a:solidFill>
            <a:srgbClr val="DEE0E3">
              <a:alpha val="100000"/>
            </a:srgbClr>
          </a:solidFill>
          <a:ln w="12700" cap="flat" cmpd="sng">
            <a:solidFill>
              <a:srgbClr val="228B22">
                <a:alpha val="20000"/>
              </a:srgbClr>
            </a:solidFill>
            <a:prstDash val="solid"/>
            <a:round/>
            <a:headEnd type="none" w="med" len="med"/>
            <a:tailEnd type="none" w="med" len="med"/>
          </a:ln>
        </p:spPr>
      </p:cxnSp>
      <p:sp>
        <p:nvSpPr>
          <p:cNvPr id="8" name="AutoShape 8"/>
          <p:cNvSpPr/>
          <p:nvPr/>
        </p:nvSpPr>
        <p:spPr>
          <a:xfrm>
            <a:off x="1016000" y="2667000"/>
            <a:ext cx="5080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555555"/>
                </a:solidFill>
                <a:latin typeface="Noto Sans SC"/>
                <a:ea typeface="Noto Sans SC"/>
                <a:cs typeface="Noto Sans SC"/>
                <a:sym typeface="Noto Sans SC"/>
              </a:rPr>
              <a:t>预案明确资金、物资、水源、队伍、医疗、治安、供电、交通、社会动员、市场等十大保障措施，为应急处置提供全维度、无死角的坚实支撑。</a:t>
            </a:r>
            <a:endParaRPr lang="en-US" sz="1100"/>
          </a:p>
        </p:txBody>
      </p:sp>
      <p:sp>
        <p:nvSpPr>
          <p:cNvPr id="9" name="AutoShape 9"/>
          <p:cNvSpPr/>
          <p:nvPr/>
        </p:nvSpPr>
        <p:spPr>
          <a:xfrm>
            <a:off x="762000" y="3556000"/>
            <a:ext cx="5588000" cy="1460500"/>
          </a:xfrm>
          <a:prstGeom prst="roundRect">
            <a:avLst>
              <a:gd name="adj" fmla="val 0"/>
            </a:avLst>
          </a:prstGeom>
          <a:solidFill>
            <a:srgbClr val="228B22">
              <a:alpha val="6000"/>
            </a:srgbClr>
          </a:solidFill>
          <a:ln w="25400" cap="flat" cmpd="sng">
            <a:noFill/>
            <a:prstDash val="solid"/>
            <a:round/>
          </a:ln>
        </p:spPr>
        <p:txBody>
          <a:bodyPr vert="horz" wrap="square" lIns="63500" tIns="63500" rIns="63500" bIns="63500" rtlCol="0" anchor="ctr"/>
          <a:lstStyle/>
          <a:p>
            <a:pPr algn="ctr">
              <a:defRPr/>
            </a:pPr>
          </a:p>
        </p:txBody>
      </p:sp>
      <p:sp>
        <p:nvSpPr>
          <p:cNvPr id="10" name="AutoShape 10"/>
          <p:cNvSpPr/>
          <p:nvPr/>
        </p:nvSpPr>
        <p:spPr>
          <a:xfrm>
            <a:off x="762000" y="3556000"/>
            <a:ext cx="76200" cy="14605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sp>
        <p:nvSpPr>
          <p:cNvPr id="11" name="AutoShape 11"/>
          <p:cNvSpPr/>
          <p:nvPr/>
        </p:nvSpPr>
        <p:spPr>
          <a:xfrm>
            <a:off x="1016000" y="3683000"/>
            <a:ext cx="5080000" cy="3810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8B22"/>
                </a:solidFill>
                <a:latin typeface="Noto Sans SC"/>
                <a:ea typeface="Noto Sans SC"/>
                <a:cs typeface="Noto Sans SC"/>
                <a:sym typeface="Noto Sans SC"/>
              </a:rPr>
              <a:t>02. 信息报送与发布时效规范</a:t>
            </a:r>
            <a:endParaRPr lang="en-US" sz="1100"/>
          </a:p>
        </p:txBody>
      </p:sp>
      <p:cxnSp>
        <p:nvCxnSpPr>
          <p:cNvPr id="12" name="Connector 12"/>
          <p:cNvCxnSpPr/>
          <p:nvPr/>
        </p:nvCxnSpPr>
        <p:spPr>
          <a:xfrm rot="-8594">
            <a:off x="1016008" y="4184650"/>
            <a:ext cx="5080000" cy="12700"/>
          </a:xfrm>
          <a:prstGeom prst="straightConnector1">
            <a:avLst/>
          </a:prstGeom>
          <a:solidFill>
            <a:srgbClr val="DEE0E3">
              <a:alpha val="100000"/>
            </a:srgbClr>
          </a:solidFill>
          <a:ln w="12700" cap="flat" cmpd="sng">
            <a:solidFill>
              <a:srgbClr val="228B22">
                <a:alpha val="20000"/>
              </a:srgbClr>
            </a:solidFill>
            <a:prstDash val="solid"/>
            <a:round/>
            <a:headEnd type="none" w="med" len="med"/>
            <a:tailEnd type="none" w="med" len="med"/>
          </a:ln>
        </p:spPr>
      </p:cxnSp>
      <p:sp>
        <p:nvSpPr>
          <p:cNvPr id="13" name="AutoShape 13"/>
          <p:cNvSpPr/>
          <p:nvPr/>
        </p:nvSpPr>
        <p:spPr>
          <a:xfrm>
            <a:off x="1016000" y="4318000"/>
            <a:ext cx="2413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1" i="0" u="none" strike="noStrike">
                <a:solidFill>
                  <a:srgbClr val="333333"/>
                </a:solidFill>
                <a:latin typeface="Noto Sans SC"/>
                <a:ea typeface="Noto Sans SC"/>
                <a:cs typeface="Noto Sans SC"/>
                <a:sym typeface="Noto Sans SC"/>
              </a:rPr>
              <a:t>快速报送：</a:t>
            </a:r>
            <a:r>
              <a:rPr lang="en-US" sz="1300" b="0" i="0" u="none" strike="noStrike">
                <a:solidFill>
                  <a:srgbClr val="555555"/>
                </a:solidFill>
                <a:latin typeface="Noto Sans SC"/>
                <a:ea typeface="Noto Sans SC"/>
                <a:cs typeface="Noto Sans SC"/>
                <a:sym typeface="Noto Sans SC"/>
              </a:rPr>
              <a:t>重大险情灾情确保在20分钟内完成首次报告，保障信息传递零延迟。</a:t>
            </a:r>
            <a:endParaRPr lang="en-US" sz="1100"/>
          </a:p>
        </p:txBody>
      </p:sp>
      <p:cxnSp>
        <p:nvCxnSpPr>
          <p:cNvPr id="14" name="Connector 14"/>
          <p:cNvCxnSpPr/>
          <p:nvPr/>
        </p:nvCxnSpPr>
        <p:spPr>
          <a:xfrm rot="5314074">
            <a:off x="3302000" y="4629229"/>
            <a:ext cx="508000" cy="12700"/>
          </a:xfrm>
          <a:prstGeom prst="straightConnector1">
            <a:avLst/>
          </a:prstGeom>
          <a:solidFill>
            <a:srgbClr val="DEE0E3">
              <a:alpha val="100000"/>
            </a:srgbClr>
          </a:solidFill>
          <a:ln w="12700" cap="flat" cmpd="sng">
            <a:solidFill>
              <a:srgbClr val="228B22">
                <a:alpha val="20000"/>
              </a:srgbClr>
            </a:solidFill>
            <a:prstDash val="solid"/>
            <a:round/>
            <a:headEnd type="none" w="med" len="med"/>
            <a:tailEnd type="none" w="med" len="med"/>
          </a:ln>
        </p:spPr>
      </p:cxnSp>
      <p:sp>
        <p:nvSpPr>
          <p:cNvPr id="15" name="AutoShape 15"/>
          <p:cNvSpPr/>
          <p:nvPr/>
        </p:nvSpPr>
        <p:spPr>
          <a:xfrm>
            <a:off x="3683000" y="4318000"/>
            <a:ext cx="2413000" cy="635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1" i="0" u="none" strike="noStrike">
                <a:solidFill>
                  <a:srgbClr val="333333"/>
                </a:solidFill>
                <a:latin typeface="Noto Sans SC"/>
                <a:ea typeface="Noto Sans SC"/>
                <a:cs typeface="Noto Sans SC"/>
                <a:sym typeface="Noto Sans SC"/>
              </a:rPr>
              <a:t>权威发布：</a:t>
            </a:r>
            <a:r>
              <a:rPr lang="en-US" sz="1300" b="0" i="0" u="none" strike="noStrike">
                <a:solidFill>
                  <a:srgbClr val="555555"/>
                </a:solidFill>
                <a:latin typeface="Noto Sans SC"/>
                <a:ea typeface="Noto Sans SC"/>
                <a:cs typeface="Noto Sans SC"/>
                <a:sym typeface="Noto Sans SC"/>
              </a:rPr>
              <a:t>5小时内发布权威信息，24小时内召开新闻发布会，稳定社会预期。</a:t>
            </a:r>
            <a:endParaRPr lang="en-US" sz="1100"/>
          </a:p>
        </p:txBody>
      </p:sp>
      <p:sp>
        <p:nvSpPr>
          <p:cNvPr id="16" name="AutoShape 16"/>
          <p:cNvSpPr/>
          <p:nvPr/>
        </p:nvSpPr>
        <p:spPr>
          <a:xfrm>
            <a:off x="762000" y="5207000"/>
            <a:ext cx="5588000" cy="1206500"/>
          </a:xfrm>
          <a:prstGeom prst="roundRect">
            <a:avLst>
              <a:gd name="adj" fmla="val 0"/>
            </a:avLst>
          </a:prstGeom>
          <a:solidFill>
            <a:srgbClr val="228B22">
              <a:alpha val="6000"/>
            </a:srgbClr>
          </a:solidFill>
          <a:ln w="25400" cap="flat" cmpd="sng">
            <a:noFill/>
            <a:prstDash val="solid"/>
            <a:round/>
          </a:ln>
        </p:spPr>
        <p:txBody>
          <a:bodyPr vert="horz" wrap="square" lIns="63500" tIns="63500" rIns="63500" bIns="63500" rtlCol="0" anchor="ctr"/>
          <a:lstStyle/>
          <a:p>
            <a:pPr algn="ctr">
              <a:defRPr/>
            </a:pPr>
          </a:p>
        </p:txBody>
      </p:sp>
      <p:sp>
        <p:nvSpPr>
          <p:cNvPr id="17" name="AutoShape 17"/>
          <p:cNvSpPr/>
          <p:nvPr/>
        </p:nvSpPr>
        <p:spPr>
          <a:xfrm>
            <a:off x="762000" y="5207000"/>
            <a:ext cx="76200" cy="1206500"/>
          </a:xfrm>
          <a:prstGeom prst="roundRect">
            <a:avLst>
              <a:gd name="adj" fmla="val 0"/>
            </a:avLst>
          </a:prstGeom>
          <a:solidFill>
            <a:srgbClr val="228B22">
              <a:alpha val="100000"/>
            </a:srgbClr>
          </a:solidFill>
          <a:ln w="25400" cap="flat" cmpd="sng">
            <a:noFill/>
            <a:prstDash val="solid"/>
            <a:round/>
          </a:ln>
        </p:spPr>
        <p:txBody>
          <a:bodyPr vert="horz" wrap="square" lIns="63500" tIns="63500" rIns="63500" bIns="63500" rtlCol="0" anchor="ctr"/>
          <a:lstStyle/>
          <a:p>
            <a:pPr algn="ctr">
              <a:defRPr/>
            </a:pPr>
          </a:p>
        </p:txBody>
      </p:sp>
      <p:sp>
        <p:nvSpPr>
          <p:cNvPr id="18" name="AutoShape 18"/>
          <p:cNvSpPr/>
          <p:nvPr/>
        </p:nvSpPr>
        <p:spPr>
          <a:xfrm>
            <a:off x="1016000" y="5334000"/>
            <a:ext cx="5080000" cy="317500"/>
          </a:xfrm>
          <a:prstGeom prst="rect">
            <a:avLst/>
          </a:prstGeom>
          <a:noFill/>
          <a:ln w="12700" cap="flat" cmpd="sng">
            <a:noFill/>
            <a:prstDash val="solid"/>
            <a:round/>
          </a:ln>
        </p:spPr>
        <p:txBody>
          <a:bodyPr vert="horz" wrap="square" lIns="0" tIns="0" rIns="0" bIns="0" rtlCol="0" anchor="ctr" anchorCtr="0"/>
          <a:lstStyle/>
          <a:p>
            <a:pPr marL="0" indent="0" algn="l">
              <a:lnSpc>
                <a:spcPct val="125000"/>
              </a:lnSpc>
              <a:defRPr/>
            </a:pPr>
            <a:r>
              <a:rPr lang="en-US" sz="1800" b="1" i="0" u="none" strike="noStrike">
                <a:solidFill>
                  <a:srgbClr val="228B22"/>
                </a:solidFill>
                <a:latin typeface="Noto Sans SC"/>
                <a:ea typeface="Noto Sans SC"/>
                <a:cs typeface="Noto Sans SC"/>
                <a:sym typeface="Noto Sans SC"/>
              </a:rPr>
              <a:t>03. 科学善后与恢复重建</a:t>
            </a:r>
            <a:endParaRPr lang="en-US" sz="1100"/>
          </a:p>
        </p:txBody>
      </p:sp>
      <p:cxnSp>
        <p:nvCxnSpPr>
          <p:cNvPr id="19" name="Connector 19"/>
          <p:cNvCxnSpPr/>
          <p:nvPr/>
        </p:nvCxnSpPr>
        <p:spPr>
          <a:xfrm rot="-8594">
            <a:off x="1016008" y="5734050"/>
            <a:ext cx="5080000" cy="12700"/>
          </a:xfrm>
          <a:prstGeom prst="straightConnector1">
            <a:avLst/>
          </a:prstGeom>
          <a:solidFill>
            <a:srgbClr val="DEE0E3">
              <a:alpha val="100000"/>
            </a:srgbClr>
          </a:solidFill>
          <a:ln w="12700" cap="flat" cmpd="sng">
            <a:solidFill>
              <a:srgbClr val="228B22">
                <a:alpha val="20000"/>
              </a:srgbClr>
            </a:solidFill>
            <a:prstDash val="solid"/>
            <a:round/>
            <a:headEnd type="none" w="med" len="med"/>
            <a:tailEnd type="none" w="med" len="med"/>
          </a:ln>
        </p:spPr>
      </p:cxnSp>
      <p:sp>
        <p:nvSpPr>
          <p:cNvPr id="20" name="AutoShape 20"/>
          <p:cNvSpPr/>
          <p:nvPr/>
        </p:nvSpPr>
        <p:spPr>
          <a:xfrm>
            <a:off x="1016000" y="5842000"/>
            <a:ext cx="5080000" cy="508000"/>
          </a:xfrm>
          <a:prstGeom prst="rect">
            <a:avLst/>
          </a:prstGeom>
          <a:noFill/>
          <a:ln w="12700" cap="flat" cmpd="sng">
            <a:noFill/>
            <a:prstDash val="solid"/>
            <a:round/>
          </a:ln>
        </p:spPr>
        <p:txBody>
          <a:bodyPr vert="horz" wrap="square" lIns="0" tIns="0" rIns="0" bIns="0" rtlCol="0" anchor="ctr" anchorCtr="0"/>
          <a:lstStyle/>
          <a:p>
            <a:pPr marL="0" indent="0" algn="l">
              <a:lnSpc>
                <a:spcPct val="108000"/>
              </a:lnSpc>
              <a:defRPr/>
            </a:pPr>
            <a:r>
              <a:rPr lang="en-US" sz="1300" b="0" i="0" u="none" strike="noStrike">
                <a:solidFill>
                  <a:srgbClr val="555555"/>
                </a:solidFill>
                <a:latin typeface="Noto Sans SC"/>
                <a:ea typeface="Noto Sans SC"/>
                <a:cs typeface="Noto Sans SC"/>
                <a:sym typeface="Noto Sans SC"/>
              </a:rPr>
              <a:t>统筹推进善后处置、灾害调查评估与恢复重建工作，优先保障民生，尽快恢复社会秩序和正常生产生活。</a:t>
            </a:r>
            <a:endParaRPr lang="en-US" sz="1100"/>
          </a:p>
        </p:txBody>
      </p:sp>
      <p:pic>
        <p:nvPicPr>
          <p:cNvPr id="21" name="Picture 21"/>
          <p:cNvPicPr>
            <a:picLocks noChangeAspect="1"/>
          </p:cNvPicPr>
          <p:nvPr/>
        </p:nvPicPr>
        <p:blipFill>
          <a:blip r:embed="rId1"/>
          <a:srcRect l="138" r="138"/>
          <a:stretch>
            <a:fillRect/>
          </a:stretch>
        </p:blipFill>
        <p:spPr>
          <a:xfrm>
            <a:off x="6858000" y="1905000"/>
            <a:ext cx="4572000" cy="3048000"/>
          </a:xfrm>
          <a:prstGeom prst="rect">
            <a:avLst/>
          </a:prstGeom>
          <a:noFill/>
          <a:ln w="25400" cap="flat" cmpd="sng">
            <a:noFill/>
            <a:prstDash val="solid"/>
            <a:round/>
          </a:ln>
        </p:spPr>
      </p:pic>
      <p:sp>
        <p:nvSpPr>
          <p:cNvPr id="22" name="AutoShape 22"/>
          <p:cNvSpPr/>
          <p:nvPr/>
        </p:nvSpPr>
        <p:spPr>
          <a:xfrm>
            <a:off x="6858000" y="5207000"/>
            <a:ext cx="4572000" cy="1206500"/>
          </a:xfrm>
          <a:prstGeom prst="roundRect">
            <a:avLst>
              <a:gd name="adj" fmla="val 0"/>
            </a:avLst>
          </a:prstGeom>
          <a:solidFill>
            <a:srgbClr val="228B22">
              <a:alpha val="4000"/>
            </a:srgbClr>
          </a:solidFill>
          <a:ln w="25400" cap="flat" cmpd="sng">
            <a:noFill/>
            <a:prstDash val="solid"/>
            <a:round/>
          </a:ln>
        </p:spPr>
        <p:txBody>
          <a:bodyPr vert="horz" wrap="square" lIns="63500" tIns="63500" rIns="63500" bIns="63500" rtlCol="0" anchor="ctr"/>
          <a:lstStyle/>
          <a:p>
            <a:pPr algn="ctr">
              <a:defRPr/>
            </a:pPr>
          </a:p>
        </p:txBody>
      </p:sp>
      <p:sp>
        <p:nvSpPr>
          <p:cNvPr id="23" name="AutoShape 23"/>
          <p:cNvSpPr/>
          <p:nvPr/>
        </p:nvSpPr>
        <p:spPr>
          <a:xfrm>
            <a:off x="6985000" y="5334000"/>
            <a:ext cx="4318000" cy="952500"/>
          </a:xfrm>
          <a:prstGeom prst="rect">
            <a:avLst/>
          </a:prstGeom>
          <a:noFill/>
          <a:ln w="12700" cap="flat" cmpd="sng">
            <a:noFill/>
            <a:prstDash val="solid"/>
            <a:round/>
          </a:ln>
        </p:spPr>
        <p:txBody>
          <a:bodyPr vert="horz" wrap="square" lIns="0" tIns="0" rIns="0" bIns="0" rtlCol="0" anchor="ctr" anchorCtr="0"/>
          <a:lstStyle/>
          <a:p>
            <a:pPr marL="0" indent="0" algn="l">
              <a:lnSpc>
                <a:spcPct val="117000"/>
              </a:lnSpc>
              <a:defRPr/>
            </a:pPr>
            <a:r>
              <a:rPr lang="en-US" sz="1400" b="1" i="0" u="none" strike="noStrike">
                <a:solidFill>
                  <a:srgbClr val="228B22"/>
                </a:solidFill>
                <a:latin typeface="Noto Sans SC"/>
                <a:ea typeface="Noto Sans SC"/>
                <a:cs typeface="Noto Sans SC"/>
                <a:sym typeface="Noto Sans SC"/>
              </a:rPr>
              <a:t>灾后重建现场纪实：</a:t>
            </a:r>
            <a:r>
              <a:rPr lang="en-US" sz="1300" b="0" i="0" u="none" strike="noStrike">
                <a:solidFill>
                  <a:srgbClr val="555555"/>
                </a:solidFill>
                <a:latin typeface="Noto Sans SC"/>
                <a:ea typeface="Noto Sans SC"/>
                <a:cs typeface="Noto Sans SC"/>
                <a:sym typeface="Noto Sans SC"/>
              </a:rPr>
              <a:t>图为灾后恢复重建施工现场，各项重建工作科学规划、有序推进。通过高效的资源统筹与施工组织，让受灾群众早日重返家园，恢复安居乐业的生活环境。</a:t>
            </a:r>
            <a:endParaRPr lang="en-US" sz="1100"/>
          </a:p>
        </p:txBody>
      </p:sp>
    </p:spTree>
  </p:cSld>
  <p:clrMapOvr>
    <a:masterClrMapping/>
  </p:clrMapOvr>
</p:sld>
</file>

<file path=ppt/theme/theme1.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默认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2451</Words>
  <Application>WPS 演示</Application>
  <PresentationFormat/>
  <Paragraphs>141</Paragraphs>
  <Slides>9</Slides>
  <Notes>0</Notes>
  <HiddenSlides>0</HiddenSlides>
  <MMClips>0</MMClips>
  <ScaleCrop>false</ScaleCrop>
  <HeadingPairs>
    <vt:vector size="6" baseType="variant">
      <vt:variant>
        <vt:lpstr>已用的字体</vt:lpstr>
      </vt:variant>
      <vt:variant>
        <vt:i4>8</vt:i4>
      </vt:variant>
      <vt:variant>
        <vt:lpstr>主题</vt:lpstr>
      </vt:variant>
      <vt:variant>
        <vt:i4>2</vt:i4>
      </vt:variant>
      <vt:variant>
        <vt:lpstr>幻灯片标题</vt:lpstr>
      </vt:variant>
      <vt:variant>
        <vt:i4>9</vt:i4>
      </vt:variant>
    </vt:vector>
  </HeadingPairs>
  <TitlesOfParts>
    <vt:vector size="19" baseType="lpstr">
      <vt:lpstr>Arial</vt:lpstr>
      <vt:lpstr>宋体</vt:lpstr>
      <vt:lpstr>Wingdings</vt:lpstr>
      <vt:lpstr>Arial</vt:lpstr>
      <vt:lpstr>Noto Sans SC</vt:lpstr>
      <vt:lpstr>Segoe Print</vt:lpstr>
      <vt:lpstr>微软雅黑</vt:lpstr>
      <vt:lpstr>Arial Unicode MS</vt:lpstr>
      <vt:lpstr>Office 主题​​</vt:lpstr>
      <vt:lpstr>默认主题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定远</cp:lastModifiedBy>
  <cp:revision>1</cp:revision>
  <dcterms:created xsi:type="dcterms:W3CDTF">2026-06-26T08:50:16Z</dcterms:created>
  <dcterms:modified xsi:type="dcterms:W3CDTF">2026-06-26T08:50:16Z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IGC">
    <vt:lpwstr>{"Label":"1","ContentProducer":"001191110102MACQD9K64010000","ProduceID":"7655622946736655338","ReservedCode1":"","ContentPropagator":"","PropagateID":"","ReservedCode2":""}</vt:lpwstr>
  </property>
  <property fmtid="{D5CDD505-2E9C-101B-9397-08002B2CF9AE}" pid="3" name="ICV">
    <vt:lpwstr>55492C8C57B94FDCBC7DEAFC9B76303E_12</vt:lpwstr>
  </property>
  <property fmtid="{D5CDD505-2E9C-101B-9397-08002B2CF9AE}" pid="4" name="KSOProductBuildVer">
    <vt:lpwstr>2052-12.1.0.26895</vt:lpwstr>
  </property>
</Properties>
</file>