
<file path=[Content_Types].xml><?xml version="1.0" encoding="utf-8"?>
<Types xmlns="http://schemas.openxmlformats.org/package/2006/content-types">
  <Default Extension="jpeg" ContentType="image/jpe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3"/>
  </p:sldMasterIdLst>
  <p:notesMasterIdLst>
    <p:notesMasterId r:id="rId5"/>
  </p:notesMasterIdLst>
  <p:sldIdLst>
    <p:sldId id="3443" r:id="rId4"/>
    <p:sldId id="3444" r:id="rId6"/>
    <p:sldId id="3445" r:id="rId7"/>
    <p:sldId id="3446" r:id="rId8"/>
    <p:sldId id="3447" r:id="rId9"/>
    <p:sldId id="3448" r:id="rId10"/>
    <p:sldId id="3449" r:id="rId11"/>
    <p:sldId id="3450" r:id="rId12"/>
    <p:sldId id="3451" r:id="rId13"/>
    <p:sldId id="3452" r:id="rId14"/>
    <p:sldId id="3453" r:id="rId15"/>
    <p:sldId id="3454" r:id="rId16"/>
    <p:sldId id="3455" r:id="rId17"/>
    <p:sldId id="3456" r:id="rId18"/>
    <p:sldId id="3457" r:id="rId19"/>
    <p:sldId id="3458" r:id="rId20"/>
    <p:sldId id="3459" r:id="rId21"/>
    <p:sldId id="3460" r:id="rId22"/>
    <p:sldId id="3461" r:id="rId23"/>
    <p:sldId id="3462" r:id="rId24"/>
    <p:sldId id="3463" r:id="rId25"/>
    <p:sldId id="3464" r:id="rId26"/>
    <p:sldId id="3465" r:id="rId27"/>
    <p:sldId id="3466" r:id="rId28"/>
    <p:sldId id="3467" r:id="rId29"/>
    <p:sldId id="3468" r:id="rId30"/>
    <p:sldId id="3469" r:id="rId31"/>
    <p:sldId id="3470" r:id="rId32"/>
    <p:sldId id="3471" r:id="rId33"/>
    <p:sldId id="3472" r:id="rId34"/>
    <p:sldId id="3473" r:id="rId35"/>
    <p:sldId id="3474" r:id="rId36"/>
    <p:sldId id="3475" r:id="rId37"/>
    <p:sldId id="3615" r:id="rId38"/>
    <p:sldId id="456" r:id="rId39"/>
    <p:sldId id="3365" r:id="rId40"/>
    <p:sldId id="3349" r:id="rId41"/>
    <p:sldId id="3350" r:id="rId42"/>
    <p:sldId id="3351" r:id="rId43"/>
    <p:sldId id="3352" r:id="rId44"/>
    <p:sldId id="3353" r:id="rId45"/>
    <p:sldId id="3410" r:id="rId46"/>
    <p:sldId id="3413" r:id="rId47"/>
    <p:sldId id="3419" r:id="rId48"/>
    <p:sldId id="3417" r:id="rId49"/>
    <p:sldId id="3355" r:id="rId50"/>
    <p:sldId id="3356" r:id="rId51"/>
    <p:sldId id="3411" r:id="rId52"/>
    <p:sldId id="3412" r:id="rId53"/>
    <p:sldId id="3357" r:id="rId54"/>
    <p:sldId id="3424" r:id="rId55"/>
    <p:sldId id="3420" r:id="rId56"/>
    <p:sldId id="3421" r:id="rId57"/>
    <p:sldId id="3422" r:id="rId58"/>
    <p:sldId id="3414" r:id="rId59"/>
    <p:sldId id="3415" r:id="rId60"/>
    <p:sldId id="3416" r:id="rId61"/>
    <p:sldId id="3358" r:id="rId62"/>
    <p:sldId id="3339" r:id="rId63"/>
    <p:sldId id="3476" r:id="rId64"/>
    <p:sldId id="3477" r:id="rId65"/>
    <p:sldId id="3478" r:id="rId66"/>
    <p:sldId id="458" r:id="rId67"/>
    <p:sldId id="457" r:id="rId68"/>
    <p:sldId id="459" r:id="rId69"/>
    <p:sldId id="470" r:id="rId70"/>
    <p:sldId id="482" r:id="rId71"/>
    <p:sldId id="3321" r:id="rId72"/>
    <p:sldId id="3479" r:id="rId73"/>
    <p:sldId id="3480" r:id="rId74"/>
    <p:sldId id="460" r:id="rId75"/>
    <p:sldId id="331" r:id="rId76"/>
    <p:sldId id="3425" r:id="rId77"/>
    <p:sldId id="3481" r:id="rId78"/>
    <p:sldId id="3482" r:id="rId79"/>
    <p:sldId id="3483" r:id="rId80"/>
    <p:sldId id="3484" r:id="rId81"/>
    <p:sldId id="3485" r:id="rId82"/>
    <p:sldId id="3338" r:id="rId83"/>
    <p:sldId id="3434" r:id="rId84"/>
    <p:sldId id="3433" r:id="rId85"/>
    <p:sldId id="3432" r:id="rId86"/>
    <p:sldId id="3427" r:id="rId87"/>
    <p:sldId id="3429" r:id="rId88"/>
    <p:sldId id="3428" r:id="rId89"/>
    <p:sldId id="3430" r:id="rId90"/>
    <p:sldId id="3486" r:id="rId91"/>
    <p:sldId id="3487" r:id="rId92"/>
    <p:sldId id="3488" r:id="rId93"/>
    <p:sldId id="3489" r:id="rId94"/>
    <p:sldId id="3490" r:id="rId95"/>
    <p:sldId id="3491" r:id="rId96"/>
    <p:sldId id="3492" r:id="rId97"/>
    <p:sldId id="3493" r:id="rId98"/>
    <p:sldId id="3494" r:id="rId99"/>
    <p:sldId id="3495" r:id="rId100"/>
    <p:sldId id="3496" r:id="rId101"/>
    <p:sldId id="3497" r:id="rId102"/>
    <p:sldId id="3498" r:id="rId103"/>
    <p:sldId id="3431" r:id="rId104"/>
    <p:sldId id="3366" r:id="rId105"/>
    <p:sldId id="3359" r:id="rId106"/>
    <p:sldId id="3361" r:id="rId107"/>
    <p:sldId id="3362" r:id="rId108"/>
    <p:sldId id="3369" r:id="rId109"/>
    <p:sldId id="3342" r:id="rId110"/>
    <p:sldId id="3499" r:id="rId111"/>
    <p:sldId id="462" r:id="rId112"/>
    <p:sldId id="274" r:id="rId113"/>
    <p:sldId id="3335" r:id="rId114"/>
    <p:sldId id="3334" r:id="rId115"/>
    <p:sldId id="463" r:id="rId116"/>
    <p:sldId id="3345" r:id="rId117"/>
    <p:sldId id="3343" r:id="rId118"/>
    <p:sldId id="465" r:id="rId119"/>
    <p:sldId id="3504" r:id="rId120"/>
    <p:sldId id="3505" r:id="rId121"/>
    <p:sldId id="3506" r:id="rId122"/>
    <p:sldId id="3507" r:id="rId123"/>
    <p:sldId id="464" r:id="rId124"/>
    <p:sldId id="472" r:id="rId125"/>
    <p:sldId id="3435" r:id="rId126"/>
    <p:sldId id="3436" r:id="rId127"/>
    <p:sldId id="3437" r:id="rId128"/>
    <p:sldId id="466" r:id="rId129"/>
    <p:sldId id="3438" r:id="rId130"/>
    <p:sldId id="3439" r:id="rId131"/>
    <p:sldId id="469" r:id="rId132"/>
    <p:sldId id="480" r:id="rId133"/>
    <p:sldId id="3440" r:id="rId134"/>
    <p:sldId id="3441" r:id="rId135"/>
    <p:sldId id="3442" r:id="rId136"/>
    <p:sldId id="3508" r:id="rId137"/>
    <p:sldId id="3509" r:id="rId138"/>
    <p:sldId id="3510" r:id="rId139"/>
    <p:sldId id="3511" r:id="rId140"/>
    <p:sldId id="3512" r:id="rId141"/>
    <p:sldId id="3513" r:id="rId142"/>
    <p:sldId id="3514" r:id="rId143"/>
    <p:sldId id="3515" r:id="rId144"/>
    <p:sldId id="3516" r:id="rId145"/>
    <p:sldId id="3517" r:id="rId146"/>
    <p:sldId id="3518" r:id="rId147"/>
    <p:sldId id="3519" r:id="rId148"/>
    <p:sldId id="3520" r:id="rId149"/>
    <p:sldId id="3521" r:id="rId150"/>
    <p:sldId id="3522" r:id="rId151"/>
    <p:sldId id="3523" r:id="rId152"/>
    <p:sldId id="3524" r:id="rId153"/>
    <p:sldId id="3525" r:id="rId154"/>
    <p:sldId id="3526" r:id="rId155"/>
    <p:sldId id="3527" r:id="rId156"/>
    <p:sldId id="3528" r:id="rId157"/>
    <p:sldId id="3529" r:id="rId158"/>
    <p:sldId id="3530" r:id="rId159"/>
    <p:sldId id="3531" r:id="rId160"/>
    <p:sldId id="3532" r:id="rId161"/>
    <p:sldId id="3533" r:id="rId162"/>
    <p:sldId id="3534" r:id="rId163"/>
    <p:sldId id="335" r:id="rId164"/>
    <p:sldId id="3370" r:id="rId165"/>
    <p:sldId id="3368" r:id="rId166"/>
    <p:sldId id="3363" r:id="rId167"/>
    <p:sldId id="3364" r:id="rId168"/>
    <p:sldId id="3535" r:id="rId169"/>
    <p:sldId id="3536" r:id="rId170"/>
    <p:sldId id="3537" r:id="rId171"/>
    <p:sldId id="3538" r:id="rId172"/>
    <p:sldId id="3539" r:id="rId173"/>
    <p:sldId id="3540" r:id="rId174"/>
    <p:sldId id="3541" r:id="rId175"/>
    <p:sldId id="3542" r:id="rId176"/>
    <p:sldId id="3755" r:id="rId177"/>
    <p:sldId id="430" r:id="rId178"/>
  </p:sldIdLst>
  <p:sldSz cx="12192000" cy="6858000"/>
  <p:notesSz cx="6797675" cy="992949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3765"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3765"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3765"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3765"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2F1C"/>
    <a:srgbClr val="333F4F"/>
    <a:srgbClr val="2A6D83"/>
    <a:srgbClr val="F94C09"/>
    <a:srgbClr val="F2ADF3"/>
    <a:srgbClr val="E2BE51"/>
    <a:srgbClr val="682448"/>
    <a:srgbClr val="032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49" autoAdjust="0"/>
  </p:normalViewPr>
  <p:slideViewPr>
    <p:cSldViewPr snapToGrid="0">
      <p:cViewPr varScale="1">
        <p:scale>
          <a:sx n="87" d="100"/>
          <a:sy n="87" d="100"/>
        </p:scale>
        <p:origin x="222" y="66"/>
      </p:cViewPr>
      <p:guideLst>
        <p:guide orient="horz" pos="2160"/>
        <p:guide pos="3811"/>
      </p:guideLst>
    </p:cSldViewPr>
  </p:slideViewPr>
  <p:outlineViewPr>
    <p:cViewPr>
      <p:scale>
        <a:sx n="33" d="100"/>
        <a:sy n="33" d="100"/>
      </p:scale>
      <p:origin x="0" y="26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2" Type="http://schemas.openxmlformats.org/officeDocument/2006/relationships/commentAuthors" Target="commentAuthors.xml"/><Relationship Id="rId181" Type="http://schemas.openxmlformats.org/officeDocument/2006/relationships/tableStyles" Target="tableStyles.xml"/><Relationship Id="rId180" Type="http://schemas.openxmlformats.org/officeDocument/2006/relationships/viewProps" Target="viewProps.xml"/><Relationship Id="rId18" Type="http://schemas.openxmlformats.org/officeDocument/2006/relationships/slide" Target="slides/slide14.xml"/><Relationship Id="rId179" Type="http://schemas.openxmlformats.org/officeDocument/2006/relationships/presProps" Target="presProps.xml"/><Relationship Id="rId178" Type="http://schemas.openxmlformats.org/officeDocument/2006/relationships/slide" Target="slides/slide174.xml"/><Relationship Id="rId177" Type="http://schemas.openxmlformats.org/officeDocument/2006/relationships/slide" Target="slides/slide173.xml"/><Relationship Id="rId176" Type="http://schemas.openxmlformats.org/officeDocument/2006/relationships/slide" Target="slides/slide172.xml"/><Relationship Id="rId175" Type="http://schemas.openxmlformats.org/officeDocument/2006/relationships/slide" Target="slides/slide171.xml"/><Relationship Id="rId174" Type="http://schemas.openxmlformats.org/officeDocument/2006/relationships/slide" Target="slides/slide170.xml"/><Relationship Id="rId173" Type="http://schemas.openxmlformats.org/officeDocument/2006/relationships/slide" Target="slides/slide169.xml"/><Relationship Id="rId172" Type="http://schemas.openxmlformats.org/officeDocument/2006/relationships/slide" Target="slides/slide168.xml"/><Relationship Id="rId171" Type="http://schemas.openxmlformats.org/officeDocument/2006/relationships/slide" Target="slides/slide167.xml"/><Relationship Id="rId170" Type="http://schemas.openxmlformats.org/officeDocument/2006/relationships/slide" Target="slides/slide166.xml"/><Relationship Id="rId17" Type="http://schemas.openxmlformats.org/officeDocument/2006/relationships/slide" Target="slides/slide13.xml"/><Relationship Id="rId169" Type="http://schemas.openxmlformats.org/officeDocument/2006/relationships/slide" Target="slides/slide165.xml"/><Relationship Id="rId168" Type="http://schemas.openxmlformats.org/officeDocument/2006/relationships/slide" Target="slides/slide164.xml"/><Relationship Id="rId167" Type="http://schemas.openxmlformats.org/officeDocument/2006/relationships/slide" Target="slides/slide163.xml"/><Relationship Id="rId166" Type="http://schemas.openxmlformats.org/officeDocument/2006/relationships/slide" Target="slides/slide162.xml"/><Relationship Id="rId165" Type="http://schemas.openxmlformats.org/officeDocument/2006/relationships/slide" Target="slides/slide161.xml"/><Relationship Id="rId164" Type="http://schemas.openxmlformats.org/officeDocument/2006/relationships/slide" Target="slides/slide160.xml"/><Relationship Id="rId163" Type="http://schemas.openxmlformats.org/officeDocument/2006/relationships/slide" Target="slides/slide159.xml"/><Relationship Id="rId162" Type="http://schemas.openxmlformats.org/officeDocument/2006/relationships/slide" Target="slides/slide158.xml"/><Relationship Id="rId161" Type="http://schemas.openxmlformats.org/officeDocument/2006/relationships/slide" Target="slides/slide157.xml"/><Relationship Id="rId160" Type="http://schemas.openxmlformats.org/officeDocument/2006/relationships/slide" Target="slides/slide156.xml"/><Relationship Id="rId16" Type="http://schemas.openxmlformats.org/officeDocument/2006/relationships/slide" Target="slides/slide12.xml"/><Relationship Id="rId159" Type="http://schemas.openxmlformats.org/officeDocument/2006/relationships/slide" Target="slides/slide155.xml"/><Relationship Id="rId158" Type="http://schemas.openxmlformats.org/officeDocument/2006/relationships/slide" Target="slides/slide154.xml"/><Relationship Id="rId157" Type="http://schemas.openxmlformats.org/officeDocument/2006/relationships/slide" Target="slides/slide153.xml"/><Relationship Id="rId156" Type="http://schemas.openxmlformats.org/officeDocument/2006/relationships/slide" Target="slides/slide152.xml"/><Relationship Id="rId155" Type="http://schemas.openxmlformats.org/officeDocument/2006/relationships/slide" Target="slides/slide151.xml"/><Relationship Id="rId154" Type="http://schemas.openxmlformats.org/officeDocument/2006/relationships/slide" Target="slides/slide150.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0" Type="http://schemas.openxmlformats.org/officeDocument/2006/relationships/slide" Target="slides/slide146.xml"/><Relationship Id="rId15" Type="http://schemas.openxmlformats.org/officeDocument/2006/relationships/slide" Target="slides/slide11.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0.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1"/>
            </a:solidFill>
            <a:ln>
              <a:noFill/>
            </a:ln>
            <a:effectLst>
              <a:outerShdw blurRad="254000" dist="127000" dir="8100000" algn="tr" rotWithShape="0">
                <a:prstClr val="black">
                  <a:alpha val="10000"/>
                </a:prstClr>
              </a:outerShdw>
            </a:effectLst>
          </c:spPr>
          <c:explosion val="0"/>
          <c:dPt>
            <c:idx val="0"/>
            <c:bubble3D val="0"/>
            <c:spPr>
              <a:solidFill>
                <a:schemeClr val="accent1"/>
              </a:solidFill>
              <a:ln w="19050">
                <a:noFill/>
              </a:ln>
              <a:effectLst>
                <a:outerShdw blurRad="254000" dist="127000" dir="8100000" algn="tr" rotWithShape="0">
                  <a:prstClr val="black">
                    <a:alpha val="10000"/>
                  </a:prstClr>
                </a:outerShdw>
              </a:effectLst>
            </c:spPr>
          </c:dPt>
          <c:dPt>
            <c:idx val="1"/>
            <c:bubble3D val="0"/>
            <c:spPr>
              <a:solidFill>
                <a:schemeClr val="accent1"/>
              </a:solidFill>
              <a:ln w="19050">
                <a:noFill/>
              </a:ln>
              <a:effectLst>
                <a:outerShdw blurRad="254000" dist="127000" dir="8100000" algn="tr" rotWithShape="0">
                  <a:prstClr val="black">
                    <a:alpha val="10000"/>
                  </a:prst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0.75</c:v>
                </c:pt>
                <c:pt idx="1">
                  <c:v>0.25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lumMod val="60000"/>
                <a:lumOff val="40000"/>
              </a:schemeClr>
            </a:solidFill>
            <a:ln>
              <a:noFill/>
            </a:ln>
            <a:effectLst>
              <a:outerShdw blurRad="254000" dist="127000" dir="8100000" algn="tr" rotWithShape="0">
                <a:prstClr val="black">
                  <a:alpha val="10000"/>
                </a:prstClr>
              </a:outerShdw>
            </a:effectLst>
          </c:spPr>
          <c:explosion val="0"/>
          <c:dPt>
            <c:idx val="0"/>
            <c:bubble3D val="0"/>
            <c:spPr>
              <a:solidFill>
                <a:schemeClr val="accent2">
                  <a:lumMod val="60000"/>
                  <a:lumOff val="40000"/>
                </a:schemeClr>
              </a:solidFill>
              <a:ln w="19050">
                <a:noFill/>
              </a:ln>
              <a:effectLst>
                <a:outerShdw blurRad="254000" dist="127000" dir="8100000" algn="tr" rotWithShape="0">
                  <a:prstClr val="black">
                    <a:alpha val="10000"/>
                  </a:prstClr>
                </a:outerShdw>
              </a:effectLst>
            </c:spPr>
          </c:dPt>
          <c:dPt>
            <c:idx val="1"/>
            <c:bubble3D val="0"/>
            <c:spPr>
              <a:solidFill>
                <a:schemeClr val="accent2">
                  <a:lumMod val="60000"/>
                  <a:lumOff val="40000"/>
                </a:schemeClr>
              </a:solidFill>
              <a:ln w="19050">
                <a:noFill/>
              </a:ln>
              <a:effectLst>
                <a:outerShdw blurRad="254000" dist="127000" dir="8100000" algn="tr" rotWithShape="0">
                  <a:prstClr val="black">
                    <a:alpha val="10000"/>
                  </a:prst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3"/>
            </a:solidFill>
            <a:ln>
              <a:noFill/>
            </a:ln>
            <a:effectLst>
              <a:outerShdw blurRad="254000" dist="127000" dir="8100000" algn="tr" rotWithShape="0">
                <a:prstClr val="black">
                  <a:alpha val="10000"/>
                </a:prstClr>
              </a:outerShdw>
            </a:effectLst>
          </c:spPr>
          <c:explosion val="0"/>
          <c:dPt>
            <c:idx val="0"/>
            <c:bubble3D val="0"/>
            <c:spPr>
              <a:solidFill>
                <a:schemeClr val="accent3"/>
              </a:solidFill>
              <a:ln w="19050">
                <a:noFill/>
              </a:ln>
              <a:effectLst>
                <a:outerShdw blurRad="254000" dist="127000" dir="8100000" algn="tr" rotWithShape="0">
                  <a:prstClr val="black">
                    <a:alpha val="10000"/>
                  </a:prstClr>
                </a:outerShdw>
              </a:effectLst>
            </c:spPr>
          </c:dPt>
          <c:dPt>
            <c:idx val="1"/>
            <c:bubble3D val="0"/>
            <c:spPr>
              <a:solidFill>
                <a:schemeClr val="accent3"/>
              </a:solidFill>
              <a:ln w="19050">
                <a:noFill/>
              </a:ln>
              <a:effectLst>
                <a:outerShdw blurRad="254000" dist="127000" dir="8100000" algn="tr" rotWithShape="0">
                  <a:prstClr val="black">
                    <a:alpha val="10000"/>
                  </a:prst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0.84</c:v>
                </c:pt>
                <c:pt idx="1">
                  <c:v>0.16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1"/>
            </a:solidFill>
            <a:ln>
              <a:noFill/>
            </a:ln>
            <a:effectLst>
              <a:outerShdw blurRad="254000" dist="127000" dir="8100000" algn="tr" rotWithShape="0">
                <a:prstClr val="black">
                  <a:alpha val="10000"/>
                </a:prstClr>
              </a:outerShdw>
            </a:effectLst>
          </c:spPr>
          <c:explosion val="0"/>
          <c:dPt>
            <c:idx val="0"/>
            <c:bubble3D val="0"/>
            <c:spPr>
              <a:solidFill>
                <a:schemeClr val="bg1">
                  <a:lumMod val="65000"/>
                </a:schemeClr>
              </a:solidFill>
              <a:ln w="19050">
                <a:noFill/>
              </a:ln>
              <a:effectLst>
                <a:outerShdw blurRad="254000" dist="127000" dir="8100000" algn="tr" rotWithShape="0">
                  <a:prstClr val="black">
                    <a:alpha val="10000"/>
                  </a:prstClr>
                </a:outerShdw>
              </a:effectLst>
            </c:spPr>
          </c:dPt>
          <c:dPt>
            <c:idx val="1"/>
            <c:bubble3D val="0"/>
            <c:spPr>
              <a:solidFill>
                <a:schemeClr val="bg1">
                  <a:lumMod val="65000"/>
                </a:schemeClr>
              </a:solidFill>
              <a:ln w="19050">
                <a:noFill/>
              </a:ln>
              <a:effectLst>
                <a:outerShdw blurRad="254000" dist="127000" dir="8100000" algn="tr" rotWithShape="0">
                  <a:prstClr val="black">
                    <a:alpha val="10000"/>
                  </a:prst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0.75</c:v>
                </c:pt>
                <c:pt idx="1">
                  <c:v>0.25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2060"/>
            </a:solidFill>
            <a:ln>
              <a:noFill/>
            </a:ln>
            <a:effectLst>
              <a:outerShdw blurRad="254000" dist="127000" dir="8100000" algn="tr" rotWithShape="0">
                <a:prstClr val="black">
                  <a:alpha val="10000"/>
                </a:prstClr>
              </a:outerShdw>
            </a:effectLst>
          </c:spPr>
          <c:explosion val="0"/>
          <c:dPt>
            <c:idx val="0"/>
            <c:bubble3D val="0"/>
            <c:spPr>
              <a:solidFill>
                <a:srgbClr val="002060"/>
              </a:solidFill>
              <a:ln w="19050">
                <a:noFill/>
              </a:ln>
              <a:effectLst>
                <a:outerShdw blurRad="254000" dist="127000" dir="8100000" algn="tr" rotWithShape="0">
                  <a:prstClr val="black">
                    <a:alpha val="10000"/>
                  </a:prstClr>
                </a:outerShdw>
              </a:effectLst>
            </c:spPr>
          </c:dPt>
          <c:dPt>
            <c:idx val="1"/>
            <c:bubble3D val="0"/>
            <c:spPr>
              <a:solidFill>
                <a:srgbClr val="002060"/>
              </a:solidFill>
              <a:ln w="19050">
                <a:noFill/>
              </a:ln>
              <a:effectLst>
                <a:outerShdw blurRad="254000" dist="127000" dir="8100000" algn="tr" rotWithShape="0">
                  <a:prstClr val="black">
                    <a:alpha val="10000"/>
                  </a:prst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3"/>
            </a:solidFill>
            <a:ln>
              <a:noFill/>
            </a:ln>
            <a:effectLst>
              <a:outerShdw blurRad="254000" dist="127000" dir="8100000" algn="tr" rotWithShape="0">
                <a:prstClr val="black">
                  <a:alpha val="10000"/>
                </a:prstClr>
              </a:outerShdw>
            </a:effectLst>
          </c:spPr>
          <c:explosion val="0"/>
          <c:dPt>
            <c:idx val="0"/>
            <c:bubble3D val="0"/>
            <c:spPr>
              <a:solidFill>
                <a:schemeClr val="tx1">
                  <a:lumMod val="60000"/>
                  <a:lumOff val="40000"/>
                </a:schemeClr>
              </a:solidFill>
              <a:ln w="19050">
                <a:noFill/>
              </a:ln>
              <a:effectLst>
                <a:outerShdw blurRad="254000" dist="127000" dir="8100000" algn="tr" rotWithShape="0">
                  <a:prstClr val="black">
                    <a:alpha val="10000"/>
                  </a:prstClr>
                </a:outerShdw>
              </a:effectLst>
            </c:spPr>
          </c:dPt>
          <c:dPt>
            <c:idx val="1"/>
            <c:bubble3D val="0"/>
            <c:spPr>
              <a:solidFill>
                <a:schemeClr val="tx2">
                  <a:lumMod val="60000"/>
                  <a:lumOff val="40000"/>
                </a:schemeClr>
              </a:solidFill>
              <a:ln w="19050">
                <a:noFill/>
              </a:ln>
              <a:effectLst>
                <a:outerShdw blurRad="254000" dist="127000" dir="8100000" algn="tr" rotWithShape="0">
                  <a:prstClr val="black">
                    <a:alpha val="10000"/>
                  </a:prst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0.84</c:v>
                </c:pt>
                <c:pt idx="1">
                  <c:v>0.16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4#5">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6">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7">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8">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8">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7">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18B337-57BF-439E-AF4E-730F24C8731B}" type="doc">
      <dgm:prSet loTypeId="urn:microsoft.com/office/officeart/2005/8/layout/vList2#6" loCatId="list" qsTypeId="urn:microsoft.com/office/officeart/2005/8/quickstyle/simple1#7" qsCatId="simple" csTypeId="urn:microsoft.com/office/officeart/2005/8/colors/accent2_4#5" csCatId="accent2" phldr="1"/>
      <dgm:spPr/>
      <dgm:t>
        <a:bodyPr/>
        <a:lstStyle/>
        <a:p>
          <a:endParaRPr lang="zh-CN" altLang="en-US"/>
        </a:p>
      </dgm:t>
    </dgm:pt>
    <dgm:pt modelId="{3DA7ECF9-0F9A-4B6B-A1A1-C9F6B8839F59}">
      <dgm:prSet custT="1"/>
      <dgm:spPr>
        <a:solidFill>
          <a:schemeClr val="accent2">
            <a:shade val="50000"/>
            <a:hueOff val="0"/>
            <a:satOff val="0"/>
            <a:lumOff val="0"/>
          </a:schemeClr>
        </a:solidFill>
      </dgm:spPr>
      <dgm:t>
        <a:bodyPr/>
        <a:lstStyle/>
        <a:p>
          <a:pPr algn="l" rtl="0">
            <a:lnSpc>
              <a:spcPct val="80000"/>
            </a:lnSpc>
          </a:pPr>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a:t>
          </a:r>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a:t>
          </a:r>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各级预算应当遵循统筹兼顾、勤俭节约、量力而行、</a:t>
          </a:r>
          <a:r>
            <a:rPr lang="zh-CN"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讲求绩效</a:t>
          </a:r>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和收支平衡的原则。</a:t>
          </a:r>
        </a:p>
      </dgm:t>
    </dgm:pt>
    <dgm:pt modelId="{CFCA3DE2-62A1-4111-8DEC-5C2CF90A0F1C}" cxnId="{BD664249-43CA-446A-B159-F41E70F651C0}" type="parTrans">
      <dgm:prSet/>
      <dgm:spPr/>
      <dgm:t>
        <a:bodyPr/>
        <a:lstStyle/>
        <a:p>
          <a:endParaRPr lang="zh-CN" altLang="en-US"/>
        </a:p>
      </dgm:t>
    </dgm:pt>
    <dgm:pt modelId="{C93220BE-F408-471D-9F4E-14E57CB95978}" cxnId="{BD664249-43CA-446A-B159-F41E70F651C0}" type="sibTrans">
      <dgm:prSet/>
      <dgm:spPr/>
      <dgm:t>
        <a:bodyPr/>
        <a:lstStyle/>
        <a:p>
          <a:endParaRPr lang="zh-CN" altLang="en-US"/>
        </a:p>
      </dgm:t>
    </dgm:pt>
    <dgm:pt modelId="{E8A73258-95C3-4B59-A9A5-7A87D6DA318F}" type="pres">
      <dgm:prSet presAssocID="{AA18B337-57BF-439E-AF4E-730F24C8731B}" presName="linear" presStyleCnt="0">
        <dgm:presLayoutVars>
          <dgm:animLvl val="lvl"/>
          <dgm:resizeHandles val="exact"/>
        </dgm:presLayoutVars>
      </dgm:prSet>
      <dgm:spPr/>
      <dgm:t>
        <a:bodyPr/>
        <a:lstStyle/>
        <a:p>
          <a:endParaRPr lang="zh-CN" altLang="en-US"/>
        </a:p>
      </dgm:t>
    </dgm:pt>
    <dgm:pt modelId="{B0BE7C2F-C55B-49CF-9874-E81D1B6F6821}" type="pres">
      <dgm:prSet presAssocID="{3DA7ECF9-0F9A-4B6B-A1A1-C9F6B8839F59}" presName="parentText" presStyleLbl="node1" presStyleIdx="0" presStyleCnt="1" custScaleY="316097" custLinFactNeighborY="26522">
        <dgm:presLayoutVars>
          <dgm:chMax val="0"/>
          <dgm:bulletEnabled val="1"/>
        </dgm:presLayoutVars>
      </dgm:prSet>
      <dgm:spPr/>
      <dgm:t>
        <a:bodyPr/>
        <a:lstStyle/>
        <a:p>
          <a:endParaRPr lang="zh-CN" altLang="en-US"/>
        </a:p>
      </dgm:t>
    </dgm:pt>
  </dgm:ptLst>
  <dgm:cxnLst>
    <dgm:cxn modelId="{BD664249-43CA-446A-B159-F41E70F651C0}" srcId="{AA18B337-57BF-439E-AF4E-730F24C8731B}" destId="{3DA7ECF9-0F9A-4B6B-A1A1-C9F6B8839F59}" srcOrd="0" destOrd="0" parTransId="{CFCA3DE2-62A1-4111-8DEC-5C2CF90A0F1C}" sibTransId="{C93220BE-F408-471D-9F4E-14E57CB95978}"/>
    <dgm:cxn modelId="{920E7058-5728-4380-8BA0-DE0D7B23306C}" type="presOf" srcId="{3DA7ECF9-0F9A-4B6B-A1A1-C9F6B8839F59}" destId="{B0BE7C2F-C55B-49CF-9874-E81D1B6F6821}" srcOrd="0" destOrd="0" presId="urn:microsoft.com/office/officeart/2005/8/layout/vList2#6"/>
    <dgm:cxn modelId="{C31611A6-ECF1-487C-9DBC-6A82466EA3AD}" type="presOf" srcId="{AA18B337-57BF-439E-AF4E-730F24C8731B}" destId="{E8A73258-95C3-4B59-A9A5-7A87D6DA318F}" srcOrd="0" destOrd="0" presId="urn:microsoft.com/office/officeart/2005/8/layout/vList2#6"/>
    <dgm:cxn modelId="{A975FD6A-FE54-4055-A833-ABDA0E2344AF}" type="presParOf" srcId="{E8A73258-95C3-4B59-A9A5-7A87D6DA318F}" destId="{B0BE7C2F-C55B-49CF-9874-E81D1B6F6821}" srcOrd="0" destOrd="0" presId="urn:microsoft.com/office/officeart/2005/8/layout/vList2#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E2E494-2A36-4521-B6C7-DD2163D93024}" type="doc">
      <dgm:prSet loTypeId="urn:microsoft.com/office/officeart/2005/8/layout/cycle7#1" loCatId="cycle" qsTypeId="urn:microsoft.com/office/officeart/2005/8/quickstyle/simple4#1" qsCatId="simple" csTypeId="urn:microsoft.com/office/officeart/2005/8/colors/accent1_2#2" csCatId="accent1" phldr="1"/>
      <dgm:spPr/>
      <dgm:t>
        <a:bodyPr/>
        <a:lstStyle/>
        <a:p>
          <a:endParaRPr lang="zh-CN" altLang="en-US"/>
        </a:p>
      </dgm:t>
    </dgm:pt>
    <dgm:pt modelId="{06703339-F775-4CA1-B820-1F6CBA812662}">
      <dgm:prSet custT="1"/>
      <dgm:spPr/>
      <dgm:t>
        <a:bodyPr/>
        <a:lstStyle/>
        <a:p>
          <a:r>
            <a:rPr lang="en-US" altLang="zh-CN" sz="2400" dirty="0" smtClean="0">
              <a:solidFill>
                <a:srgbClr val="002060"/>
              </a:solidFill>
            </a:rPr>
            <a:t>《</a:t>
          </a:r>
          <a:r>
            <a:rPr lang="zh-CN" altLang="en-US" sz="2400" dirty="0" smtClean="0">
              <a:solidFill>
                <a:srgbClr val="002060"/>
              </a:solidFill>
            </a:rPr>
            <a:t>财政支出绩效评价指标框架（参考）</a:t>
          </a:r>
          <a:r>
            <a:rPr lang="en-US" altLang="zh-CN" sz="2400" dirty="0" smtClean="0">
              <a:solidFill>
                <a:srgbClr val="002060"/>
              </a:solidFill>
            </a:rPr>
            <a:t>》（2011）</a:t>
          </a:r>
          <a:endParaRPr lang="zh-CN" altLang="en-US" sz="2400" dirty="0">
            <a:solidFill>
              <a:srgbClr val="002060"/>
            </a:solidFill>
          </a:endParaRPr>
        </a:p>
      </dgm:t>
    </dgm:pt>
    <dgm:pt modelId="{4FDC44A7-53DF-461B-A91D-33824343B7FC}" cxnId="{234B104B-4101-42EF-B396-55888F08CD5D}" type="parTrans">
      <dgm:prSet/>
      <dgm:spPr/>
      <dgm:t>
        <a:bodyPr/>
        <a:lstStyle/>
        <a:p>
          <a:endParaRPr lang="zh-CN" altLang="en-US"/>
        </a:p>
      </dgm:t>
    </dgm:pt>
    <dgm:pt modelId="{F1F258FB-F6A2-43F6-B18D-5779B794CEC1}" cxnId="{234B104B-4101-42EF-B396-55888F08CD5D}" type="sibTrans">
      <dgm:prSet/>
      <dgm:spPr/>
      <dgm:t>
        <a:bodyPr/>
        <a:lstStyle/>
        <a:p>
          <a:endParaRPr lang="zh-CN" altLang="en-US">
            <a:solidFill>
              <a:srgbClr val="002060"/>
            </a:solidFill>
          </a:endParaRPr>
        </a:p>
      </dgm:t>
    </dgm:pt>
    <dgm:pt modelId="{C74F0630-775A-46A8-8027-9985BF3FF102}">
      <dgm:prSet custT="1"/>
      <dgm:spPr/>
      <dgm:t>
        <a:bodyPr/>
        <a:lstStyle/>
        <a:p>
          <a:pPr marL="0" marR="0" indent="0" defTabSz="914400" eaLnBrk="1" fontAlgn="auto" latinLnBrk="0" hangingPunct="1">
            <a:lnSpc>
              <a:spcPct val="100000"/>
            </a:lnSpc>
            <a:spcBef>
              <a:spcPts val="0"/>
            </a:spcBef>
            <a:spcAft>
              <a:spcPts val="0"/>
            </a:spcAft>
            <a:buClrTx/>
            <a:buSzTx/>
            <a:buFontTx/>
            <a:buNone/>
          </a:pPr>
          <a:endParaRPr lang="en-US" altLang="zh-CN" sz="2400" b="1" dirty="0" smtClean="0">
            <a:solidFill>
              <a:srgbClr val="FF0000"/>
            </a:solidFill>
          </a:endParaRPr>
        </a:p>
        <a:p>
          <a:pPr marL="0" marR="0" indent="0" defTabSz="914400" eaLnBrk="1" fontAlgn="auto" latinLnBrk="0" hangingPunct="1">
            <a:lnSpc>
              <a:spcPct val="100000"/>
            </a:lnSpc>
            <a:spcBef>
              <a:spcPts val="0"/>
            </a:spcBef>
            <a:spcAft>
              <a:spcPts val="0"/>
            </a:spcAft>
            <a:buClrTx/>
            <a:buSzTx/>
            <a:buFontTx/>
            <a:buNone/>
          </a:pPr>
          <a:r>
            <a:rPr lang="zh-CN" altLang="en-US" sz="2400" b="1" dirty="0" smtClean="0">
              <a:solidFill>
                <a:srgbClr val="FF0000"/>
              </a:solidFill>
            </a:rPr>
            <a:t>预算资金配置有效性</a:t>
          </a:r>
          <a:endParaRPr lang="en-US" altLang="zh-CN" sz="2400" b="1" dirty="0" smtClean="0">
            <a:solidFill>
              <a:srgbClr val="FF0000"/>
            </a:solidFill>
          </a:endParaRPr>
        </a:p>
        <a:p>
          <a:endParaRPr lang="zh-CN" altLang="en-US" sz="2300" dirty="0"/>
        </a:p>
      </dgm:t>
    </dgm:pt>
    <dgm:pt modelId="{CDAE67FE-D446-44E2-8E04-46A9B3C2CFDD}" cxnId="{928CE9BC-CE84-422F-AFF7-B5EC5AB56DE1}" type="parTrans">
      <dgm:prSet/>
      <dgm:spPr/>
      <dgm:t>
        <a:bodyPr/>
        <a:lstStyle/>
        <a:p>
          <a:endParaRPr lang="zh-CN" altLang="en-US"/>
        </a:p>
      </dgm:t>
    </dgm:pt>
    <dgm:pt modelId="{5D4D53B2-49E4-4DA8-AEC8-58CE9632653B}" cxnId="{928CE9BC-CE84-422F-AFF7-B5EC5AB56DE1}" type="sibTrans">
      <dgm:prSet/>
      <dgm:spPr/>
      <dgm:t>
        <a:bodyPr/>
        <a:lstStyle/>
        <a:p>
          <a:endParaRPr lang="zh-CN" altLang="en-US"/>
        </a:p>
      </dgm:t>
    </dgm:pt>
    <dgm:pt modelId="{A2F6380F-7F24-4D96-879C-EEE8C1396782}">
      <dgm:prSet custT="1"/>
      <dgm:spPr/>
      <dgm:t>
        <a:bodyPr/>
        <a:lstStyle/>
        <a:p>
          <a:r>
            <a:rPr lang="zh-CN" altLang="en-US" sz="2400" b="1" dirty="0" smtClean="0">
              <a:solidFill>
                <a:srgbClr val="FF0000"/>
              </a:solidFill>
            </a:rPr>
            <a:t>标准科学</a:t>
          </a:r>
          <a:endParaRPr lang="en-US" altLang="zh-CN" sz="2400" b="1" dirty="0" smtClean="0">
            <a:solidFill>
              <a:srgbClr val="FF0000"/>
            </a:solidFill>
          </a:endParaRPr>
        </a:p>
      </dgm:t>
    </dgm:pt>
    <dgm:pt modelId="{64C178E8-F7D7-40D3-A48C-DB9285ED72B9}" cxnId="{AE68350D-3D2F-42B4-9FA5-A15310FDC29A}" type="parTrans">
      <dgm:prSet/>
      <dgm:spPr/>
      <dgm:t>
        <a:bodyPr/>
        <a:lstStyle/>
        <a:p>
          <a:endParaRPr lang="zh-CN" altLang="en-US"/>
        </a:p>
      </dgm:t>
    </dgm:pt>
    <dgm:pt modelId="{3F03A45C-565A-4974-B89C-D7E2F9214A9B}" cxnId="{AE68350D-3D2F-42B4-9FA5-A15310FDC29A}" type="sibTrans">
      <dgm:prSet/>
      <dgm:spPr/>
      <dgm:t>
        <a:bodyPr/>
        <a:lstStyle/>
        <a:p>
          <a:endParaRPr lang="zh-CN" altLang="en-US">
            <a:solidFill>
              <a:srgbClr val="002060"/>
            </a:solidFill>
          </a:endParaRPr>
        </a:p>
      </dgm:t>
    </dgm:pt>
    <dgm:pt modelId="{15728776-E37F-482E-9D8F-440EE6384520}">
      <dgm:prSet custT="1"/>
      <dgm:spPr/>
      <dgm:t>
        <a:bodyPr/>
        <a:lstStyle/>
        <a:p>
          <a:pPr marL="0" marR="0" indent="0" defTabSz="914400" eaLnBrk="1" fontAlgn="auto" latinLnBrk="0" hangingPunct="1">
            <a:lnSpc>
              <a:spcPct val="100000"/>
            </a:lnSpc>
            <a:spcBef>
              <a:spcPts val="0"/>
            </a:spcBef>
            <a:spcAft>
              <a:spcPts val="0"/>
            </a:spcAft>
            <a:buClrTx/>
            <a:buSzTx/>
            <a:buFontTx/>
            <a:buNone/>
          </a:pPr>
          <a:r>
            <a:rPr lang="en-US" altLang="zh-CN" sz="2400" dirty="0" smtClean="0">
              <a:solidFill>
                <a:srgbClr val="002060"/>
              </a:solidFill>
            </a:rPr>
            <a:t>《</a:t>
          </a:r>
          <a:r>
            <a:rPr lang="zh-CN" altLang="en-US" sz="2400" dirty="0" smtClean="0">
              <a:solidFill>
                <a:srgbClr val="002060"/>
              </a:solidFill>
            </a:rPr>
            <a:t>预算绩效评价共性指标体系框架</a:t>
          </a:r>
          <a:r>
            <a:rPr lang="en-US" altLang="zh-CN" sz="2400" dirty="0" smtClean="0">
              <a:solidFill>
                <a:srgbClr val="002060"/>
              </a:solidFill>
            </a:rPr>
            <a:t>》（2013）</a:t>
          </a:r>
          <a:endParaRPr lang="zh-CN" altLang="en-US" sz="2400" dirty="0" smtClean="0">
            <a:solidFill>
              <a:srgbClr val="002060"/>
            </a:solidFill>
          </a:endParaRPr>
        </a:p>
      </dgm:t>
    </dgm:pt>
    <dgm:pt modelId="{588161DD-D503-4351-BA66-F6698F5A754D}" cxnId="{B8A783A2-DD04-43D5-9C3F-1A33A88CA88B}" type="parTrans">
      <dgm:prSet/>
      <dgm:spPr/>
      <dgm:t>
        <a:bodyPr/>
        <a:lstStyle/>
        <a:p>
          <a:endParaRPr lang="zh-CN" altLang="en-US"/>
        </a:p>
      </dgm:t>
    </dgm:pt>
    <dgm:pt modelId="{10CEC5D9-AF15-4540-BBEB-A0C88C96C4E7}" cxnId="{B8A783A2-DD04-43D5-9C3F-1A33A88CA88B}" type="sibTrans">
      <dgm:prSet/>
      <dgm:spPr/>
      <dgm:t>
        <a:bodyPr/>
        <a:lstStyle/>
        <a:p>
          <a:endParaRPr lang="zh-CN" altLang="en-US"/>
        </a:p>
      </dgm:t>
    </dgm:pt>
    <dgm:pt modelId="{964D1C9A-4BF2-485D-8D81-E5A20D028DCE}" type="pres">
      <dgm:prSet presAssocID="{21E2E494-2A36-4521-B6C7-DD2163D93024}" presName="Name0" presStyleCnt="0">
        <dgm:presLayoutVars>
          <dgm:dir/>
          <dgm:resizeHandles val="exact"/>
        </dgm:presLayoutVars>
      </dgm:prSet>
      <dgm:spPr/>
      <dgm:t>
        <a:bodyPr/>
        <a:lstStyle/>
        <a:p>
          <a:endParaRPr lang="zh-CN" altLang="en-US"/>
        </a:p>
      </dgm:t>
    </dgm:pt>
    <dgm:pt modelId="{3CC6C3DA-D66F-453D-B58B-B646EB83F20A}" type="pres">
      <dgm:prSet presAssocID="{A2F6380F-7F24-4D96-879C-EEE8C1396782}" presName="node" presStyleLbl="node1" presStyleIdx="0" presStyleCnt="4" custScaleX="199322">
        <dgm:presLayoutVars>
          <dgm:bulletEnabled val="1"/>
        </dgm:presLayoutVars>
      </dgm:prSet>
      <dgm:spPr/>
      <dgm:t>
        <a:bodyPr/>
        <a:lstStyle/>
        <a:p>
          <a:endParaRPr lang="zh-CN" altLang="en-US"/>
        </a:p>
      </dgm:t>
    </dgm:pt>
    <dgm:pt modelId="{55AA1873-E763-4D4B-9CF2-EE5D8EDAD377}" type="pres">
      <dgm:prSet presAssocID="{3F03A45C-565A-4974-B89C-D7E2F9214A9B}" presName="sibTrans" presStyleLbl="sibTrans2D1" presStyleIdx="0" presStyleCnt="4" custLinFactNeighborX="481" custLinFactNeighborY="8472"/>
      <dgm:spPr/>
      <dgm:t>
        <a:bodyPr/>
        <a:lstStyle/>
        <a:p>
          <a:endParaRPr lang="zh-CN" altLang="en-US"/>
        </a:p>
      </dgm:t>
    </dgm:pt>
    <dgm:pt modelId="{4C90D2F5-0A80-4BEF-9E64-491F19432405}" type="pres">
      <dgm:prSet presAssocID="{3F03A45C-565A-4974-B89C-D7E2F9214A9B}" presName="connectorText" presStyleLbl="sibTrans2D1" presStyleIdx="0" presStyleCnt="4"/>
      <dgm:spPr/>
      <dgm:t>
        <a:bodyPr/>
        <a:lstStyle/>
        <a:p>
          <a:endParaRPr lang="zh-CN" altLang="en-US"/>
        </a:p>
      </dgm:t>
    </dgm:pt>
    <dgm:pt modelId="{2CE637D7-89CB-4849-8A7F-0234CA29932A}" type="pres">
      <dgm:prSet presAssocID="{15728776-E37F-482E-9D8F-440EE6384520}" presName="node" presStyleLbl="node1" presStyleIdx="1" presStyleCnt="4" custScaleX="312324" custScaleY="173441" custRadScaleRad="185378" custRadScaleInc="-3639">
        <dgm:presLayoutVars>
          <dgm:bulletEnabled val="1"/>
        </dgm:presLayoutVars>
      </dgm:prSet>
      <dgm:spPr/>
      <dgm:t>
        <a:bodyPr/>
        <a:lstStyle/>
        <a:p>
          <a:endParaRPr lang="zh-CN" altLang="en-US"/>
        </a:p>
      </dgm:t>
    </dgm:pt>
    <dgm:pt modelId="{57155B8D-8B18-4418-BC95-E08A647DD001}" type="pres">
      <dgm:prSet presAssocID="{10CEC5D9-AF15-4540-BBEB-A0C88C96C4E7}" presName="sibTrans" presStyleLbl="sibTrans2D1" presStyleIdx="1" presStyleCnt="4"/>
      <dgm:spPr/>
      <dgm:t>
        <a:bodyPr/>
        <a:lstStyle/>
        <a:p>
          <a:endParaRPr lang="zh-CN" altLang="en-US"/>
        </a:p>
      </dgm:t>
    </dgm:pt>
    <dgm:pt modelId="{111D13DE-3997-4238-AAF2-EF3C46D93BE2}" type="pres">
      <dgm:prSet presAssocID="{10CEC5D9-AF15-4540-BBEB-A0C88C96C4E7}" presName="connectorText" presStyleLbl="sibTrans2D1" presStyleIdx="1" presStyleCnt="4"/>
      <dgm:spPr/>
      <dgm:t>
        <a:bodyPr/>
        <a:lstStyle/>
        <a:p>
          <a:endParaRPr lang="zh-CN" altLang="en-US"/>
        </a:p>
      </dgm:t>
    </dgm:pt>
    <dgm:pt modelId="{EE52919E-2AF3-46D0-AFEA-B6E8BAEF337B}" type="pres">
      <dgm:prSet presAssocID="{C74F0630-775A-46A8-8027-9985BF3FF102}" presName="node" presStyleLbl="node1" presStyleIdx="2" presStyleCnt="4" custScaleX="285253" custRadScaleRad="97431" custRadScaleInc="10575">
        <dgm:presLayoutVars>
          <dgm:bulletEnabled val="1"/>
        </dgm:presLayoutVars>
      </dgm:prSet>
      <dgm:spPr/>
      <dgm:t>
        <a:bodyPr/>
        <a:lstStyle/>
        <a:p>
          <a:endParaRPr lang="zh-CN" altLang="en-US"/>
        </a:p>
      </dgm:t>
    </dgm:pt>
    <dgm:pt modelId="{3A9E84EB-127C-4F1D-950D-9CD3107252D7}" type="pres">
      <dgm:prSet presAssocID="{5D4D53B2-49E4-4DA8-AEC8-58CE9632653B}" presName="sibTrans" presStyleLbl="sibTrans2D1" presStyleIdx="2" presStyleCnt="4"/>
      <dgm:spPr/>
      <dgm:t>
        <a:bodyPr/>
        <a:lstStyle/>
        <a:p>
          <a:endParaRPr lang="zh-CN" altLang="en-US"/>
        </a:p>
      </dgm:t>
    </dgm:pt>
    <dgm:pt modelId="{D9A6A4F2-8227-454E-9134-B147564FE80E}" type="pres">
      <dgm:prSet presAssocID="{5D4D53B2-49E4-4DA8-AEC8-58CE9632653B}" presName="connectorText" presStyleLbl="sibTrans2D1" presStyleIdx="2" presStyleCnt="4"/>
      <dgm:spPr/>
      <dgm:t>
        <a:bodyPr/>
        <a:lstStyle/>
        <a:p>
          <a:endParaRPr lang="zh-CN" altLang="en-US"/>
        </a:p>
      </dgm:t>
    </dgm:pt>
    <dgm:pt modelId="{192E4C03-037F-4473-A53B-B34605E57CCC}" type="pres">
      <dgm:prSet presAssocID="{06703339-F775-4CA1-B820-1F6CBA812662}" presName="node" presStyleLbl="node1" presStyleIdx="3" presStyleCnt="4" custScaleX="318236" custScaleY="161637" custRadScaleRad="170845" custRadScaleInc="-3155">
        <dgm:presLayoutVars>
          <dgm:bulletEnabled val="1"/>
        </dgm:presLayoutVars>
      </dgm:prSet>
      <dgm:spPr/>
      <dgm:t>
        <a:bodyPr/>
        <a:lstStyle/>
        <a:p>
          <a:endParaRPr lang="zh-CN" altLang="en-US"/>
        </a:p>
      </dgm:t>
    </dgm:pt>
    <dgm:pt modelId="{BD0E2530-6503-43C8-BD4B-A96B65CFAC1E}" type="pres">
      <dgm:prSet presAssocID="{F1F258FB-F6A2-43F6-B18D-5779B794CEC1}" presName="sibTrans" presStyleLbl="sibTrans2D1" presStyleIdx="3" presStyleCnt="4"/>
      <dgm:spPr/>
      <dgm:t>
        <a:bodyPr/>
        <a:lstStyle/>
        <a:p>
          <a:endParaRPr lang="zh-CN" altLang="en-US"/>
        </a:p>
      </dgm:t>
    </dgm:pt>
    <dgm:pt modelId="{6B51F571-5776-4A02-8A11-AADADEEB1568}" type="pres">
      <dgm:prSet presAssocID="{F1F258FB-F6A2-43F6-B18D-5779B794CEC1}" presName="connectorText" presStyleLbl="sibTrans2D1" presStyleIdx="3" presStyleCnt="4"/>
      <dgm:spPr/>
      <dgm:t>
        <a:bodyPr/>
        <a:lstStyle/>
        <a:p>
          <a:endParaRPr lang="zh-CN" altLang="en-US"/>
        </a:p>
      </dgm:t>
    </dgm:pt>
  </dgm:ptLst>
  <dgm:cxnLst>
    <dgm:cxn modelId="{7D7CACC7-E7F1-4964-BCA0-4B07190C9E88}" type="presOf" srcId="{A2F6380F-7F24-4D96-879C-EEE8C1396782}" destId="{3CC6C3DA-D66F-453D-B58B-B646EB83F20A}" srcOrd="0" destOrd="0" presId="urn:microsoft.com/office/officeart/2005/8/layout/cycle7#1"/>
    <dgm:cxn modelId="{5A429756-AB63-453F-AAAC-B94E6D71FB00}" type="presOf" srcId="{06703339-F775-4CA1-B820-1F6CBA812662}" destId="{192E4C03-037F-4473-A53B-B34605E57CCC}" srcOrd="0" destOrd="0" presId="urn:microsoft.com/office/officeart/2005/8/layout/cycle7#1"/>
    <dgm:cxn modelId="{B8A783A2-DD04-43D5-9C3F-1A33A88CA88B}" srcId="{21E2E494-2A36-4521-B6C7-DD2163D93024}" destId="{15728776-E37F-482E-9D8F-440EE6384520}" srcOrd="1" destOrd="0" parTransId="{588161DD-D503-4351-BA66-F6698F5A754D}" sibTransId="{10CEC5D9-AF15-4540-BBEB-A0C88C96C4E7}"/>
    <dgm:cxn modelId="{B23E304A-9EE4-4F9E-B414-4D92DF4B5E3C}" type="presOf" srcId="{3F03A45C-565A-4974-B89C-D7E2F9214A9B}" destId="{4C90D2F5-0A80-4BEF-9E64-491F19432405}" srcOrd="1" destOrd="0" presId="urn:microsoft.com/office/officeart/2005/8/layout/cycle7#1"/>
    <dgm:cxn modelId="{234B104B-4101-42EF-B396-55888F08CD5D}" srcId="{21E2E494-2A36-4521-B6C7-DD2163D93024}" destId="{06703339-F775-4CA1-B820-1F6CBA812662}" srcOrd="3" destOrd="0" parTransId="{4FDC44A7-53DF-461B-A91D-33824343B7FC}" sibTransId="{F1F258FB-F6A2-43F6-B18D-5779B794CEC1}"/>
    <dgm:cxn modelId="{226012E3-5FDD-44DE-B41D-417845D4ADBF}" type="presOf" srcId="{21E2E494-2A36-4521-B6C7-DD2163D93024}" destId="{964D1C9A-4BF2-485D-8D81-E5A20D028DCE}" srcOrd="0" destOrd="0" presId="urn:microsoft.com/office/officeart/2005/8/layout/cycle7#1"/>
    <dgm:cxn modelId="{9546DD97-625A-4633-81B1-C6669989982E}" type="presOf" srcId="{15728776-E37F-482E-9D8F-440EE6384520}" destId="{2CE637D7-89CB-4849-8A7F-0234CA29932A}" srcOrd="0" destOrd="0" presId="urn:microsoft.com/office/officeart/2005/8/layout/cycle7#1"/>
    <dgm:cxn modelId="{8F715726-EB77-4CC5-8A46-FDA1C2E1278E}" type="presOf" srcId="{5D4D53B2-49E4-4DA8-AEC8-58CE9632653B}" destId="{3A9E84EB-127C-4F1D-950D-9CD3107252D7}" srcOrd="0" destOrd="0" presId="urn:microsoft.com/office/officeart/2005/8/layout/cycle7#1"/>
    <dgm:cxn modelId="{C12D2164-AB0D-40DD-8A62-6359E2184995}" type="presOf" srcId="{F1F258FB-F6A2-43F6-B18D-5779B794CEC1}" destId="{6B51F571-5776-4A02-8A11-AADADEEB1568}" srcOrd="1" destOrd="0" presId="urn:microsoft.com/office/officeart/2005/8/layout/cycle7#1"/>
    <dgm:cxn modelId="{589E3715-CB05-4215-A06D-8F26BC23DE55}" type="presOf" srcId="{C74F0630-775A-46A8-8027-9985BF3FF102}" destId="{EE52919E-2AF3-46D0-AFEA-B6E8BAEF337B}" srcOrd="0" destOrd="0" presId="urn:microsoft.com/office/officeart/2005/8/layout/cycle7#1"/>
    <dgm:cxn modelId="{E0CCCA12-6996-45D5-8E1F-3197A73F0A00}" type="presOf" srcId="{F1F258FB-F6A2-43F6-B18D-5779B794CEC1}" destId="{BD0E2530-6503-43C8-BD4B-A96B65CFAC1E}" srcOrd="0" destOrd="0" presId="urn:microsoft.com/office/officeart/2005/8/layout/cycle7#1"/>
    <dgm:cxn modelId="{AE68350D-3D2F-42B4-9FA5-A15310FDC29A}" srcId="{21E2E494-2A36-4521-B6C7-DD2163D93024}" destId="{A2F6380F-7F24-4D96-879C-EEE8C1396782}" srcOrd="0" destOrd="0" parTransId="{64C178E8-F7D7-40D3-A48C-DB9285ED72B9}" sibTransId="{3F03A45C-565A-4974-B89C-D7E2F9214A9B}"/>
    <dgm:cxn modelId="{56FB73CF-BF9E-4126-9E75-CE47510BA636}" type="presOf" srcId="{3F03A45C-565A-4974-B89C-D7E2F9214A9B}" destId="{55AA1873-E763-4D4B-9CF2-EE5D8EDAD377}" srcOrd="0" destOrd="0" presId="urn:microsoft.com/office/officeart/2005/8/layout/cycle7#1"/>
    <dgm:cxn modelId="{928CE9BC-CE84-422F-AFF7-B5EC5AB56DE1}" srcId="{21E2E494-2A36-4521-B6C7-DD2163D93024}" destId="{C74F0630-775A-46A8-8027-9985BF3FF102}" srcOrd="2" destOrd="0" parTransId="{CDAE67FE-D446-44E2-8E04-46A9B3C2CFDD}" sibTransId="{5D4D53B2-49E4-4DA8-AEC8-58CE9632653B}"/>
    <dgm:cxn modelId="{6A2231C0-D684-4DBA-9AF2-B8AB21F99B7C}" type="presOf" srcId="{10CEC5D9-AF15-4540-BBEB-A0C88C96C4E7}" destId="{57155B8D-8B18-4418-BC95-E08A647DD001}" srcOrd="0" destOrd="0" presId="urn:microsoft.com/office/officeart/2005/8/layout/cycle7#1"/>
    <dgm:cxn modelId="{8BBB50A8-7A99-4006-80FC-0D8A66C8E492}" type="presOf" srcId="{10CEC5D9-AF15-4540-BBEB-A0C88C96C4E7}" destId="{111D13DE-3997-4238-AAF2-EF3C46D93BE2}" srcOrd="1" destOrd="0" presId="urn:microsoft.com/office/officeart/2005/8/layout/cycle7#1"/>
    <dgm:cxn modelId="{288AB7D2-47E3-4EA8-BAFD-987E546A3CAA}" type="presOf" srcId="{5D4D53B2-49E4-4DA8-AEC8-58CE9632653B}" destId="{D9A6A4F2-8227-454E-9134-B147564FE80E}" srcOrd="1" destOrd="0" presId="urn:microsoft.com/office/officeart/2005/8/layout/cycle7#1"/>
    <dgm:cxn modelId="{A21BC084-24FB-417F-9856-9C8D08B8547D}" type="presParOf" srcId="{964D1C9A-4BF2-485D-8D81-E5A20D028DCE}" destId="{3CC6C3DA-D66F-453D-B58B-B646EB83F20A}" srcOrd="0" destOrd="0" presId="urn:microsoft.com/office/officeart/2005/8/layout/cycle7#1"/>
    <dgm:cxn modelId="{95FA36BE-CDC0-4E1E-8207-644A236F28D0}" type="presParOf" srcId="{964D1C9A-4BF2-485D-8D81-E5A20D028DCE}" destId="{55AA1873-E763-4D4B-9CF2-EE5D8EDAD377}" srcOrd="1" destOrd="0" presId="urn:microsoft.com/office/officeart/2005/8/layout/cycle7#1"/>
    <dgm:cxn modelId="{4EFAD55A-F2D8-494B-A0BD-FCC835C865E8}" type="presParOf" srcId="{55AA1873-E763-4D4B-9CF2-EE5D8EDAD377}" destId="{4C90D2F5-0A80-4BEF-9E64-491F19432405}" srcOrd="0" destOrd="0" presId="urn:microsoft.com/office/officeart/2005/8/layout/cycle7#1"/>
    <dgm:cxn modelId="{E268B487-488B-48AB-81A1-C80116364BE8}" type="presParOf" srcId="{964D1C9A-4BF2-485D-8D81-E5A20D028DCE}" destId="{2CE637D7-89CB-4849-8A7F-0234CA29932A}" srcOrd="2" destOrd="0" presId="urn:microsoft.com/office/officeart/2005/8/layout/cycle7#1"/>
    <dgm:cxn modelId="{2F067ABF-9F5D-4A50-8E38-38C87CFDFF0F}" type="presParOf" srcId="{964D1C9A-4BF2-485D-8D81-E5A20D028DCE}" destId="{57155B8D-8B18-4418-BC95-E08A647DD001}" srcOrd="3" destOrd="0" presId="urn:microsoft.com/office/officeart/2005/8/layout/cycle7#1"/>
    <dgm:cxn modelId="{6E6C9D0D-3828-4FF5-9094-270E11B67025}" type="presParOf" srcId="{57155B8D-8B18-4418-BC95-E08A647DD001}" destId="{111D13DE-3997-4238-AAF2-EF3C46D93BE2}" srcOrd="0" destOrd="0" presId="urn:microsoft.com/office/officeart/2005/8/layout/cycle7#1"/>
    <dgm:cxn modelId="{10BACDDB-17E5-4038-8C8E-9915D1359F1C}" type="presParOf" srcId="{964D1C9A-4BF2-485D-8D81-E5A20D028DCE}" destId="{EE52919E-2AF3-46D0-AFEA-B6E8BAEF337B}" srcOrd="4" destOrd="0" presId="urn:microsoft.com/office/officeart/2005/8/layout/cycle7#1"/>
    <dgm:cxn modelId="{74FA180F-907C-4EA6-9A60-DDDBB6903FC4}" type="presParOf" srcId="{964D1C9A-4BF2-485D-8D81-E5A20D028DCE}" destId="{3A9E84EB-127C-4F1D-950D-9CD3107252D7}" srcOrd="5" destOrd="0" presId="urn:microsoft.com/office/officeart/2005/8/layout/cycle7#1"/>
    <dgm:cxn modelId="{397DD156-1D3E-4EBF-BA74-31260640BB51}" type="presParOf" srcId="{3A9E84EB-127C-4F1D-950D-9CD3107252D7}" destId="{D9A6A4F2-8227-454E-9134-B147564FE80E}" srcOrd="0" destOrd="0" presId="urn:microsoft.com/office/officeart/2005/8/layout/cycle7#1"/>
    <dgm:cxn modelId="{9D1F4FF0-B778-4E30-9477-3750BAB539ED}" type="presParOf" srcId="{964D1C9A-4BF2-485D-8D81-E5A20D028DCE}" destId="{192E4C03-037F-4473-A53B-B34605E57CCC}" srcOrd="6" destOrd="0" presId="urn:microsoft.com/office/officeart/2005/8/layout/cycle7#1"/>
    <dgm:cxn modelId="{3410CA44-128E-4DC4-81EB-902958E3AF51}" type="presParOf" srcId="{964D1C9A-4BF2-485D-8D81-E5A20D028DCE}" destId="{BD0E2530-6503-43C8-BD4B-A96B65CFAC1E}" srcOrd="7" destOrd="0" presId="urn:microsoft.com/office/officeart/2005/8/layout/cycle7#1"/>
    <dgm:cxn modelId="{F3F608AA-DE64-415E-9577-DE68976612F9}" type="presParOf" srcId="{BD0E2530-6503-43C8-BD4B-A96B65CFAC1E}" destId="{6B51F571-5776-4A02-8A11-AADADEEB1568}" srcOrd="0" destOrd="0" presId="urn:microsoft.com/office/officeart/2005/8/layout/cycle7#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18B337-57BF-439E-AF4E-730F24C8731B}" type="doc">
      <dgm:prSet loTypeId="urn:microsoft.com/office/officeart/2005/8/layout/vList2#7" loCatId="list" qsTypeId="urn:microsoft.com/office/officeart/2005/8/quickstyle/simple1#8" qsCatId="simple" csTypeId="urn:microsoft.com/office/officeart/2005/8/colors/accent2_4#6" csCatId="accent2" phldr="1"/>
      <dgm:spPr/>
      <dgm:t>
        <a:bodyPr/>
        <a:lstStyle/>
        <a:p>
          <a:endParaRPr lang="zh-CN" altLang="en-US"/>
        </a:p>
      </dgm:t>
    </dgm:pt>
    <dgm:pt modelId="{3DA7ECF9-0F9A-4B6B-A1A1-C9F6B8839F59}">
      <dgm:prSet custT="1"/>
      <dgm:spPr>
        <a:solidFill>
          <a:schemeClr val="accent2">
            <a:shade val="50000"/>
            <a:hueOff val="0"/>
            <a:satOff val="0"/>
            <a:lumOff val="0"/>
          </a:schemeClr>
        </a:solidFill>
      </dgm:spPr>
      <dgm:t>
        <a:bodyPr/>
        <a:lstStyle/>
        <a:p>
          <a:pPr algn="l" rtl="0"/>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a:t>
          </a:r>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建立健全专项转移支付</a:t>
          </a:r>
          <a:r>
            <a:rPr lang="zh-CN" altLang="en-US"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定期评估</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zh-CN" altLang="en-US"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退出机制</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CFCA3DE2-62A1-4111-8DEC-5C2CF90A0F1C}" cxnId="{BD664249-43CA-446A-B159-F41E70F651C0}" type="parTrans">
      <dgm:prSet/>
      <dgm:spPr/>
      <dgm:t>
        <a:bodyPr/>
        <a:lstStyle/>
        <a:p>
          <a:endParaRPr lang="zh-CN" altLang="en-US"/>
        </a:p>
      </dgm:t>
    </dgm:pt>
    <dgm:pt modelId="{C93220BE-F408-471D-9F4E-14E57CB95978}" cxnId="{BD664249-43CA-446A-B159-F41E70F651C0}" type="sibTrans">
      <dgm:prSet/>
      <dgm:spPr/>
      <dgm:t>
        <a:bodyPr/>
        <a:lstStyle/>
        <a:p>
          <a:endParaRPr lang="zh-CN" altLang="en-US"/>
        </a:p>
      </dgm:t>
    </dgm:pt>
    <dgm:pt modelId="{E8A73258-95C3-4B59-A9A5-7A87D6DA318F}" type="pres">
      <dgm:prSet presAssocID="{AA18B337-57BF-439E-AF4E-730F24C8731B}" presName="linear" presStyleCnt="0">
        <dgm:presLayoutVars>
          <dgm:animLvl val="lvl"/>
          <dgm:resizeHandles val="exact"/>
        </dgm:presLayoutVars>
      </dgm:prSet>
      <dgm:spPr/>
      <dgm:t>
        <a:bodyPr/>
        <a:lstStyle/>
        <a:p>
          <a:endParaRPr lang="zh-CN" altLang="en-US"/>
        </a:p>
      </dgm:t>
    </dgm:pt>
    <dgm:pt modelId="{B0BE7C2F-C55B-49CF-9874-E81D1B6F6821}" type="pres">
      <dgm:prSet presAssocID="{3DA7ECF9-0F9A-4B6B-A1A1-C9F6B8839F59}" presName="parentText" presStyleLbl="node1" presStyleIdx="0" presStyleCnt="1" custScaleY="316097" custLinFactNeighborY="26213">
        <dgm:presLayoutVars>
          <dgm:chMax val="0"/>
          <dgm:bulletEnabled val="1"/>
        </dgm:presLayoutVars>
      </dgm:prSet>
      <dgm:spPr/>
      <dgm:t>
        <a:bodyPr/>
        <a:lstStyle/>
        <a:p>
          <a:endParaRPr lang="zh-CN" altLang="en-US"/>
        </a:p>
      </dgm:t>
    </dgm:pt>
  </dgm:ptLst>
  <dgm:cxnLst>
    <dgm:cxn modelId="{8AB75A3D-2CFF-4324-B010-655646F008CB}" type="presOf" srcId="{AA18B337-57BF-439E-AF4E-730F24C8731B}" destId="{E8A73258-95C3-4B59-A9A5-7A87D6DA318F}" srcOrd="0" destOrd="0" presId="urn:microsoft.com/office/officeart/2005/8/layout/vList2#7"/>
    <dgm:cxn modelId="{BD664249-43CA-446A-B159-F41E70F651C0}" srcId="{AA18B337-57BF-439E-AF4E-730F24C8731B}" destId="{3DA7ECF9-0F9A-4B6B-A1A1-C9F6B8839F59}" srcOrd="0" destOrd="0" parTransId="{CFCA3DE2-62A1-4111-8DEC-5C2CF90A0F1C}" sibTransId="{C93220BE-F408-471D-9F4E-14E57CB95978}"/>
    <dgm:cxn modelId="{9175CF5B-7826-4D89-B0DB-1AAF335CA245}" type="presOf" srcId="{3DA7ECF9-0F9A-4B6B-A1A1-C9F6B8839F59}" destId="{B0BE7C2F-C55B-49CF-9874-E81D1B6F6821}" srcOrd="0" destOrd="0" presId="urn:microsoft.com/office/officeart/2005/8/layout/vList2#7"/>
    <dgm:cxn modelId="{2CB60873-C9FD-49EA-9427-08AA47CB840E}" type="presParOf" srcId="{E8A73258-95C3-4B59-A9A5-7A87D6DA318F}" destId="{B0BE7C2F-C55B-49CF-9874-E81D1B6F6821}" srcOrd="0" destOrd="0" presId="urn:microsoft.com/office/officeart/2005/8/layout/vList2#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18B337-57BF-439E-AF4E-730F24C8731B}" type="doc">
      <dgm:prSet loTypeId="urn:microsoft.com/office/officeart/2005/8/layout/vList2#8" loCatId="list" qsTypeId="urn:microsoft.com/office/officeart/2005/8/quickstyle/simple1#9" qsCatId="simple" csTypeId="urn:microsoft.com/office/officeart/2005/8/colors/accent2_4#7" csCatId="accent2" phldr="1"/>
      <dgm:spPr/>
      <dgm:t>
        <a:bodyPr/>
        <a:lstStyle/>
        <a:p>
          <a:endParaRPr lang="zh-CN" altLang="en-US"/>
        </a:p>
      </dgm:t>
    </dgm:pt>
    <dgm:pt modelId="{3DA7ECF9-0F9A-4B6B-A1A1-C9F6B8839F59}">
      <dgm:prSet custT="1"/>
      <dgm:spPr>
        <a:solidFill>
          <a:schemeClr val="accent2">
            <a:shade val="50000"/>
            <a:hueOff val="0"/>
            <a:satOff val="0"/>
            <a:lumOff val="0"/>
          </a:schemeClr>
        </a:solidFill>
      </dgm:spPr>
      <dgm:t>
        <a:bodyPr/>
        <a:lstStyle/>
        <a:p>
          <a:pPr algn="l" rtl="0"/>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49</a:t>
          </a:r>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 全国人民代表大会财政经济</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委</a:t>
          </a:r>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各地方人大</a:t>
          </a:r>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审查结果报告应当包括下列内容：</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包括</a:t>
          </a:r>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执行年度、改进预算管理、提高</a:t>
          </a:r>
          <a:r>
            <a:rPr lang="zh-CN"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预算绩效</a:t>
          </a:r>
          <a:r>
            <a:rPr 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、加强预算监督等提出意见和建议。</a:t>
          </a:r>
        </a:p>
      </dgm:t>
    </dgm:pt>
    <dgm:pt modelId="{CFCA3DE2-62A1-4111-8DEC-5C2CF90A0F1C}" cxnId="{BD664249-43CA-446A-B159-F41E70F651C0}" type="parTrans">
      <dgm:prSet/>
      <dgm:spPr/>
      <dgm:t>
        <a:bodyPr/>
        <a:lstStyle/>
        <a:p>
          <a:endParaRPr lang="zh-CN" altLang="en-US"/>
        </a:p>
      </dgm:t>
    </dgm:pt>
    <dgm:pt modelId="{C93220BE-F408-471D-9F4E-14E57CB95978}" cxnId="{BD664249-43CA-446A-B159-F41E70F651C0}" type="sibTrans">
      <dgm:prSet/>
      <dgm:spPr/>
      <dgm:t>
        <a:bodyPr/>
        <a:lstStyle/>
        <a:p>
          <a:endParaRPr lang="zh-CN" altLang="en-US"/>
        </a:p>
      </dgm:t>
    </dgm:pt>
    <dgm:pt modelId="{E8A73258-95C3-4B59-A9A5-7A87D6DA318F}" type="pres">
      <dgm:prSet presAssocID="{AA18B337-57BF-439E-AF4E-730F24C8731B}" presName="linear" presStyleCnt="0">
        <dgm:presLayoutVars>
          <dgm:animLvl val="lvl"/>
          <dgm:resizeHandles val="exact"/>
        </dgm:presLayoutVars>
      </dgm:prSet>
      <dgm:spPr/>
      <dgm:t>
        <a:bodyPr/>
        <a:lstStyle/>
        <a:p>
          <a:endParaRPr lang="zh-CN" altLang="en-US"/>
        </a:p>
      </dgm:t>
    </dgm:pt>
    <dgm:pt modelId="{B0BE7C2F-C55B-49CF-9874-E81D1B6F6821}" type="pres">
      <dgm:prSet presAssocID="{3DA7ECF9-0F9A-4B6B-A1A1-C9F6B8839F59}" presName="parentText" presStyleLbl="node1" presStyleIdx="0" presStyleCnt="1" custScaleY="585712" custLinFactNeighborX="1042" custLinFactNeighborY="-286">
        <dgm:presLayoutVars>
          <dgm:chMax val="0"/>
          <dgm:bulletEnabled val="1"/>
        </dgm:presLayoutVars>
      </dgm:prSet>
      <dgm:spPr/>
      <dgm:t>
        <a:bodyPr/>
        <a:lstStyle/>
        <a:p>
          <a:endParaRPr lang="zh-CN" altLang="en-US"/>
        </a:p>
      </dgm:t>
    </dgm:pt>
  </dgm:ptLst>
  <dgm:cxnLst>
    <dgm:cxn modelId="{BD664249-43CA-446A-B159-F41E70F651C0}" srcId="{AA18B337-57BF-439E-AF4E-730F24C8731B}" destId="{3DA7ECF9-0F9A-4B6B-A1A1-C9F6B8839F59}" srcOrd="0" destOrd="0" parTransId="{CFCA3DE2-62A1-4111-8DEC-5C2CF90A0F1C}" sibTransId="{C93220BE-F408-471D-9F4E-14E57CB95978}"/>
    <dgm:cxn modelId="{27171670-E4F6-4BC0-9C55-3CA4AB0157FB}" type="presOf" srcId="{AA18B337-57BF-439E-AF4E-730F24C8731B}" destId="{E8A73258-95C3-4B59-A9A5-7A87D6DA318F}" srcOrd="0" destOrd="0" presId="urn:microsoft.com/office/officeart/2005/8/layout/vList2#8"/>
    <dgm:cxn modelId="{886E0103-3BBF-43B0-AF40-400746DC732D}" type="presOf" srcId="{3DA7ECF9-0F9A-4B6B-A1A1-C9F6B8839F59}" destId="{B0BE7C2F-C55B-49CF-9874-E81D1B6F6821}" srcOrd="0" destOrd="0" presId="urn:microsoft.com/office/officeart/2005/8/layout/vList2#8"/>
    <dgm:cxn modelId="{B6CF4B87-72B5-4152-B9F5-6D689E204EFF}" type="presParOf" srcId="{E8A73258-95C3-4B59-A9A5-7A87D6DA318F}" destId="{B0BE7C2F-C55B-49CF-9874-E81D1B6F6821}" srcOrd="0" destOrd="0" presId="urn:microsoft.com/office/officeart/2005/8/layout/vList2#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8B337-57BF-439E-AF4E-730F24C8731B}" type="doc">
      <dgm:prSet loTypeId="urn:microsoft.com/office/officeart/2005/8/layout/vList2#9" loCatId="list" qsTypeId="urn:microsoft.com/office/officeart/2005/8/quickstyle/simple1#10" qsCatId="simple" csTypeId="urn:microsoft.com/office/officeart/2005/8/colors/accent2_4#8" csCatId="accent2" phldr="1"/>
      <dgm:spPr/>
      <dgm:t>
        <a:bodyPr/>
        <a:lstStyle/>
        <a:p>
          <a:endParaRPr lang="zh-CN" altLang="en-US"/>
        </a:p>
      </dgm:t>
    </dgm:pt>
    <dgm:pt modelId="{3DA7ECF9-0F9A-4B6B-A1A1-C9F6B8839F59}">
      <dgm:prSet custT="1"/>
      <dgm:spPr>
        <a:solidFill>
          <a:schemeClr val="accent2">
            <a:shade val="50000"/>
            <a:hueOff val="0"/>
            <a:satOff val="0"/>
            <a:lumOff val="0"/>
          </a:schemeClr>
        </a:solidFill>
      </dgm:spPr>
      <dgm:t>
        <a:bodyPr/>
        <a:lstStyle/>
        <a:p>
          <a:pPr algn="l" rtl="0"/>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党的十六届三中全会决定明确提出要</a:t>
          </a:r>
          <a:r>
            <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“建立预算绩效评价体系”。</a:t>
          </a:r>
        </a:p>
      </dgm:t>
    </dgm:pt>
    <dgm:pt modelId="{CFCA3DE2-62A1-4111-8DEC-5C2CF90A0F1C}" cxnId="{BD664249-43CA-446A-B159-F41E70F651C0}" type="parTrans">
      <dgm:prSet/>
      <dgm:spPr/>
      <dgm:t>
        <a:bodyPr/>
        <a:lstStyle/>
        <a:p>
          <a:endParaRPr lang="zh-CN" altLang="en-US"/>
        </a:p>
      </dgm:t>
    </dgm:pt>
    <dgm:pt modelId="{C93220BE-F408-471D-9F4E-14E57CB95978}" cxnId="{BD664249-43CA-446A-B159-F41E70F651C0}" type="sibTrans">
      <dgm:prSet/>
      <dgm:spPr/>
      <dgm:t>
        <a:bodyPr/>
        <a:lstStyle/>
        <a:p>
          <a:endParaRPr lang="zh-CN" altLang="en-US"/>
        </a:p>
      </dgm:t>
    </dgm:pt>
    <dgm:pt modelId="{E8A73258-95C3-4B59-A9A5-7A87D6DA318F}" type="pres">
      <dgm:prSet presAssocID="{AA18B337-57BF-439E-AF4E-730F24C8731B}" presName="linear" presStyleCnt="0">
        <dgm:presLayoutVars>
          <dgm:animLvl val="lvl"/>
          <dgm:resizeHandles val="exact"/>
        </dgm:presLayoutVars>
      </dgm:prSet>
      <dgm:spPr/>
      <dgm:t>
        <a:bodyPr/>
        <a:lstStyle/>
        <a:p>
          <a:endParaRPr lang="zh-CN" altLang="en-US"/>
        </a:p>
      </dgm:t>
    </dgm:pt>
    <dgm:pt modelId="{B0BE7C2F-C55B-49CF-9874-E81D1B6F6821}" type="pres">
      <dgm:prSet presAssocID="{3DA7ECF9-0F9A-4B6B-A1A1-C9F6B8839F59}" presName="parentText" presStyleLbl="node1" presStyleIdx="0" presStyleCnt="1" custScaleY="368321" custLinFactNeighborY="52064">
        <dgm:presLayoutVars>
          <dgm:chMax val="0"/>
          <dgm:bulletEnabled val="1"/>
        </dgm:presLayoutVars>
      </dgm:prSet>
      <dgm:spPr/>
      <dgm:t>
        <a:bodyPr/>
        <a:lstStyle/>
        <a:p>
          <a:endParaRPr lang="zh-CN" altLang="en-US"/>
        </a:p>
      </dgm:t>
    </dgm:pt>
  </dgm:ptLst>
  <dgm:cxnLst>
    <dgm:cxn modelId="{9387767E-44DD-470B-B2DB-86E9D1EECCEA}" type="presOf" srcId="{AA18B337-57BF-439E-AF4E-730F24C8731B}" destId="{E8A73258-95C3-4B59-A9A5-7A87D6DA318F}" srcOrd="0" destOrd="0" presId="urn:microsoft.com/office/officeart/2005/8/layout/vList2#9"/>
    <dgm:cxn modelId="{BD664249-43CA-446A-B159-F41E70F651C0}" srcId="{AA18B337-57BF-439E-AF4E-730F24C8731B}" destId="{3DA7ECF9-0F9A-4B6B-A1A1-C9F6B8839F59}" srcOrd="0" destOrd="0" parTransId="{CFCA3DE2-62A1-4111-8DEC-5C2CF90A0F1C}" sibTransId="{C93220BE-F408-471D-9F4E-14E57CB95978}"/>
    <dgm:cxn modelId="{747F7356-64D9-46D3-B886-31571E803ED7}" type="presOf" srcId="{3DA7ECF9-0F9A-4B6B-A1A1-C9F6B8839F59}" destId="{B0BE7C2F-C55B-49CF-9874-E81D1B6F6821}" srcOrd="0" destOrd="0" presId="urn:microsoft.com/office/officeart/2005/8/layout/vList2#9"/>
    <dgm:cxn modelId="{2E4758F9-45B8-450D-BAF2-CBF6CA205FDB}" type="presParOf" srcId="{E8A73258-95C3-4B59-A9A5-7A87D6DA318F}" destId="{B0BE7C2F-C55B-49CF-9874-E81D1B6F6821}" srcOrd="0" destOrd="0" presId="urn:microsoft.com/office/officeart/2005/8/layout/vList2#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18B337-57BF-439E-AF4E-730F24C8731B}" type="doc">
      <dgm:prSet loTypeId="urn:microsoft.com/office/officeart/2005/8/layout/vList2#9" loCatId="list" qsTypeId="urn:microsoft.com/office/officeart/2005/8/quickstyle/simple1#10" qsCatId="simple" csTypeId="urn:microsoft.com/office/officeart/2005/8/colors/accent2_4#8" csCatId="accent2" phldr="1"/>
      <dgm:spPr/>
      <dgm:t>
        <a:bodyPr/>
        <a:lstStyle/>
        <a:p>
          <a:endParaRPr lang="zh-CN" altLang="en-US"/>
        </a:p>
      </dgm:t>
    </dgm:pt>
    <dgm:pt modelId="{3DA7ECF9-0F9A-4B6B-A1A1-C9F6B8839F59}">
      <dgm:prSet custT="1"/>
      <dgm:spPr>
        <a:solidFill>
          <a:schemeClr val="accent2">
            <a:shade val="50000"/>
            <a:hueOff val="0"/>
            <a:satOff val="0"/>
            <a:lumOff val="0"/>
          </a:schemeClr>
        </a:solidFill>
      </dgm:spPr>
      <dgm:t>
        <a:bodyPr/>
        <a:lstStyle/>
        <a:p>
          <a:pPr algn="l" rtl="0">
            <a:lnSpc>
              <a:spcPct val="80000"/>
            </a:lnSpc>
            <a:spcAft>
              <a:spcPts val="0"/>
            </a:spcAft>
          </a:pPr>
          <a:endParaRPr lang="zh-CN" altLang="en-US" sz="23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CFCA3DE2-62A1-4111-8DEC-5C2CF90A0F1C}" cxnId="{BD664249-43CA-446A-B159-F41E70F651C0}" type="parTrans">
      <dgm:prSet/>
      <dgm:spPr/>
      <dgm:t>
        <a:bodyPr/>
        <a:lstStyle/>
        <a:p>
          <a:endParaRPr lang="zh-CN" altLang="en-US"/>
        </a:p>
      </dgm:t>
    </dgm:pt>
    <dgm:pt modelId="{C93220BE-F408-471D-9F4E-14E57CB95978}" cxnId="{BD664249-43CA-446A-B159-F41E70F651C0}" type="sibTrans">
      <dgm:prSet/>
      <dgm:spPr/>
      <dgm:t>
        <a:bodyPr/>
        <a:lstStyle/>
        <a:p>
          <a:endParaRPr lang="zh-CN" altLang="en-US"/>
        </a:p>
      </dgm:t>
    </dgm:pt>
    <dgm:pt modelId="{E8A73258-95C3-4B59-A9A5-7A87D6DA318F}" type="pres">
      <dgm:prSet presAssocID="{AA18B337-57BF-439E-AF4E-730F24C8731B}" presName="linear" presStyleCnt="0">
        <dgm:presLayoutVars>
          <dgm:animLvl val="lvl"/>
          <dgm:resizeHandles val="exact"/>
        </dgm:presLayoutVars>
      </dgm:prSet>
      <dgm:spPr/>
      <dgm:t>
        <a:bodyPr/>
        <a:lstStyle/>
        <a:p>
          <a:endParaRPr lang="zh-CN" altLang="en-US"/>
        </a:p>
      </dgm:t>
    </dgm:pt>
    <dgm:pt modelId="{B0BE7C2F-C55B-49CF-9874-E81D1B6F6821}" type="pres">
      <dgm:prSet presAssocID="{3DA7ECF9-0F9A-4B6B-A1A1-C9F6B8839F59}" presName="parentText" presStyleLbl="node1" presStyleIdx="0" presStyleCnt="1" custScaleY="361876" custLinFactNeighborY="12850">
        <dgm:presLayoutVars>
          <dgm:chMax val="0"/>
          <dgm:bulletEnabled val="1"/>
        </dgm:presLayoutVars>
      </dgm:prSet>
      <dgm:spPr/>
      <dgm:t>
        <a:bodyPr/>
        <a:lstStyle/>
        <a:p>
          <a:endParaRPr lang="zh-CN" altLang="en-US"/>
        </a:p>
      </dgm:t>
    </dgm:pt>
  </dgm:ptLst>
  <dgm:cxnLst>
    <dgm:cxn modelId="{BD664249-43CA-446A-B159-F41E70F651C0}" srcId="{AA18B337-57BF-439E-AF4E-730F24C8731B}" destId="{3DA7ECF9-0F9A-4B6B-A1A1-C9F6B8839F59}" srcOrd="0" destOrd="0" parTransId="{CFCA3DE2-62A1-4111-8DEC-5C2CF90A0F1C}" sibTransId="{C93220BE-F408-471D-9F4E-14E57CB95978}"/>
    <dgm:cxn modelId="{B6EA089D-CFE5-4FB6-8016-5AAD1D4DD5FE}" type="presOf" srcId="{3DA7ECF9-0F9A-4B6B-A1A1-C9F6B8839F59}" destId="{B0BE7C2F-C55B-49CF-9874-E81D1B6F6821}" srcOrd="0" destOrd="0" presId="urn:microsoft.com/office/officeart/2005/8/layout/vList2#9"/>
    <dgm:cxn modelId="{95C6470A-CA7B-4748-8F1A-CB47DE6FDB4B}" type="presOf" srcId="{AA18B337-57BF-439E-AF4E-730F24C8731B}" destId="{E8A73258-95C3-4B59-A9A5-7A87D6DA318F}" srcOrd="0" destOrd="0" presId="urn:microsoft.com/office/officeart/2005/8/layout/vList2#9"/>
    <dgm:cxn modelId="{C3DA130F-7578-4677-AA23-2DFE40D3C5A5}" type="presParOf" srcId="{E8A73258-95C3-4B59-A9A5-7A87D6DA318F}" destId="{B0BE7C2F-C55B-49CF-9874-E81D1B6F6821}" srcOrd="0" destOrd="0" presId="urn:microsoft.com/office/officeart/2005/8/layout/vList2#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18B337-57BF-439E-AF4E-730F24C8731B}" type="doc">
      <dgm:prSet loTypeId="urn:microsoft.com/office/officeart/2005/8/layout/vList2#8" loCatId="list" qsTypeId="urn:microsoft.com/office/officeart/2005/8/quickstyle/simple1#9" qsCatId="simple" csTypeId="urn:microsoft.com/office/officeart/2005/8/colors/accent2_4#7" csCatId="accent2" phldr="1"/>
      <dgm:spPr/>
      <dgm:t>
        <a:bodyPr/>
        <a:lstStyle/>
        <a:p>
          <a:endParaRPr lang="zh-CN" altLang="en-US"/>
        </a:p>
      </dgm:t>
    </dgm:pt>
    <dgm:pt modelId="{3DA7ECF9-0F9A-4B6B-A1A1-C9F6B8839F59}">
      <dgm:prSet custT="1"/>
      <dgm:spPr>
        <a:solidFill>
          <a:schemeClr val="accent2">
            <a:shade val="50000"/>
            <a:hueOff val="0"/>
            <a:satOff val="0"/>
            <a:lumOff val="0"/>
          </a:schemeClr>
        </a:solidFill>
      </dgm:spPr>
      <dgm:t>
        <a:bodyPr/>
        <a:lstStyle/>
        <a:p>
          <a:pPr marL="0" marR="0" indent="0" algn="l" defTabSz="914400" rtl="0" eaLnBrk="1" fontAlgn="auto" latinLnBrk="0" hangingPunct="1">
            <a:lnSpc>
              <a:spcPct val="100000"/>
            </a:lnSpc>
            <a:spcBef>
              <a:spcPts val="0"/>
            </a:spcBef>
            <a:spcAft>
              <a:spcPts val="0"/>
            </a:spcAft>
            <a:buClrTx/>
            <a:buSzTx/>
            <a:buFontTx/>
            <a:buNone/>
          </a:pPr>
          <a:r>
            <a:rPr lang="en-US" altLang="zh-CN"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defTabSz="1066800" rtl="0">
            <a:lnSpc>
              <a:spcPct val="90000"/>
            </a:lnSpc>
            <a:spcBef>
              <a:spcPct val="0"/>
            </a:spcBef>
            <a:spcAft>
              <a:spcPct val="35000"/>
            </a:spcAft>
          </a:pPr>
          <a:endParaRPr lang="zh-CN" altLang="en-US"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CFCA3DE2-62A1-4111-8DEC-5C2CF90A0F1C}" cxnId="{BD664249-43CA-446A-B159-F41E70F651C0}" type="parTrans">
      <dgm:prSet/>
      <dgm:spPr/>
      <dgm:t>
        <a:bodyPr/>
        <a:lstStyle/>
        <a:p>
          <a:endParaRPr lang="zh-CN" altLang="en-US" sz="2000"/>
        </a:p>
      </dgm:t>
    </dgm:pt>
    <dgm:pt modelId="{C93220BE-F408-471D-9F4E-14E57CB95978}" cxnId="{BD664249-43CA-446A-B159-F41E70F651C0}" type="sibTrans">
      <dgm:prSet/>
      <dgm:spPr/>
      <dgm:t>
        <a:bodyPr/>
        <a:lstStyle/>
        <a:p>
          <a:endParaRPr lang="zh-CN" altLang="en-US" sz="2000"/>
        </a:p>
      </dgm:t>
    </dgm:pt>
    <dgm:pt modelId="{E8A73258-95C3-4B59-A9A5-7A87D6DA318F}" type="pres">
      <dgm:prSet presAssocID="{AA18B337-57BF-439E-AF4E-730F24C8731B}" presName="linear" presStyleCnt="0">
        <dgm:presLayoutVars>
          <dgm:animLvl val="lvl"/>
          <dgm:resizeHandles val="exact"/>
        </dgm:presLayoutVars>
      </dgm:prSet>
      <dgm:spPr/>
      <dgm:t>
        <a:bodyPr/>
        <a:lstStyle/>
        <a:p>
          <a:endParaRPr lang="zh-CN" altLang="en-US"/>
        </a:p>
      </dgm:t>
    </dgm:pt>
    <dgm:pt modelId="{B0BE7C2F-C55B-49CF-9874-E81D1B6F6821}" type="pres">
      <dgm:prSet presAssocID="{3DA7ECF9-0F9A-4B6B-A1A1-C9F6B8839F59}" presName="parentText" presStyleLbl="node1" presStyleIdx="0" presStyleCnt="1" custScaleY="794012" custLinFactNeighborX="2174" custLinFactNeighborY="27422">
        <dgm:presLayoutVars>
          <dgm:chMax val="0"/>
          <dgm:bulletEnabled val="1"/>
        </dgm:presLayoutVars>
      </dgm:prSet>
      <dgm:spPr/>
      <dgm:t>
        <a:bodyPr/>
        <a:lstStyle/>
        <a:p>
          <a:endParaRPr lang="zh-CN" altLang="en-US"/>
        </a:p>
      </dgm:t>
    </dgm:pt>
  </dgm:ptLst>
  <dgm:cxnLst>
    <dgm:cxn modelId="{2F849463-A1BD-4FF1-BB5A-F5F946AD9A21}" type="presOf" srcId="{AA18B337-57BF-439E-AF4E-730F24C8731B}" destId="{E8A73258-95C3-4B59-A9A5-7A87D6DA318F}" srcOrd="0" destOrd="0" presId="urn:microsoft.com/office/officeart/2005/8/layout/vList2#8"/>
    <dgm:cxn modelId="{BD664249-43CA-446A-B159-F41E70F651C0}" srcId="{AA18B337-57BF-439E-AF4E-730F24C8731B}" destId="{3DA7ECF9-0F9A-4B6B-A1A1-C9F6B8839F59}" srcOrd="0" destOrd="0" parTransId="{CFCA3DE2-62A1-4111-8DEC-5C2CF90A0F1C}" sibTransId="{C93220BE-F408-471D-9F4E-14E57CB95978}"/>
    <dgm:cxn modelId="{F8C3A795-029C-4F0B-B70C-66BB43F6CCF9}" type="presOf" srcId="{3DA7ECF9-0F9A-4B6B-A1A1-C9F6B8839F59}" destId="{B0BE7C2F-C55B-49CF-9874-E81D1B6F6821}" srcOrd="0" destOrd="0" presId="urn:microsoft.com/office/officeart/2005/8/layout/vList2#8"/>
    <dgm:cxn modelId="{A92F7AD8-892B-40E2-B637-7E23EE7A4B44}" type="presParOf" srcId="{E8A73258-95C3-4B59-A9A5-7A87D6DA318F}" destId="{B0BE7C2F-C55B-49CF-9874-E81D1B6F6821}" srcOrd="0" destOrd="0" presId="urn:microsoft.com/office/officeart/2005/8/layout/vList2#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08165C-759E-4129-979F-8A65BECA1FC4}" type="doc">
      <dgm:prSet loTypeId="urn:microsoft.com/office/officeart/2005/8/layout/target2#1" loCatId="relationship" qsTypeId="urn:microsoft.com/office/officeart/2005/8/quickstyle/simple1#2" qsCatId="simple" csTypeId="urn:microsoft.com/office/officeart/2005/8/colors/accent2_3#1" csCatId="accent2" phldr="1"/>
      <dgm:spPr/>
      <dgm:t>
        <a:bodyPr/>
        <a:lstStyle/>
        <a:p>
          <a:endParaRPr lang="zh-CN" altLang="en-US"/>
        </a:p>
      </dgm:t>
    </dgm:pt>
    <dgm:pt modelId="{9E4E95FC-5F3B-42CE-B656-AB67D2AE757F}">
      <dgm:prSet phldrT="[文本]" custT="1"/>
      <dgm:spPr>
        <a:solidFill>
          <a:schemeClr val="accent2">
            <a:lumMod val="50000"/>
          </a:schemeClr>
        </a:solidFill>
      </dgm:spPr>
      <dgm:t>
        <a:bodyPr/>
        <a:lstStyle/>
        <a:p>
          <a:r>
            <a:rPr lang="zh-CN" altLang="en-US"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政府预算</a:t>
          </a:r>
          <a:r>
            <a:rPr lang="zh-CN" altLang="en-US" sz="2500" b="1" dirty="0">
              <a:solidFill>
                <a:srgbClr val="FFFF00"/>
              </a:solidFill>
              <a:latin typeface="黑体" panose="02010600030101010101" charset="-122"/>
              <a:ea typeface="黑体" panose="02010600030101010101" charset="-122"/>
            </a:rPr>
            <a:t>（各级</a:t>
          </a:r>
          <a:r>
            <a:rPr lang="zh-CN" altLang="en-US" sz="2500" b="1" dirty="0" smtClean="0">
              <a:solidFill>
                <a:srgbClr val="FFFF00"/>
              </a:solidFill>
              <a:latin typeface="黑体" panose="02010600030101010101" charset="-122"/>
              <a:ea typeface="黑体" panose="02010600030101010101" charset="-122"/>
            </a:rPr>
            <a:t>政府收支预算全面纳入绩效</a:t>
          </a:r>
          <a:r>
            <a:rPr lang="zh-CN" altLang="en-US" sz="2500" b="1" dirty="0">
              <a:solidFill>
                <a:srgbClr val="FFFF00"/>
              </a:solidFill>
              <a:latin typeface="黑体" panose="02010600030101010101" charset="-122"/>
              <a:ea typeface="黑体" panose="02010600030101010101" charset="-122"/>
            </a:rPr>
            <a:t>管理）</a:t>
          </a:r>
        </a:p>
      </dgm:t>
    </dgm:pt>
    <dgm:pt modelId="{35942CF0-E4E1-4B9A-822D-E39FB060C8A2}" cxnId="{6797C3F9-9A49-4B67-BB8D-DD81CAF5A119}" type="parTrans">
      <dgm:prSet/>
      <dgm:spPr/>
      <dgm:t>
        <a:bodyPr/>
        <a:lstStyle/>
        <a:p>
          <a:endParaRPr lang="zh-CN" altLang="en-US"/>
        </a:p>
      </dgm:t>
    </dgm:pt>
    <dgm:pt modelId="{579357CF-7007-47A6-AE56-97E117E4902B}" cxnId="{6797C3F9-9A49-4B67-BB8D-DD81CAF5A119}" type="sibTrans">
      <dgm:prSet/>
      <dgm:spPr/>
      <dgm:t>
        <a:bodyPr/>
        <a:lstStyle/>
        <a:p>
          <a:endParaRPr lang="zh-CN" altLang="en-US"/>
        </a:p>
      </dgm:t>
    </dgm:pt>
    <dgm:pt modelId="{839679C2-DD40-4B21-A58E-670CAB7B7B75}">
      <dgm:prSet phldrT="[文本]" custT="1"/>
      <dgm:spPr/>
      <dgm:t>
        <a:bodyPr/>
        <a:lstStyle/>
        <a:p>
          <a:r>
            <a:rPr lang="zh-CN" altLang="en-US" sz="2000" b="1" dirty="0">
              <a:solidFill>
                <a:srgbClr val="C00000"/>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全方位</a:t>
          </a:r>
          <a:r>
            <a:rPr lang="zh-CN" altLang="en-US" sz="2000" b="1" dirty="0">
              <a:solidFill>
                <a:schemeClr val="tx1"/>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绩效管理格局</a:t>
          </a:r>
        </a:p>
      </dgm:t>
    </dgm:pt>
    <dgm:pt modelId="{C5FD6263-7254-40FC-AAF2-3CF4B78855BB}" cxnId="{F738F459-ED4F-4923-8C18-CBFA9E8DC9D3}" type="parTrans">
      <dgm:prSet/>
      <dgm:spPr/>
      <dgm:t>
        <a:bodyPr/>
        <a:lstStyle/>
        <a:p>
          <a:endParaRPr lang="zh-CN" altLang="en-US"/>
        </a:p>
      </dgm:t>
    </dgm:pt>
    <dgm:pt modelId="{F05F3CA0-B2DE-4DBF-8EF4-AA03BD08D95F}" cxnId="{F738F459-ED4F-4923-8C18-CBFA9E8DC9D3}" type="sibTrans">
      <dgm:prSet/>
      <dgm:spPr/>
      <dgm:t>
        <a:bodyPr/>
        <a:lstStyle/>
        <a:p>
          <a:endParaRPr lang="zh-CN" altLang="en-US"/>
        </a:p>
      </dgm:t>
    </dgm:pt>
    <dgm:pt modelId="{6558F881-BFD0-40AA-8FFC-A4A410E4CA45}">
      <dgm:prSet phldrT="[文本]" custT="1"/>
      <dgm:spPr/>
      <dgm:t>
        <a:bodyPr/>
        <a:lstStyle/>
        <a:p>
          <a:r>
            <a:rPr lang="zh-CN" altLang="en-US" sz="1800" b="1" dirty="0">
              <a:latin typeface="微软雅黑" panose="020B0503020204020204" pitchFamily="34" charset="-122"/>
              <a:ea typeface="微软雅黑" panose="020B0503020204020204" pitchFamily="34" charset="-122"/>
            </a:rPr>
            <a:t>拓展绩效管理</a:t>
          </a:r>
          <a:r>
            <a:rPr lang="zh-CN" altLang="en-US" sz="1800" b="1" dirty="0" smtClean="0">
              <a:latin typeface="微软雅黑" panose="020B0503020204020204" pitchFamily="34" charset="-122"/>
              <a:ea typeface="微软雅黑" panose="020B0503020204020204" pitchFamily="34" charset="-122"/>
            </a:rPr>
            <a:t>层级</a:t>
          </a:r>
          <a:endParaRPr lang="zh-CN" altLang="en-US" sz="1800" b="1" dirty="0">
            <a:latin typeface="微软雅黑" panose="020B0503020204020204" pitchFamily="34" charset="-122"/>
            <a:ea typeface="微软雅黑" panose="020B0503020204020204" pitchFamily="34" charset="-122"/>
          </a:endParaRPr>
        </a:p>
      </dgm:t>
    </dgm:pt>
    <dgm:pt modelId="{EA0ABECF-9F29-4BDA-A7D5-AF8C0384F97A}" cxnId="{9D988255-6710-4DA1-BC73-9476988D226F}" type="parTrans">
      <dgm:prSet/>
      <dgm:spPr/>
      <dgm:t>
        <a:bodyPr/>
        <a:lstStyle/>
        <a:p>
          <a:endParaRPr lang="zh-CN" altLang="en-US"/>
        </a:p>
      </dgm:t>
    </dgm:pt>
    <dgm:pt modelId="{D581FA5E-FA25-423C-8E55-EB62696C37B9}" cxnId="{9D988255-6710-4DA1-BC73-9476988D226F}" type="sibTrans">
      <dgm:prSet/>
      <dgm:spPr/>
      <dgm:t>
        <a:bodyPr/>
        <a:lstStyle/>
        <a:p>
          <a:endParaRPr lang="zh-CN" altLang="en-US"/>
        </a:p>
      </dgm:t>
    </dgm:pt>
    <dgm:pt modelId="{34F4D228-79D5-4857-9849-99FA60DDEEE2}">
      <dgm:prSet phldrT="[文本]" custT="1"/>
      <dgm:spPr>
        <a:solidFill>
          <a:srgbClr val="61A6F1"/>
        </a:solidFill>
      </dgm:spPr>
      <dgm:t>
        <a:bodyPr/>
        <a:lstStyle/>
        <a:p>
          <a:r>
            <a:rPr lang="zh-CN" altLang="en-US" sz="2800" b="1" dirty="0" smtClean="0">
              <a:solidFill>
                <a:srgbClr val="FF2F2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部门和单位预算</a:t>
          </a:r>
          <a:r>
            <a:rPr lang="zh-CN" altLang="en-US" sz="2500" b="1" dirty="0">
              <a:solidFill>
                <a:srgbClr val="FFFF00"/>
              </a:solidFill>
              <a:latin typeface="黑体" panose="02010600030101010101" charset="-122"/>
              <a:ea typeface="黑体" panose="02010600030101010101" charset="-122"/>
            </a:rPr>
            <a:t>（全部收支纳入绩效管理）</a:t>
          </a:r>
        </a:p>
      </dgm:t>
    </dgm:pt>
    <dgm:pt modelId="{71CCE16F-25AB-40EA-9CF8-B60796909FB5}" cxnId="{B4EAF70B-DAB3-4909-A9C0-00FECACE151B}" type="parTrans">
      <dgm:prSet/>
      <dgm:spPr/>
      <dgm:t>
        <a:bodyPr/>
        <a:lstStyle/>
        <a:p>
          <a:endParaRPr lang="zh-CN" altLang="en-US"/>
        </a:p>
      </dgm:t>
    </dgm:pt>
    <dgm:pt modelId="{A355A2A9-9C13-4552-A69B-E2222353588C}" cxnId="{B4EAF70B-DAB3-4909-A9C0-00FECACE151B}" type="sibTrans">
      <dgm:prSet/>
      <dgm:spPr/>
      <dgm:t>
        <a:bodyPr/>
        <a:lstStyle/>
        <a:p>
          <a:endParaRPr lang="zh-CN" altLang="en-US"/>
        </a:p>
      </dgm:t>
    </dgm:pt>
    <dgm:pt modelId="{A1FB9A5A-CE36-4BB3-B8DF-B7F060DB9F44}">
      <dgm:prSet phldrT="[文本]" custT="1"/>
      <dgm:spPr/>
      <dgm:t>
        <a:bodyPr/>
        <a:lstStyle/>
        <a:p>
          <a:r>
            <a:rPr lang="zh-CN" altLang="en-US" sz="1600" b="1" dirty="0">
              <a:latin typeface="微软雅黑" panose="020B0503020204020204" pitchFamily="34" charset="-122"/>
              <a:ea typeface="微软雅黑" panose="020B0503020204020204" pitchFamily="34" charset="-122"/>
            </a:rPr>
            <a:t>赋予更多管理自主权</a:t>
          </a:r>
        </a:p>
      </dgm:t>
    </dgm:pt>
    <dgm:pt modelId="{CF15F946-7930-4B95-8790-6B1C6F7CC333}" cxnId="{0AA4709F-E784-4D3D-B3AC-3BEEA8BE450E}" type="parTrans">
      <dgm:prSet/>
      <dgm:spPr/>
      <dgm:t>
        <a:bodyPr/>
        <a:lstStyle/>
        <a:p>
          <a:endParaRPr lang="zh-CN" altLang="en-US"/>
        </a:p>
      </dgm:t>
    </dgm:pt>
    <dgm:pt modelId="{DC45A4F2-B528-4D7C-B254-BB2D02CB6078}" cxnId="{0AA4709F-E784-4D3D-B3AC-3BEEA8BE450E}" type="sibTrans">
      <dgm:prSet/>
      <dgm:spPr/>
      <dgm:t>
        <a:bodyPr/>
        <a:lstStyle/>
        <a:p>
          <a:endParaRPr lang="zh-CN" altLang="en-US"/>
        </a:p>
      </dgm:t>
    </dgm:pt>
    <dgm:pt modelId="{F2BCDA7C-B07F-4C14-801C-F2B955AEC804}">
      <dgm:prSet phldrT="[文本]" custT="1"/>
      <dgm:spPr/>
      <dgm:t>
        <a:bodyPr/>
        <a:lstStyle/>
        <a:p>
          <a:r>
            <a:rPr lang="zh-CN" sz="1600" b="1" dirty="0">
              <a:latin typeface="微软雅黑" panose="020B0503020204020204" pitchFamily="34" charset="-122"/>
              <a:ea typeface="微软雅黑" panose="020B0503020204020204" pitchFamily="34" charset="-122"/>
            </a:rPr>
            <a:t>提高整体绩效水平</a:t>
          </a:r>
          <a:endParaRPr lang="zh-CN" altLang="en-US" sz="1600" b="1" dirty="0">
            <a:latin typeface="微软雅黑" panose="020B0503020204020204" pitchFamily="34" charset="-122"/>
            <a:ea typeface="微软雅黑" panose="020B0503020204020204" pitchFamily="34" charset="-122"/>
          </a:endParaRPr>
        </a:p>
      </dgm:t>
    </dgm:pt>
    <dgm:pt modelId="{BDA972D6-9D1A-45B2-A97A-3C8DFC9A2716}" cxnId="{2552A12F-57ED-4DE7-8830-3312F4922215}" type="parTrans">
      <dgm:prSet/>
      <dgm:spPr/>
      <dgm:t>
        <a:bodyPr/>
        <a:lstStyle/>
        <a:p>
          <a:endParaRPr lang="zh-CN" altLang="en-US"/>
        </a:p>
      </dgm:t>
    </dgm:pt>
    <dgm:pt modelId="{634FC6BD-E40E-44A0-B333-26E0C9478E3A}" cxnId="{2552A12F-57ED-4DE7-8830-3312F4922215}" type="sibTrans">
      <dgm:prSet/>
      <dgm:spPr/>
      <dgm:t>
        <a:bodyPr/>
        <a:lstStyle/>
        <a:p>
          <a:endParaRPr lang="zh-CN" altLang="en-US"/>
        </a:p>
      </dgm:t>
    </dgm:pt>
    <dgm:pt modelId="{CF88D9D7-4C00-4657-9B11-8A6B6EE22077}">
      <dgm:prSet phldrT="[文本]" custT="1"/>
      <dgm:spPr>
        <a:solidFill>
          <a:srgbClr val="8BBFFF"/>
        </a:solidFill>
      </dgm:spPr>
      <dgm:t>
        <a:bodyPr/>
        <a:lstStyle/>
        <a:p>
          <a:r>
            <a:rPr lang="zh-CN" altLang="en-US" sz="2500" b="1" dirty="0">
              <a:solidFill>
                <a:srgbClr val="F6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政策和项目</a:t>
          </a:r>
          <a:r>
            <a:rPr lang="zh-CN" altLang="en-US" sz="2500" b="1" dirty="0" smtClean="0">
              <a:solidFill>
                <a:srgbClr val="F6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a:t>
          </a:r>
          <a:r>
            <a:rPr lang="zh-CN" altLang="en-US" sz="2400" b="1" dirty="0" smtClean="0">
              <a:solidFill>
                <a:srgbClr val="FFFF00"/>
              </a:solidFill>
              <a:latin typeface="黑体" panose="02010600030101010101" charset="-122"/>
              <a:ea typeface="黑体" panose="02010600030101010101" charset="-122"/>
            </a:rPr>
            <a:t>（全面纳入绩效管理）</a:t>
          </a:r>
          <a:endParaRPr lang="zh-CN" altLang="en-US" sz="2400" b="1" dirty="0">
            <a:solidFill>
              <a:srgbClr val="FFFF00"/>
            </a:solidFill>
            <a:latin typeface="黑体" panose="02010600030101010101" charset="-122"/>
            <a:ea typeface="黑体" panose="02010600030101010101" charset="-122"/>
          </a:endParaRPr>
        </a:p>
      </dgm:t>
    </dgm:pt>
    <dgm:pt modelId="{6E29C435-F5FB-40C1-B459-9A3F63442770}" cxnId="{AC300247-D841-4EF9-8797-883E155AECDB}" type="parTrans">
      <dgm:prSet/>
      <dgm:spPr/>
      <dgm:t>
        <a:bodyPr/>
        <a:lstStyle/>
        <a:p>
          <a:endParaRPr lang="zh-CN" altLang="en-US"/>
        </a:p>
      </dgm:t>
    </dgm:pt>
    <dgm:pt modelId="{52D09BDF-6D86-4E2C-9104-DB56D7F54D04}" cxnId="{AC300247-D841-4EF9-8797-883E155AECDB}" type="sibTrans">
      <dgm:prSet/>
      <dgm:spPr/>
      <dgm:t>
        <a:bodyPr/>
        <a:lstStyle/>
        <a:p>
          <a:endParaRPr lang="zh-CN" altLang="en-US"/>
        </a:p>
      </dgm:t>
    </dgm:pt>
    <dgm:pt modelId="{37FDCAF2-5F52-4BCB-89BD-E3D03266A714}">
      <dgm:prSet phldrT="[文本]" custT="1"/>
      <dgm:spPr/>
      <dgm:t>
        <a:bodyPr/>
        <a:lstStyle/>
        <a:p>
          <a:r>
            <a:rPr lang="zh-CN" altLang="en-US" sz="1600" b="1" dirty="0">
              <a:latin typeface="微软雅黑" panose="020B0503020204020204" pitchFamily="34" charset="-122"/>
              <a:ea typeface="微软雅黑" panose="020B0503020204020204" pitchFamily="34" charset="-122"/>
            </a:rPr>
            <a:t>全面衡量政策和项目预算安排及使用效果</a:t>
          </a:r>
        </a:p>
      </dgm:t>
    </dgm:pt>
    <dgm:pt modelId="{EA8C91AC-DEA2-491A-A5C5-5E958AE8128C}" cxnId="{654F2A7F-CDC0-489C-BF24-1A7F64006396}" type="parTrans">
      <dgm:prSet/>
      <dgm:spPr/>
      <dgm:t>
        <a:bodyPr/>
        <a:lstStyle/>
        <a:p>
          <a:endParaRPr lang="zh-CN" altLang="en-US"/>
        </a:p>
      </dgm:t>
    </dgm:pt>
    <dgm:pt modelId="{86396633-80EC-451C-B381-AFF07EED2A02}" cxnId="{654F2A7F-CDC0-489C-BF24-1A7F64006396}" type="sibTrans">
      <dgm:prSet/>
      <dgm:spPr/>
      <dgm:t>
        <a:bodyPr/>
        <a:lstStyle/>
        <a:p>
          <a:endParaRPr lang="zh-CN" altLang="en-US"/>
        </a:p>
      </dgm:t>
    </dgm:pt>
    <dgm:pt modelId="{1286DE2F-1CD7-4B7F-9DD3-BF7F60474AA1}">
      <dgm:prSet phldrT="[文本]" custT="1"/>
      <dgm:spPr/>
      <dgm:t>
        <a:bodyPr/>
        <a:lstStyle/>
        <a:p>
          <a:r>
            <a:rPr lang="zh-CN" altLang="en-US" sz="1600" b="1" dirty="0">
              <a:latin typeface="微软雅黑" panose="020B0503020204020204" pitchFamily="34" charset="-122"/>
              <a:ea typeface="微软雅黑" panose="020B0503020204020204" pitchFamily="34" charset="-122"/>
            </a:rPr>
            <a:t>重大政策和项目实行全周期跟踪问效</a:t>
          </a:r>
        </a:p>
      </dgm:t>
    </dgm:pt>
    <dgm:pt modelId="{9B81B7EE-10F4-4141-8B0B-D431E782BD9D}" cxnId="{A3D3FE0D-23AB-4B0E-82AA-3CC3CC9DCC10}" type="parTrans">
      <dgm:prSet/>
      <dgm:spPr/>
      <dgm:t>
        <a:bodyPr/>
        <a:lstStyle/>
        <a:p>
          <a:endParaRPr lang="zh-CN" altLang="en-US"/>
        </a:p>
      </dgm:t>
    </dgm:pt>
    <dgm:pt modelId="{15607539-F641-4476-9466-FF3C44BE71A8}" cxnId="{A3D3FE0D-23AB-4B0E-82AA-3CC3CC9DCC10}" type="sibTrans">
      <dgm:prSet/>
      <dgm:spPr/>
      <dgm:t>
        <a:bodyPr/>
        <a:lstStyle/>
        <a:p>
          <a:endParaRPr lang="zh-CN" altLang="en-US"/>
        </a:p>
      </dgm:t>
    </dgm:pt>
    <dgm:pt modelId="{CA802564-127B-4462-B44F-95A1F195D0D6}" type="pres">
      <dgm:prSet presAssocID="{E208165C-759E-4129-979F-8A65BECA1FC4}" presName="Name0" presStyleCnt="0">
        <dgm:presLayoutVars>
          <dgm:chMax val="3"/>
          <dgm:chPref val="1"/>
          <dgm:dir/>
          <dgm:animLvl val="lvl"/>
          <dgm:resizeHandles/>
        </dgm:presLayoutVars>
      </dgm:prSet>
      <dgm:spPr/>
      <dgm:t>
        <a:bodyPr/>
        <a:lstStyle/>
        <a:p>
          <a:endParaRPr lang="zh-CN" altLang="en-US"/>
        </a:p>
      </dgm:t>
    </dgm:pt>
    <dgm:pt modelId="{FFDFCA59-7F1B-4FC7-AE16-65745661D205}" type="pres">
      <dgm:prSet presAssocID="{E208165C-759E-4129-979F-8A65BECA1FC4}" presName="outerBox" presStyleCnt="0"/>
      <dgm:spPr/>
    </dgm:pt>
    <dgm:pt modelId="{AA8BDB91-A4EB-42CB-A37F-D67EC00AC4DB}" type="pres">
      <dgm:prSet presAssocID="{E208165C-759E-4129-979F-8A65BECA1FC4}" presName="outerBoxParent" presStyleLbl="node1" presStyleIdx="0" presStyleCnt="3" custLinFactNeighborX="-885"/>
      <dgm:spPr/>
      <dgm:t>
        <a:bodyPr/>
        <a:lstStyle/>
        <a:p>
          <a:endParaRPr lang="zh-CN" altLang="en-US"/>
        </a:p>
      </dgm:t>
    </dgm:pt>
    <dgm:pt modelId="{E60A83B6-A34C-401A-B5E7-DBD9C4EB63B0}" type="pres">
      <dgm:prSet presAssocID="{E208165C-759E-4129-979F-8A65BECA1FC4}" presName="outerBoxChildren" presStyleCnt="0"/>
      <dgm:spPr/>
    </dgm:pt>
    <dgm:pt modelId="{213B1887-5381-418C-8532-44974BEAF99D}" type="pres">
      <dgm:prSet presAssocID="{839679C2-DD40-4B21-A58E-670CAB7B7B75}" presName="oChild" presStyleLbl="fgAcc1" presStyleIdx="0" presStyleCnt="6" custScaleY="93071" custLinFactNeighborX="-10767" custLinFactNeighborY="-27295">
        <dgm:presLayoutVars>
          <dgm:bulletEnabled val="1"/>
        </dgm:presLayoutVars>
      </dgm:prSet>
      <dgm:spPr/>
      <dgm:t>
        <a:bodyPr/>
        <a:lstStyle/>
        <a:p>
          <a:endParaRPr lang="zh-CN" altLang="en-US"/>
        </a:p>
      </dgm:t>
    </dgm:pt>
    <dgm:pt modelId="{FB45B04B-6DA4-403D-B174-47FEE8EAA33F}" type="pres">
      <dgm:prSet presAssocID="{F05F3CA0-B2DE-4DBF-8EF4-AA03BD08D95F}" presName="outerSibTrans" presStyleCnt="0"/>
      <dgm:spPr/>
    </dgm:pt>
    <dgm:pt modelId="{A841C87A-AA08-417A-9C7C-E43366FDAA21}" type="pres">
      <dgm:prSet presAssocID="{6558F881-BFD0-40AA-8FFC-A4A410E4CA45}" presName="oChild" presStyleLbl="fgAcc1" presStyleIdx="1" presStyleCnt="6" custScaleY="61152" custLinFactY="2371" custLinFactNeighborX="-10767" custLinFactNeighborY="100000">
        <dgm:presLayoutVars>
          <dgm:bulletEnabled val="1"/>
        </dgm:presLayoutVars>
      </dgm:prSet>
      <dgm:spPr/>
      <dgm:t>
        <a:bodyPr/>
        <a:lstStyle/>
        <a:p>
          <a:endParaRPr lang="zh-CN" altLang="en-US"/>
        </a:p>
      </dgm:t>
    </dgm:pt>
    <dgm:pt modelId="{E1B57536-1442-4D4F-8CBF-47D06DEAB805}" type="pres">
      <dgm:prSet presAssocID="{E208165C-759E-4129-979F-8A65BECA1FC4}" presName="middleBox" presStyleCnt="0"/>
      <dgm:spPr/>
    </dgm:pt>
    <dgm:pt modelId="{A884C1CB-C198-45C6-80E9-C8B594E20355}" type="pres">
      <dgm:prSet presAssocID="{E208165C-759E-4129-979F-8A65BECA1FC4}" presName="middleBoxParent" presStyleLbl="node1" presStyleIdx="1" presStyleCnt="3" custScaleX="108222" custLinFactNeighborX="-377" custLinFactNeighborY="-549"/>
      <dgm:spPr/>
      <dgm:t>
        <a:bodyPr/>
        <a:lstStyle/>
        <a:p>
          <a:endParaRPr lang="zh-CN" altLang="en-US"/>
        </a:p>
      </dgm:t>
    </dgm:pt>
    <dgm:pt modelId="{AEA9DB9D-FE8F-4C40-A57C-F7131265268E}" type="pres">
      <dgm:prSet presAssocID="{E208165C-759E-4129-979F-8A65BECA1FC4}" presName="middleBoxChildren" presStyleCnt="0"/>
      <dgm:spPr/>
    </dgm:pt>
    <dgm:pt modelId="{B8284F28-B3DB-4198-926E-50952CBAF8ED}" type="pres">
      <dgm:prSet presAssocID="{A1FB9A5A-CE36-4BB3-B8DF-B7F060DB9F44}" presName="mChild" presStyleLbl="fgAcc1" presStyleIdx="2" presStyleCnt="6" custScaleY="118507" custLinFactNeighborX="-27344">
        <dgm:presLayoutVars>
          <dgm:bulletEnabled val="1"/>
        </dgm:presLayoutVars>
      </dgm:prSet>
      <dgm:spPr/>
      <dgm:t>
        <a:bodyPr/>
        <a:lstStyle/>
        <a:p>
          <a:endParaRPr lang="zh-CN" altLang="en-US"/>
        </a:p>
      </dgm:t>
    </dgm:pt>
    <dgm:pt modelId="{1863F6C2-5291-4B66-AC80-12D362B8B739}" type="pres">
      <dgm:prSet presAssocID="{DC45A4F2-B528-4D7C-B254-BB2D02CB6078}" presName="middleSibTrans" presStyleCnt="0"/>
      <dgm:spPr/>
    </dgm:pt>
    <dgm:pt modelId="{434E8B5D-A7CA-4270-A3F1-8ECD50DD46FB}" type="pres">
      <dgm:prSet presAssocID="{F2BCDA7C-B07F-4C14-801C-F2B955AEC804}" presName="mChild" presStyleLbl="fgAcc1" presStyleIdx="3" presStyleCnt="6" custLinFactNeighborX="-27344">
        <dgm:presLayoutVars>
          <dgm:bulletEnabled val="1"/>
        </dgm:presLayoutVars>
      </dgm:prSet>
      <dgm:spPr/>
      <dgm:t>
        <a:bodyPr/>
        <a:lstStyle/>
        <a:p>
          <a:endParaRPr lang="zh-CN" altLang="en-US"/>
        </a:p>
      </dgm:t>
    </dgm:pt>
    <dgm:pt modelId="{5D45773A-C649-4FE0-A184-86F415D42761}" type="pres">
      <dgm:prSet presAssocID="{E208165C-759E-4129-979F-8A65BECA1FC4}" presName="centerBox" presStyleCnt="0"/>
      <dgm:spPr/>
    </dgm:pt>
    <dgm:pt modelId="{E88E22D0-2F3C-4E2F-90D2-83040FBAFF30}" type="pres">
      <dgm:prSet presAssocID="{E208165C-759E-4129-979F-8A65BECA1FC4}" presName="centerBoxParent" presStyleLbl="node1" presStyleIdx="2" presStyleCnt="3" custScaleX="117969" custLinFactNeighborX="-1595" custLinFactNeighborY="-1923"/>
      <dgm:spPr/>
      <dgm:t>
        <a:bodyPr/>
        <a:lstStyle/>
        <a:p>
          <a:endParaRPr lang="zh-CN" altLang="en-US"/>
        </a:p>
      </dgm:t>
    </dgm:pt>
    <dgm:pt modelId="{15C77A3E-04B4-4F8E-AED4-AB3DADC334EC}" type="pres">
      <dgm:prSet presAssocID="{E208165C-759E-4129-979F-8A65BECA1FC4}" presName="centerBoxChildren" presStyleCnt="0"/>
      <dgm:spPr/>
    </dgm:pt>
    <dgm:pt modelId="{4C857D7C-1F0D-456B-97CE-D527505131B0}" type="pres">
      <dgm:prSet presAssocID="{37FDCAF2-5F52-4BCB-89BD-E3D03266A714}" presName="cChild" presStyleLbl="fgAcc1" presStyleIdx="4" presStyleCnt="6" custScaleX="116492" custLinFactX="-3919" custLinFactNeighborX="-100000">
        <dgm:presLayoutVars>
          <dgm:bulletEnabled val="1"/>
        </dgm:presLayoutVars>
      </dgm:prSet>
      <dgm:spPr/>
      <dgm:t>
        <a:bodyPr/>
        <a:lstStyle/>
        <a:p>
          <a:endParaRPr lang="zh-CN" altLang="en-US"/>
        </a:p>
      </dgm:t>
    </dgm:pt>
    <dgm:pt modelId="{C549059E-54E8-4070-954F-B56CD01AB8D9}" type="pres">
      <dgm:prSet presAssocID="{86396633-80EC-451C-B381-AFF07EED2A02}" presName="centerSibTrans" presStyleCnt="0"/>
      <dgm:spPr/>
    </dgm:pt>
    <dgm:pt modelId="{16025F00-3B32-4615-B0DE-AEC63790847A}" type="pres">
      <dgm:prSet presAssocID="{1286DE2F-1CD7-4B7F-9DD3-BF7F60474AA1}" presName="cChild" presStyleLbl="fgAcc1" presStyleIdx="5" presStyleCnt="6" custScaleX="114967" custLinFactNeighborX="13562">
        <dgm:presLayoutVars>
          <dgm:bulletEnabled val="1"/>
        </dgm:presLayoutVars>
      </dgm:prSet>
      <dgm:spPr/>
      <dgm:t>
        <a:bodyPr/>
        <a:lstStyle/>
        <a:p>
          <a:endParaRPr lang="zh-CN" altLang="en-US"/>
        </a:p>
      </dgm:t>
    </dgm:pt>
  </dgm:ptLst>
  <dgm:cxnLst>
    <dgm:cxn modelId="{0E415C6C-67C4-443E-A574-5AB6F0894DF1}" type="presOf" srcId="{34F4D228-79D5-4857-9849-99FA60DDEEE2}" destId="{A884C1CB-C198-45C6-80E9-C8B594E20355}" srcOrd="0" destOrd="0" presId="urn:microsoft.com/office/officeart/2005/8/layout/target2#1"/>
    <dgm:cxn modelId="{62CA84F4-541C-4D30-8CE5-62794161A32B}" type="presOf" srcId="{839679C2-DD40-4B21-A58E-670CAB7B7B75}" destId="{213B1887-5381-418C-8532-44974BEAF99D}" srcOrd="0" destOrd="0" presId="urn:microsoft.com/office/officeart/2005/8/layout/target2#1"/>
    <dgm:cxn modelId="{0AA4709F-E784-4D3D-B3AC-3BEEA8BE450E}" srcId="{34F4D228-79D5-4857-9849-99FA60DDEEE2}" destId="{A1FB9A5A-CE36-4BB3-B8DF-B7F060DB9F44}" srcOrd="0" destOrd="0" parTransId="{CF15F946-7930-4B95-8790-6B1C6F7CC333}" sibTransId="{DC45A4F2-B528-4D7C-B254-BB2D02CB6078}"/>
    <dgm:cxn modelId="{6797C3F9-9A49-4B67-BB8D-DD81CAF5A119}" srcId="{E208165C-759E-4129-979F-8A65BECA1FC4}" destId="{9E4E95FC-5F3B-42CE-B656-AB67D2AE757F}" srcOrd="0" destOrd="0" parTransId="{35942CF0-E4E1-4B9A-822D-E39FB060C8A2}" sibTransId="{579357CF-7007-47A6-AE56-97E117E4902B}"/>
    <dgm:cxn modelId="{79BD9824-15B3-4269-8E9C-7E29EB3B82A6}" type="presOf" srcId="{CF88D9D7-4C00-4657-9B11-8A6B6EE22077}" destId="{E88E22D0-2F3C-4E2F-90D2-83040FBAFF30}" srcOrd="0" destOrd="0" presId="urn:microsoft.com/office/officeart/2005/8/layout/target2#1"/>
    <dgm:cxn modelId="{D0C8A364-65EF-457F-8AFB-5FE5FE0C8DAB}" type="presOf" srcId="{9E4E95FC-5F3B-42CE-B656-AB67D2AE757F}" destId="{AA8BDB91-A4EB-42CB-A37F-D67EC00AC4DB}" srcOrd="0" destOrd="0" presId="urn:microsoft.com/office/officeart/2005/8/layout/target2#1"/>
    <dgm:cxn modelId="{06745465-A265-4E7D-A9A8-562F6CC5BE51}" type="presOf" srcId="{1286DE2F-1CD7-4B7F-9DD3-BF7F60474AA1}" destId="{16025F00-3B32-4615-B0DE-AEC63790847A}" srcOrd="0" destOrd="0" presId="urn:microsoft.com/office/officeart/2005/8/layout/target2#1"/>
    <dgm:cxn modelId="{CD655629-B6B6-4097-8F35-F9B1FE971949}" type="presOf" srcId="{37FDCAF2-5F52-4BCB-89BD-E3D03266A714}" destId="{4C857D7C-1F0D-456B-97CE-D527505131B0}" srcOrd="0" destOrd="0" presId="urn:microsoft.com/office/officeart/2005/8/layout/target2#1"/>
    <dgm:cxn modelId="{AC300247-D841-4EF9-8797-883E155AECDB}" srcId="{E208165C-759E-4129-979F-8A65BECA1FC4}" destId="{CF88D9D7-4C00-4657-9B11-8A6B6EE22077}" srcOrd="2" destOrd="0" parTransId="{6E29C435-F5FB-40C1-B459-9A3F63442770}" sibTransId="{52D09BDF-6D86-4E2C-9104-DB56D7F54D04}"/>
    <dgm:cxn modelId="{654F2A7F-CDC0-489C-BF24-1A7F64006396}" srcId="{CF88D9D7-4C00-4657-9B11-8A6B6EE22077}" destId="{37FDCAF2-5F52-4BCB-89BD-E3D03266A714}" srcOrd="0" destOrd="0" parTransId="{EA8C91AC-DEA2-491A-A5C5-5E958AE8128C}" sibTransId="{86396633-80EC-451C-B381-AFF07EED2A02}"/>
    <dgm:cxn modelId="{B4EAF70B-DAB3-4909-A9C0-00FECACE151B}" srcId="{E208165C-759E-4129-979F-8A65BECA1FC4}" destId="{34F4D228-79D5-4857-9849-99FA60DDEEE2}" srcOrd="1" destOrd="0" parTransId="{71CCE16F-25AB-40EA-9CF8-B60796909FB5}" sibTransId="{A355A2A9-9C13-4552-A69B-E2222353588C}"/>
    <dgm:cxn modelId="{2B918423-B7E4-4EEC-8300-A7D37BCF0BF6}" type="presOf" srcId="{E208165C-759E-4129-979F-8A65BECA1FC4}" destId="{CA802564-127B-4462-B44F-95A1F195D0D6}" srcOrd="0" destOrd="0" presId="urn:microsoft.com/office/officeart/2005/8/layout/target2#1"/>
    <dgm:cxn modelId="{A3D3FE0D-23AB-4B0E-82AA-3CC3CC9DCC10}" srcId="{CF88D9D7-4C00-4657-9B11-8A6B6EE22077}" destId="{1286DE2F-1CD7-4B7F-9DD3-BF7F60474AA1}" srcOrd="1" destOrd="0" parTransId="{9B81B7EE-10F4-4141-8B0B-D431E782BD9D}" sibTransId="{15607539-F641-4476-9466-FF3C44BE71A8}"/>
    <dgm:cxn modelId="{F738F459-ED4F-4923-8C18-CBFA9E8DC9D3}" srcId="{9E4E95FC-5F3B-42CE-B656-AB67D2AE757F}" destId="{839679C2-DD40-4B21-A58E-670CAB7B7B75}" srcOrd="0" destOrd="0" parTransId="{C5FD6263-7254-40FC-AAF2-3CF4B78855BB}" sibTransId="{F05F3CA0-B2DE-4DBF-8EF4-AA03BD08D95F}"/>
    <dgm:cxn modelId="{8871BA98-4F5D-4B69-AB55-EB01972EE4B5}" type="presOf" srcId="{A1FB9A5A-CE36-4BB3-B8DF-B7F060DB9F44}" destId="{B8284F28-B3DB-4198-926E-50952CBAF8ED}" srcOrd="0" destOrd="0" presId="urn:microsoft.com/office/officeart/2005/8/layout/target2#1"/>
    <dgm:cxn modelId="{9D988255-6710-4DA1-BC73-9476988D226F}" srcId="{9E4E95FC-5F3B-42CE-B656-AB67D2AE757F}" destId="{6558F881-BFD0-40AA-8FFC-A4A410E4CA45}" srcOrd="1" destOrd="0" parTransId="{EA0ABECF-9F29-4BDA-A7D5-AF8C0384F97A}" sibTransId="{D581FA5E-FA25-423C-8E55-EB62696C37B9}"/>
    <dgm:cxn modelId="{E415F14A-4439-467E-9F25-1F7180D601FD}" type="presOf" srcId="{6558F881-BFD0-40AA-8FFC-A4A410E4CA45}" destId="{A841C87A-AA08-417A-9C7C-E43366FDAA21}" srcOrd="0" destOrd="0" presId="urn:microsoft.com/office/officeart/2005/8/layout/target2#1"/>
    <dgm:cxn modelId="{6B184E3E-491F-4DDC-8290-6D74D0FCD782}" type="presOf" srcId="{F2BCDA7C-B07F-4C14-801C-F2B955AEC804}" destId="{434E8B5D-A7CA-4270-A3F1-8ECD50DD46FB}" srcOrd="0" destOrd="0" presId="urn:microsoft.com/office/officeart/2005/8/layout/target2#1"/>
    <dgm:cxn modelId="{2552A12F-57ED-4DE7-8830-3312F4922215}" srcId="{34F4D228-79D5-4857-9849-99FA60DDEEE2}" destId="{F2BCDA7C-B07F-4C14-801C-F2B955AEC804}" srcOrd="1" destOrd="0" parTransId="{BDA972D6-9D1A-45B2-A97A-3C8DFC9A2716}" sibTransId="{634FC6BD-E40E-44A0-B333-26E0C9478E3A}"/>
    <dgm:cxn modelId="{30A31E8D-8CC3-43AD-923E-6395A4049A5B}" type="presParOf" srcId="{CA802564-127B-4462-B44F-95A1F195D0D6}" destId="{FFDFCA59-7F1B-4FC7-AE16-65745661D205}" srcOrd="0" destOrd="0" presId="urn:microsoft.com/office/officeart/2005/8/layout/target2#1"/>
    <dgm:cxn modelId="{951B7C38-9EC1-49A8-ADBD-417F01349889}" type="presParOf" srcId="{FFDFCA59-7F1B-4FC7-AE16-65745661D205}" destId="{AA8BDB91-A4EB-42CB-A37F-D67EC00AC4DB}" srcOrd="0" destOrd="0" presId="urn:microsoft.com/office/officeart/2005/8/layout/target2#1"/>
    <dgm:cxn modelId="{4454C4F5-40CC-457A-A638-BFF1BBB827C3}" type="presParOf" srcId="{FFDFCA59-7F1B-4FC7-AE16-65745661D205}" destId="{E60A83B6-A34C-401A-B5E7-DBD9C4EB63B0}" srcOrd="1" destOrd="0" presId="urn:microsoft.com/office/officeart/2005/8/layout/target2#1"/>
    <dgm:cxn modelId="{85F86387-085C-4E7E-8838-29CD0DC10309}" type="presParOf" srcId="{E60A83B6-A34C-401A-B5E7-DBD9C4EB63B0}" destId="{213B1887-5381-418C-8532-44974BEAF99D}" srcOrd="0" destOrd="0" presId="urn:microsoft.com/office/officeart/2005/8/layout/target2#1"/>
    <dgm:cxn modelId="{5EE984FC-6555-41EA-9A7B-76697CC8D95A}" type="presParOf" srcId="{E60A83B6-A34C-401A-B5E7-DBD9C4EB63B0}" destId="{FB45B04B-6DA4-403D-B174-47FEE8EAA33F}" srcOrd="1" destOrd="0" presId="urn:microsoft.com/office/officeart/2005/8/layout/target2#1"/>
    <dgm:cxn modelId="{C794FCB0-4164-4E68-893E-1FB5C9BF0D1C}" type="presParOf" srcId="{E60A83B6-A34C-401A-B5E7-DBD9C4EB63B0}" destId="{A841C87A-AA08-417A-9C7C-E43366FDAA21}" srcOrd="2" destOrd="0" presId="urn:microsoft.com/office/officeart/2005/8/layout/target2#1"/>
    <dgm:cxn modelId="{375E5C53-509D-4AFC-9684-6D62CE4BA368}" type="presParOf" srcId="{CA802564-127B-4462-B44F-95A1F195D0D6}" destId="{E1B57536-1442-4D4F-8CBF-47D06DEAB805}" srcOrd="1" destOrd="0" presId="urn:microsoft.com/office/officeart/2005/8/layout/target2#1"/>
    <dgm:cxn modelId="{0620788E-EE56-4EDB-9B64-27D5B1D03CF0}" type="presParOf" srcId="{E1B57536-1442-4D4F-8CBF-47D06DEAB805}" destId="{A884C1CB-C198-45C6-80E9-C8B594E20355}" srcOrd="0" destOrd="0" presId="urn:microsoft.com/office/officeart/2005/8/layout/target2#1"/>
    <dgm:cxn modelId="{55E19683-8053-439F-955E-5E7029D1A16D}" type="presParOf" srcId="{E1B57536-1442-4D4F-8CBF-47D06DEAB805}" destId="{AEA9DB9D-FE8F-4C40-A57C-F7131265268E}" srcOrd="1" destOrd="0" presId="urn:microsoft.com/office/officeart/2005/8/layout/target2#1"/>
    <dgm:cxn modelId="{4B1316C3-A1CB-4AF8-AB24-44A7329A9090}" type="presParOf" srcId="{AEA9DB9D-FE8F-4C40-A57C-F7131265268E}" destId="{B8284F28-B3DB-4198-926E-50952CBAF8ED}" srcOrd="0" destOrd="0" presId="urn:microsoft.com/office/officeart/2005/8/layout/target2#1"/>
    <dgm:cxn modelId="{D9FEA595-3C37-4C1A-B8BE-364A6C99E3DE}" type="presParOf" srcId="{AEA9DB9D-FE8F-4C40-A57C-F7131265268E}" destId="{1863F6C2-5291-4B66-AC80-12D362B8B739}" srcOrd="1" destOrd="0" presId="urn:microsoft.com/office/officeart/2005/8/layout/target2#1"/>
    <dgm:cxn modelId="{6375900E-3C9D-46FA-82F4-367B9ED5AEB9}" type="presParOf" srcId="{AEA9DB9D-FE8F-4C40-A57C-F7131265268E}" destId="{434E8B5D-A7CA-4270-A3F1-8ECD50DD46FB}" srcOrd="2" destOrd="0" presId="urn:microsoft.com/office/officeart/2005/8/layout/target2#1"/>
    <dgm:cxn modelId="{828A73BA-F9A9-4037-AD74-C711C50E2081}" type="presParOf" srcId="{CA802564-127B-4462-B44F-95A1F195D0D6}" destId="{5D45773A-C649-4FE0-A184-86F415D42761}" srcOrd="2" destOrd="0" presId="urn:microsoft.com/office/officeart/2005/8/layout/target2#1"/>
    <dgm:cxn modelId="{BD530EC5-66EB-4C01-BF10-D6B01579A404}" type="presParOf" srcId="{5D45773A-C649-4FE0-A184-86F415D42761}" destId="{E88E22D0-2F3C-4E2F-90D2-83040FBAFF30}" srcOrd="0" destOrd="0" presId="urn:microsoft.com/office/officeart/2005/8/layout/target2#1"/>
    <dgm:cxn modelId="{72357950-DE2D-472B-8ED8-4306256D5B9B}" type="presParOf" srcId="{5D45773A-C649-4FE0-A184-86F415D42761}" destId="{15C77A3E-04B4-4F8E-AED4-AB3DADC334EC}" srcOrd="1" destOrd="0" presId="urn:microsoft.com/office/officeart/2005/8/layout/target2#1"/>
    <dgm:cxn modelId="{D5A898CB-E4B5-44CC-BE8C-5E3195622CC1}" type="presParOf" srcId="{15C77A3E-04B4-4F8E-AED4-AB3DADC334EC}" destId="{4C857D7C-1F0D-456B-97CE-D527505131B0}" srcOrd="0" destOrd="0" presId="urn:microsoft.com/office/officeart/2005/8/layout/target2#1"/>
    <dgm:cxn modelId="{1E9C9305-AAEB-457A-89BD-28F3A0EEB4D8}" type="presParOf" srcId="{15C77A3E-04B4-4F8E-AED4-AB3DADC334EC}" destId="{C549059E-54E8-4070-954F-B56CD01AB8D9}" srcOrd="1" destOrd="0" presId="urn:microsoft.com/office/officeart/2005/8/layout/target2#1"/>
    <dgm:cxn modelId="{AF069DAE-43EE-4C2D-A72E-A0F1A22A6707}" type="presParOf" srcId="{15C77A3E-04B4-4F8E-AED4-AB3DADC334EC}" destId="{16025F00-3B32-4615-B0DE-AEC63790847A}" srcOrd="2" destOrd="0" presId="urn:microsoft.com/office/officeart/2005/8/layout/targe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7FDDAA-DD8C-4D85-9169-98703B16E1B8}" type="doc">
      <dgm:prSet loTypeId="urn:microsoft.com/office/officeart/2005/8/layout/cycle4#1" loCatId="cycle" qsTypeId="urn:microsoft.com/office/officeart/2005/8/quickstyle/3d2#5" qsCatId="3D" csTypeId="urn:microsoft.com/office/officeart/2005/8/colors/colorful3#3" csCatId="colorful" phldr="1"/>
      <dgm:spPr/>
      <dgm:t>
        <a:bodyPr/>
        <a:lstStyle/>
        <a:p>
          <a:endParaRPr lang="zh-CN" altLang="en-US"/>
        </a:p>
      </dgm:t>
    </dgm:pt>
    <dgm:pt modelId="{1E4A398F-A3E3-4B60-AE06-8B60E57EEC66}">
      <dgm:prSet phldrT="[文本]" custT="1"/>
      <dgm:spPr>
        <a:solidFill>
          <a:srgbClr val="D06E83"/>
        </a:solidFill>
      </dgm:spPr>
      <dgm:t>
        <a:bodyPr/>
        <a:lstStyle/>
        <a:p>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建立事前</a:t>
          </a:r>
          <a:r>
            <a:rPr lang="zh-CN" altLang="en-US" sz="2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a:t>
          </a:r>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评估机制</a:t>
          </a:r>
          <a:endParaRPr lang="zh-CN" altLang="en-US" sz="2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3C014589-B263-431F-9745-E6B73E69F035}" cxnId="{E6CEA12C-B6C1-4E8C-890B-A0E931FEEEDF}" type="parTrans">
      <dgm:prSet/>
      <dgm:spPr/>
      <dgm:t>
        <a:bodyPr/>
        <a:lstStyle/>
        <a:p>
          <a:endParaRPr lang="zh-CN" altLang="en-US"/>
        </a:p>
      </dgm:t>
    </dgm:pt>
    <dgm:pt modelId="{7C313B0A-AF67-4CBB-955F-B741EF8FB648}" cxnId="{E6CEA12C-B6C1-4E8C-890B-A0E931FEEEDF}" type="sibTrans">
      <dgm:prSet/>
      <dgm:spPr/>
      <dgm:t>
        <a:bodyPr/>
        <a:lstStyle/>
        <a:p>
          <a:endParaRPr lang="zh-CN" altLang="en-US"/>
        </a:p>
      </dgm:t>
    </dgm:pt>
    <dgm:pt modelId="{05673B76-E50E-49C7-A631-A580424C52D3}">
      <dgm:prSet phldrT="[文本]" custT="1"/>
      <dgm:spPr/>
      <dgm:t>
        <a:bodyPr/>
        <a:lstStyle/>
        <a:p>
          <a:r>
            <a:rPr lang="zh-CN" altLang="en-US" sz="1200" b="1" dirty="0">
              <a:latin typeface="微软雅黑" panose="020B0503020204020204" pitchFamily="34" charset="-122"/>
              <a:ea typeface="微软雅黑" panose="020B0503020204020204" pitchFamily="34" charset="-122"/>
            </a:rPr>
            <a:t>立项必要性</a:t>
          </a:r>
        </a:p>
      </dgm:t>
    </dgm:pt>
    <dgm:pt modelId="{ECB924C2-7DA0-4226-A312-01474EDE2A94}" cxnId="{44D420B8-ED58-4F19-B9E0-55D112CE0582}" type="parTrans">
      <dgm:prSet/>
      <dgm:spPr/>
      <dgm:t>
        <a:bodyPr/>
        <a:lstStyle/>
        <a:p>
          <a:endParaRPr lang="zh-CN" altLang="en-US"/>
        </a:p>
      </dgm:t>
    </dgm:pt>
    <dgm:pt modelId="{5E28C8D8-5592-4027-B2BC-778B1612EF69}" cxnId="{44D420B8-ED58-4F19-B9E0-55D112CE0582}" type="sibTrans">
      <dgm:prSet/>
      <dgm:spPr/>
      <dgm:t>
        <a:bodyPr/>
        <a:lstStyle/>
        <a:p>
          <a:endParaRPr lang="zh-CN" altLang="en-US"/>
        </a:p>
      </dgm:t>
    </dgm:pt>
    <dgm:pt modelId="{DB8E0827-2DA8-4EB6-8355-6E98A1EB4AB7}">
      <dgm:prSet phldrT="[文本]" custT="1"/>
      <dgm:spPr/>
      <dgm:t>
        <a:bodyPr/>
        <a:lstStyle/>
        <a:p>
          <a:pPr>
            <a:lnSpc>
              <a:spcPct val="90000"/>
            </a:lnSpc>
          </a:pPr>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强化</a:t>
          </a:r>
          <a:r>
            <a:rPr lang="zh-CN" altLang="en-US" sz="2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a:t>
          </a:r>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目标管理</a:t>
          </a:r>
          <a:endParaRPr lang="zh-CN" altLang="en-US" sz="2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C257C3BC-9279-44DC-AD1D-64F0FF00F3BA}" cxnId="{55D48EC9-B281-4C6A-A79A-7828E5065734}" type="parTrans">
      <dgm:prSet/>
      <dgm:spPr/>
      <dgm:t>
        <a:bodyPr/>
        <a:lstStyle/>
        <a:p>
          <a:endParaRPr lang="zh-CN" altLang="en-US"/>
        </a:p>
      </dgm:t>
    </dgm:pt>
    <dgm:pt modelId="{B73EE52D-705E-4980-9F8D-D3071F7E2D87}" cxnId="{55D48EC9-B281-4C6A-A79A-7828E5065734}" type="sibTrans">
      <dgm:prSet/>
      <dgm:spPr/>
      <dgm:t>
        <a:bodyPr/>
        <a:lstStyle/>
        <a:p>
          <a:endParaRPr lang="zh-CN" altLang="en-US"/>
        </a:p>
      </dgm:t>
    </dgm:pt>
    <dgm:pt modelId="{3E09F80F-6F80-4449-97C6-55EE3883519B}">
      <dgm:prSet phldrT="[文本]" custT="1"/>
      <dgm:spPr/>
      <dgm:t>
        <a:bodyPr/>
        <a:lstStyle/>
        <a:p>
          <a:r>
            <a:rPr lang="zh-CN" altLang="en-US" sz="1200" b="1" dirty="0" smtClean="0">
              <a:latin typeface="微软雅黑" panose="020B0503020204020204" pitchFamily="34" charset="-122"/>
              <a:ea typeface="微软雅黑" panose="020B0503020204020204" pitchFamily="34" charset="-122"/>
            </a:rPr>
            <a:t>部门和单位整体绩效目标、政策和项目绩效</a:t>
          </a:r>
          <a:r>
            <a:rPr lang="zh-CN" altLang="en-US" sz="1200" b="1" dirty="0">
              <a:latin typeface="微软雅黑" panose="020B0503020204020204" pitchFamily="34" charset="-122"/>
              <a:ea typeface="微软雅黑" panose="020B0503020204020204" pitchFamily="34" charset="-122"/>
            </a:rPr>
            <a:t>目标</a:t>
          </a:r>
        </a:p>
      </dgm:t>
    </dgm:pt>
    <dgm:pt modelId="{7CDDE866-4A9B-4267-BC12-0B00571171E6}" cxnId="{2B6F4C2C-0494-41C4-B18C-6F1620C9F8A5}" type="parTrans">
      <dgm:prSet/>
      <dgm:spPr/>
      <dgm:t>
        <a:bodyPr/>
        <a:lstStyle/>
        <a:p>
          <a:endParaRPr lang="zh-CN" altLang="en-US"/>
        </a:p>
      </dgm:t>
    </dgm:pt>
    <dgm:pt modelId="{1BC1947D-672D-4256-BFF4-F58983230F89}" cxnId="{2B6F4C2C-0494-41C4-B18C-6F1620C9F8A5}" type="sibTrans">
      <dgm:prSet/>
      <dgm:spPr/>
      <dgm:t>
        <a:bodyPr/>
        <a:lstStyle/>
        <a:p>
          <a:endParaRPr lang="zh-CN" altLang="en-US"/>
        </a:p>
      </dgm:t>
    </dgm:pt>
    <dgm:pt modelId="{F0BD974A-2764-4561-800D-8C7569A87F0A}">
      <dgm:prSet phldrT="[文本]" custT="1"/>
      <dgm:spPr/>
      <dgm:t>
        <a:bodyPr/>
        <a:lstStyle/>
        <a:p>
          <a:pPr>
            <a:lnSpc>
              <a:spcPct val="30000"/>
            </a:lnSpc>
          </a:pPr>
          <a:endParaRPr lang="en-US" altLang="zh-CN"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90000"/>
            </a:lnSpc>
          </a:pPr>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做好</a:t>
          </a:r>
          <a:r>
            <a:rPr lang="zh-CN" altLang="en-US" sz="2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绩效运行</a:t>
          </a:r>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监控</a:t>
          </a:r>
          <a:endParaRPr lang="zh-CN" altLang="en-US" sz="2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C71AA9E5-ED68-4FF5-8523-F93DB8D76A06}" cxnId="{0536691A-FC75-4CAC-B2E3-7EA3F95AF719}" type="parTrans">
      <dgm:prSet/>
      <dgm:spPr/>
      <dgm:t>
        <a:bodyPr/>
        <a:lstStyle/>
        <a:p>
          <a:endParaRPr lang="zh-CN" altLang="en-US"/>
        </a:p>
      </dgm:t>
    </dgm:pt>
    <dgm:pt modelId="{F9618467-995D-4ACA-B8FA-F6E3B0BF7271}" cxnId="{0536691A-FC75-4CAC-B2E3-7EA3F95AF719}" type="sibTrans">
      <dgm:prSet/>
      <dgm:spPr/>
      <dgm:t>
        <a:bodyPr/>
        <a:lstStyle/>
        <a:p>
          <a:endParaRPr lang="zh-CN" altLang="en-US"/>
        </a:p>
      </dgm:t>
    </dgm:pt>
    <dgm:pt modelId="{598F4D77-4BB5-494B-9146-60CDDB030B25}">
      <dgm:prSet phldrT="[文本]" custT="1"/>
      <dgm:spPr/>
      <dgm:t>
        <a:bodyPr/>
        <a:lstStyle/>
        <a:p>
          <a:r>
            <a:rPr lang="zh-CN" sz="1200" b="1" dirty="0">
              <a:latin typeface="微软雅黑" panose="020B0503020204020204" pitchFamily="34" charset="-122"/>
              <a:ea typeface="微软雅黑" panose="020B0503020204020204" pitchFamily="34" charset="-122"/>
            </a:rPr>
            <a:t>对绩效目标实现程度和预算执行进度实行</a:t>
          </a:r>
          <a:r>
            <a:rPr lang="zh-CN" altLang="en-US" sz="1400" b="1" dirty="0">
              <a:solidFill>
                <a:schemeClr val="accent6">
                  <a:lumMod val="50000"/>
                </a:schemeClr>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“双监控”</a:t>
          </a:r>
        </a:p>
      </dgm:t>
    </dgm:pt>
    <dgm:pt modelId="{3EBF19BB-E4F6-4292-82A4-2AF81A729124}" cxnId="{B16B8064-B383-4472-843B-596E34252AE6}" type="parTrans">
      <dgm:prSet/>
      <dgm:spPr/>
      <dgm:t>
        <a:bodyPr/>
        <a:lstStyle/>
        <a:p>
          <a:endParaRPr lang="zh-CN" altLang="en-US"/>
        </a:p>
      </dgm:t>
    </dgm:pt>
    <dgm:pt modelId="{92FC1BDB-567C-47BD-B3B6-B1236F784EBA}" cxnId="{B16B8064-B383-4472-843B-596E34252AE6}" type="sibTrans">
      <dgm:prSet/>
      <dgm:spPr/>
      <dgm:t>
        <a:bodyPr/>
        <a:lstStyle/>
        <a:p>
          <a:endParaRPr lang="zh-CN" altLang="en-US"/>
        </a:p>
      </dgm:t>
    </dgm:pt>
    <dgm:pt modelId="{52A1E6D7-9944-4F5F-B8EA-8B3E8C43CB1C}">
      <dgm:prSet phldrT="[文本]" custT="1"/>
      <dgm:spPr>
        <a:solidFill>
          <a:schemeClr val="accent6">
            <a:lumMod val="50000"/>
          </a:schemeClr>
        </a:solidFill>
        <a:ln>
          <a:solidFill>
            <a:schemeClr val="accent6">
              <a:lumMod val="50000"/>
            </a:schemeClr>
          </a:solidFill>
        </a:ln>
      </dgm:spPr>
      <dgm:t>
        <a:bodyPr/>
        <a:lstStyle/>
        <a:p>
          <a:pPr>
            <a:lnSpc>
              <a:spcPct val="40000"/>
            </a:lnSpc>
          </a:pPr>
          <a:endParaRPr lang="en-US" altLang="zh-CN"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90000"/>
            </a:lnSpc>
          </a:pPr>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开展绩效评价和结果应用</a:t>
          </a:r>
          <a:endParaRPr lang="zh-CN" altLang="en-US" sz="2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CC0F48D0-E807-4F6D-8FA2-3D4B691BCA91}" cxnId="{AD363B91-6006-49A7-B1D5-B8087E513EBC}" type="parTrans">
      <dgm:prSet/>
      <dgm:spPr/>
      <dgm:t>
        <a:bodyPr/>
        <a:lstStyle/>
        <a:p>
          <a:endParaRPr lang="zh-CN" altLang="en-US"/>
        </a:p>
      </dgm:t>
    </dgm:pt>
    <dgm:pt modelId="{3B12ED56-96C6-404E-B91C-731F9C534BBC}" cxnId="{AD363B91-6006-49A7-B1D5-B8087E513EBC}" type="sibTrans">
      <dgm:prSet/>
      <dgm:spPr/>
      <dgm:t>
        <a:bodyPr/>
        <a:lstStyle/>
        <a:p>
          <a:endParaRPr lang="zh-CN" altLang="en-US"/>
        </a:p>
      </dgm:t>
    </dgm:pt>
    <dgm:pt modelId="{C40FAB36-8DD3-430C-81F2-AF0CDD797F3D}">
      <dgm:prSet phldrT="[文本]" custT="1"/>
      <dgm:spPr/>
      <dgm:t>
        <a:bodyPr/>
        <a:lstStyle/>
        <a:p>
          <a:r>
            <a:rPr lang="zh-CN" altLang="en-US" sz="1400" b="1" dirty="0">
              <a:solidFill>
                <a:schemeClr val="accent6">
                  <a:lumMod val="50000"/>
                </a:schemeClr>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绩效自评和外部评价相结合</a:t>
          </a:r>
        </a:p>
      </dgm:t>
    </dgm:pt>
    <dgm:pt modelId="{8807951F-4366-4DF5-B6F4-B4CB79CEAC36}" cxnId="{9CB6D813-8CD9-4031-838D-AB0CF96614EC}" type="parTrans">
      <dgm:prSet/>
      <dgm:spPr/>
      <dgm:t>
        <a:bodyPr/>
        <a:lstStyle/>
        <a:p>
          <a:endParaRPr lang="zh-CN" altLang="en-US"/>
        </a:p>
      </dgm:t>
    </dgm:pt>
    <dgm:pt modelId="{D4CB88AA-2847-4992-8345-1D28323D8F60}" cxnId="{9CB6D813-8CD9-4031-838D-AB0CF96614EC}" type="sibTrans">
      <dgm:prSet/>
      <dgm:spPr/>
      <dgm:t>
        <a:bodyPr/>
        <a:lstStyle/>
        <a:p>
          <a:endParaRPr lang="zh-CN" altLang="en-US"/>
        </a:p>
      </dgm:t>
    </dgm:pt>
    <dgm:pt modelId="{A30C3F7B-6EBE-4A1D-81F8-4A1450C14D15}">
      <dgm:prSet phldrT="[文本]" custT="1"/>
      <dgm:spPr/>
      <dgm:t>
        <a:bodyPr/>
        <a:lstStyle/>
        <a:p>
          <a:r>
            <a:rPr lang="zh-CN" altLang="en-US" sz="1200" b="1" dirty="0">
              <a:latin typeface="微软雅黑" panose="020B0503020204020204" pitchFamily="34" charset="-122"/>
              <a:ea typeface="微软雅黑" panose="020B0503020204020204" pitchFamily="34" charset="-122"/>
            </a:rPr>
            <a:t>投入经济性</a:t>
          </a:r>
        </a:p>
      </dgm:t>
    </dgm:pt>
    <dgm:pt modelId="{0A380322-EFD8-436F-8693-626727ED49C4}" cxnId="{6250042A-FF6F-441C-8B7A-46CE40B28914}" type="parTrans">
      <dgm:prSet/>
      <dgm:spPr/>
      <dgm:t>
        <a:bodyPr/>
        <a:lstStyle/>
        <a:p>
          <a:endParaRPr lang="zh-CN" altLang="en-US"/>
        </a:p>
      </dgm:t>
    </dgm:pt>
    <dgm:pt modelId="{37B61C99-ACFE-4093-8EED-1757CC821DCD}" cxnId="{6250042A-FF6F-441C-8B7A-46CE40B28914}" type="sibTrans">
      <dgm:prSet/>
      <dgm:spPr/>
      <dgm:t>
        <a:bodyPr/>
        <a:lstStyle/>
        <a:p>
          <a:endParaRPr lang="zh-CN" altLang="en-US"/>
        </a:p>
      </dgm:t>
    </dgm:pt>
    <dgm:pt modelId="{E3DD1946-B0FD-4020-9CF4-DDDBA8FFA6EB}">
      <dgm:prSet phldrT="[文本]" custT="1"/>
      <dgm:spPr/>
      <dgm:t>
        <a:bodyPr/>
        <a:lstStyle/>
        <a:p>
          <a:r>
            <a:rPr lang="zh-CN" altLang="en-US" sz="1200" b="1" dirty="0">
              <a:latin typeface="微软雅黑" panose="020B0503020204020204" pitchFamily="34" charset="-122"/>
              <a:ea typeface="微软雅黑" panose="020B0503020204020204" pitchFamily="34" charset="-122"/>
            </a:rPr>
            <a:t>绩效目标合理性</a:t>
          </a:r>
        </a:p>
      </dgm:t>
    </dgm:pt>
    <dgm:pt modelId="{88AA4DC6-FBF2-4B2B-AEE1-9700E4801D58}" cxnId="{C9345F5F-B4CB-484F-97FD-1D85BFB149CD}" type="parTrans">
      <dgm:prSet/>
      <dgm:spPr/>
      <dgm:t>
        <a:bodyPr/>
        <a:lstStyle/>
        <a:p>
          <a:endParaRPr lang="zh-CN" altLang="en-US"/>
        </a:p>
      </dgm:t>
    </dgm:pt>
    <dgm:pt modelId="{A48B8D14-BC09-4A3A-9F7C-B71BBEC1977B}" cxnId="{C9345F5F-B4CB-484F-97FD-1D85BFB149CD}" type="sibTrans">
      <dgm:prSet/>
      <dgm:spPr/>
      <dgm:t>
        <a:bodyPr/>
        <a:lstStyle/>
        <a:p>
          <a:endParaRPr lang="zh-CN" altLang="en-US"/>
        </a:p>
      </dgm:t>
    </dgm:pt>
    <dgm:pt modelId="{66584F99-FC54-4C7A-A5D6-D80368340481}">
      <dgm:prSet phldrT="[文本]" custT="1"/>
      <dgm:spPr/>
      <dgm:t>
        <a:bodyPr/>
        <a:lstStyle/>
        <a:p>
          <a:r>
            <a:rPr lang="zh-CN" altLang="en-US" sz="1200" b="1" dirty="0">
              <a:latin typeface="微软雅黑" panose="020B0503020204020204" pitchFamily="34" charset="-122"/>
              <a:ea typeface="微软雅黑" panose="020B0503020204020204" pitchFamily="34" charset="-122"/>
            </a:rPr>
            <a:t>实施方案可行性</a:t>
          </a:r>
        </a:p>
      </dgm:t>
    </dgm:pt>
    <dgm:pt modelId="{F32279B2-FB12-4A11-8F7D-76264AC332DC}" cxnId="{1DE7E108-E903-4F46-BBF2-976A6801C7E6}" type="parTrans">
      <dgm:prSet/>
      <dgm:spPr/>
      <dgm:t>
        <a:bodyPr/>
        <a:lstStyle/>
        <a:p>
          <a:endParaRPr lang="zh-CN" altLang="en-US"/>
        </a:p>
      </dgm:t>
    </dgm:pt>
    <dgm:pt modelId="{07AA64FC-1F56-4A1A-9C96-04BA5819780A}" cxnId="{1DE7E108-E903-4F46-BBF2-976A6801C7E6}" type="sibTrans">
      <dgm:prSet/>
      <dgm:spPr/>
      <dgm:t>
        <a:bodyPr/>
        <a:lstStyle/>
        <a:p>
          <a:endParaRPr lang="zh-CN" altLang="en-US"/>
        </a:p>
      </dgm:t>
    </dgm:pt>
    <dgm:pt modelId="{5F8D87DC-5D05-46FF-B4D3-18D941EDF9F0}">
      <dgm:prSet phldrT="[文本]" custT="1"/>
      <dgm:spPr/>
      <dgm:t>
        <a:bodyPr/>
        <a:lstStyle/>
        <a:p>
          <a:r>
            <a:rPr lang="zh-CN" altLang="en-US" sz="1200" b="1" dirty="0">
              <a:latin typeface="微软雅黑" panose="020B0503020204020204" pitchFamily="34" charset="-122"/>
              <a:ea typeface="微软雅黑" panose="020B0503020204020204" pitchFamily="34" charset="-122"/>
            </a:rPr>
            <a:t>筹资合规性</a:t>
          </a:r>
        </a:p>
      </dgm:t>
    </dgm:pt>
    <dgm:pt modelId="{3EC720B0-CF3B-4F20-8BDF-53CF681344AA}" cxnId="{3C238D25-483C-4CBC-BB73-B7C6C3F30125}" type="parTrans">
      <dgm:prSet/>
      <dgm:spPr/>
      <dgm:t>
        <a:bodyPr/>
        <a:lstStyle/>
        <a:p>
          <a:endParaRPr lang="zh-CN" altLang="en-US"/>
        </a:p>
      </dgm:t>
    </dgm:pt>
    <dgm:pt modelId="{3828C662-5A34-40BB-88B8-7F3BDCE9B7A9}" cxnId="{3C238D25-483C-4CBC-BB73-B7C6C3F30125}" type="sibTrans">
      <dgm:prSet/>
      <dgm:spPr/>
      <dgm:t>
        <a:bodyPr/>
        <a:lstStyle/>
        <a:p>
          <a:endParaRPr lang="zh-CN" altLang="en-US"/>
        </a:p>
      </dgm:t>
    </dgm:pt>
    <dgm:pt modelId="{6322B673-EE5F-45F2-9C2A-A7EA1724AFB4}">
      <dgm:prSet phldrT="[文本]" custT="1"/>
      <dgm:spPr/>
      <dgm:t>
        <a:bodyPr/>
        <a:lstStyle/>
        <a:p>
          <a:r>
            <a:rPr lang="zh-CN" altLang="en-US" sz="1400" b="1" dirty="0">
              <a:solidFill>
                <a:schemeClr val="accent6">
                  <a:lumMod val="50000"/>
                </a:schemeClr>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申请预算的必备要件</a:t>
          </a:r>
        </a:p>
      </dgm:t>
    </dgm:pt>
    <dgm:pt modelId="{F4EDB140-6D27-40B0-B4B9-6DA82E2AD2C1}" cxnId="{61FBF9E5-5CD3-44F1-A9BF-F94CACC5FF0F}" type="parTrans">
      <dgm:prSet/>
      <dgm:spPr/>
      <dgm:t>
        <a:bodyPr/>
        <a:lstStyle/>
        <a:p>
          <a:endParaRPr lang="zh-CN" altLang="en-US"/>
        </a:p>
      </dgm:t>
    </dgm:pt>
    <dgm:pt modelId="{D944CE45-DFA3-4F2C-8F2E-A5F744C6E887}" cxnId="{61FBF9E5-5CD3-44F1-A9BF-F94CACC5FF0F}" type="sibTrans">
      <dgm:prSet/>
      <dgm:spPr/>
      <dgm:t>
        <a:bodyPr/>
        <a:lstStyle/>
        <a:p>
          <a:endParaRPr lang="zh-CN" altLang="en-US"/>
        </a:p>
      </dgm:t>
    </dgm:pt>
    <dgm:pt modelId="{F1BDB7AF-F228-4D89-A5CA-1656D2A3320C}">
      <dgm:prSet phldrT="[文本]" custT="1"/>
      <dgm:spPr/>
      <dgm:t>
        <a:bodyPr/>
        <a:lstStyle/>
        <a:p>
          <a:endParaRPr lang="zh-CN" altLang="en-US" sz="1200" dirty="0">
            <a:latin typeface="微软雅黑" panose="020B0503020204020204" pitchFamily="34" charset="-122"/>
            <a:ea typeface="微软雅黑" panose="020B0503020204020204" pitchFamily="34" charset="-122"/>
          </a:endParaRPr>
        </a:p>
      </dgm:t>
    </dgm:pt>
    <dgm:pt modelId="{36FCEEFF-AC45-414B-83A6-4B4CCAE4A15B}" cxnId="{781D495F-32D5-46BA-BAB0-62DA680AC6AB}" type="parTrans">
      <dgm:prSet/>
      <dgm:spPr/>
      <dgm:t>
        <a:bodyPr/>
        <a:lstStyle/>
        <a:p>
          <a:endParaRPr lang="zh-CN" altLang="en-US"/>
        </a:p>
      </dgm:t>
    </dgm:pt>
    <dgm:pt modelId="{90101E3D-71CC-4286-AE73-42B419A41D81}" cxnId="{781D495F-32D5-46BA-BAB0-62DA680AC6AB}" type="sibTrans">
      <dgm:prSet/>
      <dgm:spPr/>
      <dgm:t>
        <a:bodyPr/>
        <a:lstStyle/>
        <a:p>
          <a:endParaRPr lang="zh-CN" altLang="en-US"/>
        </a:p>
      </dgm:t>
    </dgm:pt>
    <dgm:pt modelId="{2F347D7C-F02A-4CC3-9F03-4F7FBDB9B0D5}">
      <dgm:prSet phldrT="[文本]" custT="1"/>
      <dgm:spPr/>
      <dgm:t>
        <a:bodyPr/>
        <a:lstStyle/>
        <a:p>
          <a:r>
            <a:rPr lang="zh-CN" altLang="en-US" sz="1200" b="1" dirty="0">
              <a:latin typeface="微软雅黑" panose="020B0503020204020204" pitchFamily="34" charset="-122"/>
              <a:ea typeface="微软雅黑" panose="020B0503020204020204" pitchFamily="34" charset="-122"/>
            </a:rPr>
            <a:t>产出、成本，经济效益、社会效益、生态效益、可持续影响和服务对象满意度</a:t>
          </a:r>
        </a:p>
      </dgm:t>
    </dgm:pt>
    <dgm:pt modelId="{A335B479-56B5-4446-A12F-EC4D19DEB004}" cxnId="{CEBE206F-3EE3-4366-8B05-6A8DA068C540}" type="parTrans">
      <dgm:prSet/>
      <dgm:spPr/>
      <dgm:t>
        <a:bodyPr/>
        <a:lstStyle/>
        <a:p>
          <a:endParaRPr lang="zh-CN" altLang="en-US"/>
        </a:p>
      </dgm:t>
    </dgm:pt>
    <dgm:pt modelId="{CD010052-CB1F-442D-9CCE-A8684BA938E6}" cxnId="{CEBE206F-3EE3-4366-8B05-6A8DA068C540}" type="sibTrans">
      <dgm:prSet/>
      <dgm:spPr/>
      <dgm:t>
        <a:bodyPr/>
        <a:lstStyle/>
        <a:p>
          <a:endParaRPr lang="zh-CN" altLang="en-US"/>
        </a:p>
      </dgm:t>
    </dgm:pt>
    <dgm:pt modelId="{52A87949-3101-4846-BD3B-D38F299C66CF}">
      <dgm:prSet phldrT="[文本]" custT="1"/>
      <dgm:spPr/>
      <dgm:t>
        <a:bodyPr/>
        <a:lstStyle/>
        <a:p>
          <a:r>
            <a:rPr lang="zh-CN" altLang="en-US" sz="1400" b="1" dirty="0">
              <a:solidFill>
                <a:schemeClr val="accent6">
                  <a:lumMod val="50000"/>
                </a:schemeClr>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预算安排的前置条件</a:t>
          </a:r>
        </a:p>
      </dgm:t>
    </dgm:pt>
    <dgm:pt modelId="{B995BAB7-8E01-4B19-8B1D-CC0F1E958947}" cxnId="{B6FB9332-3433-4B57-AB27-DCD4AF1CBF2F}" type="parTrans">
      <dgm:prSet/>
      <dgm:spPr/>
      <dgm:t>
        <a:bodyPr/>
        <a:lstStyle/>
        <a:p>
          <a:endParaRPr lang="zh-CN" altLang="en-US"/>
        </a:p>
      </dgm:t>
    </dgm:pt>
    <dgm:pt modelId="{ECFB4D89-5AD7-4B1E-B24C-28138692C13E}" cxnId="{B6FB9332-3433-4B57-AB27-DCD4AF1CBF2F}" type="sibTrans">
      <dgm:prSet/>
      <dgm:spPr/>
      <dgm:t>
        <a:bodyPr/>
        <a:lstStyle/>
        <a:p>
          <a:endParaRPr lang="zh-CN" altLang="en-US"/>
        </a:p>
      </dgm:t>
    </dgm:pt>
    <dgm:pt modelId="{AB959FFA-0790-41F6-9CDE-68A8248EEF2B}">
      <dgm:prSet phldrT="[文本]" custT="1"/>
      <dgm:spPr/>
      <dgm:t>
        <a:bodyPr/>
        <a:lstStyle/>
        <a:p>
          <a:r>
            <a:rPr lang="zh-CN" sz="1200" b="1" dirty="0" smtClean="0">
              <a:latin typeface="微软雅黑" panose="020B0503020204020204" pitchFamily="34" charset="-122"/>
              <a:ea typeface="微软雅黑" panose="020B0503020204020204" pitchFamily="34" charset="-122"/>
            </a:rPr>
            <a:t>对</a:t>
          </a:r>
          <a:r>
            <a:rPr lang="zh-CN" altLang="en-US" sz="1200" b="1" dirty="0" smtClean="0">
              <a:latin typeface="微软雅黑" panose="020B0503020204020204" pitchFamily="34" charset="-122"/>
              <a:ea typeface="微软雅黑" panose="020B0503020204020204" pitchFamily="34" charset="-122"/>
            </a:rPr>
            <a:t>存在</a:t>
          </a:r>
          <a:r>
            <a:rPr lang="zh-CN" sz="1200" b="1" dirty="0" smtClean="0">
              <a:latin typeface="微软雅黑" panose="020B0503020204020204" pitchFamily="34" charset="-122"/>
              <a:ea typeface="微软雅黑" panose="020B0503020204020204" pitchFamily="34" charset="-122"/>
            </a:rPr>
            <a:t>严重</a:t>
          </a:r>
          <a:r>
            <a:rPr lang="zh-CN" altLang="en-US" sz="1200" b="1" dirty="0" smtClean="0">
              <a:latin typeface="微软雅黑" panose="020B0503020204020204" pitchFamily="34" charset="-122"/>
              <a:ea typeface="微软雅黑" panose="020B0503020204020204" pitchFamily="34" charset="-122"/>
            </a:rPr>
            <a:t>问题</a:t>
          </a:r>
          <a:r>
            <a:rPr lang="zh-CN" sz="1200" b="1" dirty="0" smtClean="0">
              <a:latin typeface="微软雅黑" panose="020B0503020204020204" pitchFamily="34" charset="-122"/>
              <a:ea typeface="微软雅黑" panose="020B0503020204020204" pitchFamily="34" charset="-122"/>
            </a:rPr>
            <a:t>的要</a:t>
          </a:r>
          <a:r>
            <a:rPr lang="zh-CN" sz="1200" b="1" dirty="0">
              <a:latin typeface="微软雅黑" panose="020B0503020204020204" pitchFamily="34" charset="-122"/>
              <a:ea typeface="微软雅黑" panose="020B0503020204020204" pitchFamily="34" charset="-122"/>
            </a:rPr>
            <a:t>暂缓或停止预算拨款</a:t>
          </a:r>
          <a:r>
            <a:rPr lang="zh-CN" sz="1200" b="1" dirty="0" smtClean="0">
              <a:latin typeface="微软雅黑" panose="020B0503020204020204" pitchFamily="34" charset="-122"/>
              <a:ea typeface="微软雅黑" panose="020B0503020204020204" pitchFamily="34" charset="-122"/>
            </a:rPr>
            <a:t>，督促</a:t>
          </a:r>
          <a:r>
            <a:rPr lang="zh-CN" altLang="en-US" sz="1200" b="1" dirty="0" smtClean="0">
              <a:latin typeface="微软雅黑" panose="020B0503020204020204" pitchFamily="34" charset="-122"/>
              <a:ea typeface="微软雅黑" panose="020B0503020204020204" pitchFamily="34" charset="-122"/>
            </a:rPr>
            <a:t>及时整改落实</a:t>
          </a:r>
          <a:endParaRPr lang="zh-CN" altLang="en-US" sz="1200" b="1" dirty="0">
            <a:latin typeface="微软雅黑" panose="020B0503020204020204" pitchFamily="34" charset="-122"/>
            <a:ea typeface="微软雅黑" panose="020B0503020204020204" pitchFamily="34" charset="-122"/>
          </a:endParaRPr>
        </a:p>
      </dgm:t>
    </dgm:pt>
    <dgm:pt modelId="{8B372C94-2687-43B6-A6DD-53F65D4F272D}" cxnId="{9BEA1238-1D13-4977-AE73-862E04911D29}" type="parTrans">
      <dgm:prSet/>
      <dgm:spPr/>
      <dgm:t>
        <a:bodyPr/>
        <a:lstStyle/>
        <a:p>
          <a:endParaRPr lang="zh-CN" altLang="en-US"/>
        </a:p>
      </dgm:t>
    </dgm:pt>
    <dgm:pt modelId="{9319BF1D-387B-4396-AE3A-6FC0D1A5CA67}" cxnId="{9BEA1238-1D13-4977-AE73-862E04911D29}" type="sibTrans">
      <dgm:prSet/>
      <dgm:spPr/>
      <dgm:t>
        <a:bodyPr/>
        <a:lstStyle/>
        <a:p>
          <a:endParaRPr lang="zh-CN" altLang="en-US"/>
        </a:p>
      </dgm:t>
    </dgm:pt>
    <dgm:pt modelId="{578524F6-8283-462E-9641-771BD05120EA}">
      <dgm:prSet phldrT="[文本]" custT="1"/>
      <dgm:spPr/>
      <dgm:t>
        <a:bodyPr/>
        <a:lstStyle/>
        <a:p>
          <a:r>
            <a:rPr lang="zh-CN" sz="1200" b="1" dirty="0">
              <a:latin typeface="微软雅黑" panose="020B0503020204020204" pitchFamily="34" charset="-122"/>
              <a:ea typeface="微软雅黑" panose="020B0503020204020204" pitchFamily="34" charset="-122"/>
            </a:rPr>
            <a:t>必要时引入</a:t>
          </a:r>
          <a:r>
            <a:rPr lang="zh-CN" sz="1200" b="1" dirty="0">
              <a:solidFill>
                <a:srgbClr val="C00000"/>
              </a:solidFill>
              <a:latin typeface="微软雅黑" panose="020B0503020204020204" pitchFamily="34" charset="-122"/>
              <a:ea typeface="微软雅黑" panose="020B0503020204020204" pitchFamily="34" charset="-122"/>
            </a:rPr>
            <a:t>第三方机构</a:t>
          </a:r>
          <a:r>
            <a:rPr lang="zh-CN" sz="1200" b="1" dirty="0">
              <a:latin typeface="微软雅黑" panose="020B0503020204020204" pitchFamily="34" charset="-122"/>
              <a:ea typeface="微软雅黑" panose="020B0503020204020204" pitchFamily="34" charset="-122"/>
            </a:rPr>
            <a:t>参与</a:t>
          </a:r>
          <a:endParaRPr lang="zh-CN" altLang="en-US" sz="1200" b="1" dirty="0">
            <a:latin typeface="微软雅黑" panose="020B0503020204020204" pitchFamily="34" charset="-122"/>
            <a:ea typeface="微软雅黑" panose="020B0503020204020204" pitchFamily="34" charset="-122"/>
          </a:endParaRPr>
        </a:p>
      </dgm:t>
    </dgm:pt>
    <dgm:pt modelId="{AFCC35BB-6790-42F1-892D-B2ABE0A70875}" cxnId="{5D6E2AFF-7AEA-4249-970F-515C6131B198}" type="parTrans">
      <dgm:prSet/>
      <dgm:spPr/>
      <dgm:t>
        <a:bodyPr/>
        <a:lstStyle/>
        <a:p>
          <a:endParaRPr lang="zh-CN" altLang="en-US"/>
        </a:p>
      </dgm:t>
    </dgm:pt>
    <dgm:pt modelId="{1F0CBB7A-96F3-41A1-92F8-D706E4499DFC}" cxnId="{5D6E2AFF-7AEA-4249-970F-515C6131B198}" type="sibTrans">
      <dgm:prSet/>
      <dgm:spPr/>
      <dgm:t>
        <a:bodyPr/>
        <a:lstStyle/>
        <a:p>
          <a:endParaRPr lang="zh-CN" altLang="en-US"/>
        </a:p>
      </dgm:t>
    </dgm:pt>
    <dgm:pt modelId="{ECD0CE5E-2CC2-47FC-8153-EEBD8CF83AE1}">
      <dgm:prSet phldrT="[文本]" custT="1"/>
      <dgm:spPr/>
      <dgm:t>
        <a:bodyPr/>
        <a:lstStyle/>
        <a:p>
          <a:r>
            <a:rPr lang="zh-CN" sz="1200" b="1" dirty="0">
              <a:latin typeface="微软雅黑" panose="020B0503020204020204" pitchFamily="34" charset="-122"/>
              <a:ea typeface="微软雅黑" panose="020B0503020204020204" pitchFamily="34" charset="-122"/>
            </a:rPr>
            <a:t>健全绩效评价结果反馈制度和绩效问题整改责任制，</a:t>
          </a:r>
          <a:r>
            <a:rPr lang="zh-CN" sz="1200" b="1" dirty="0" smtClean="0">
              <a:latin typeface="微软雅黑" panose="020B0503020204020204" pitchFamily="34" charset="-122"/>
              <a:ea typeface="微软雅黑" panose="020B0503020204020204" pitchFamily="34" charset="-122"/>
            </a:rPr>
            <a:t>加强结果</a:t>
          </a:r>
          <a:r>
            <a:rPr lang="zh-CN" sz="1200" b="1" dirty="0">
              <a:latin typeface="微软雅黑" panose="020B0503020204020204" pitchFamily="34" charset="-122"/>
              <a:ea typeface="微软雅黑" panose="020B0503020204020204" pitchFamily="34" charset="-122"/>
            </a:rPr>
            <a:t>应用</a:t>
          </a:r>
          <a:endParaRPr lang="zh-CN" altLang="en-US" sz="1200" b="1" dirty="0">
            <a:latin typeface="微软雅黑" panose="020B0503020204020204" pitchFamily="34" charset="-122"/>
            <a:ea typeface="微软雅黑" panose="020B0503020204020204" pitchFamily="34" charset="-122"/>
          </a:endParaRPr>
        </a:p>
      </dgm:t>
    </dgm:pt>
    <dgm:pt modelId="{9FD20756-33CA-478D-87AE-59A863E7F0BE}" cxnId="{4BD17CF6-EF2A-41E1-833A-3A8DD4838203}" type="parTrans">
      <dgm:prSet/>
      <dgm:spPr/>
      <dgm:t>
        <a:bodyPr/>
        <a:lstStyle/>
        <a:p>
          <a:endParaRPr lang="zh-CN" altLang="en-US"/>
        </a:p>
      </dgm:t>
    </dgm:pt>
    <dgm:pt modelId="{9C3D37EF-B1AE-49D0-BFB8-F92D2432E625}" cxnId="{4BD17CF6-EF2A-41E1-833A-3A8DD4838203}" type="sibTrans">
      <dgm:prSet/>
      <dgm:spPr/>
      <dgm:t>
        <a:bodyPr/>
        <a:lstStyle/>
        <a:p>
          <a:endParaRPr lang="zh-CN" altLang="en-US"/>
        </a:p>
      </dgm:t>
    </dgm:pt>
    <dgm:pt modelId="{895B2116-DD09-4C49-9083-CEDB9AF30DFE}">
      <dgm:prSet phldrT="[文本]" custT="1"/>
      <dgm:spPr/>
      <dgm:t>
        <a:bodyPr/>
        <a:lstStyle/>
        <a:p>
          <a:r>
            <a:rPr lang="zh-CN" altLang="en-US" sz="1200" b="1" dirty="0" smtClean="0">
              <a:latin typeface="微软雅黑" panose="020B0503020204020204" pitchFamily="34" charset="-122"/>
              <a:ea typeface="微软雅黑" panose="020B0503020204020204" pitchFamily="34" charset="-122"/>
            </a:rPr>
            <a:t> 加强绩效目标审核，绩效目标与</a:t>
          </a:r>
          <a:r>
            <a:rPr lang="zh-CN" altLang="en-US" sz="1200" b="1" dirty="0">
              <a:latin typeface="微软雅黑" panose="020B0503020204020204" pitchFamily="34" charset="-122"/>
              <a:ea typeface="微软雅黑" panose="020B0503020204020204" pitchFamily="34" charset="-122"/>
            </a:rPr>
            <a:t>预算同步批复</a:t>
          </a:r>
          <a:r>
            <a:rPr lang="zh-CN" altLang="en-US" sz="1200" b="1" dirty="0" smtClean="0">
              <a:latin typeface="微软雅黑" panose="020B0503020204020204" pitchFamily="34" charset="-122"/>
              <a:ea typeface="微软雅黑" panose="020B0503020204020204" pitchFamily="34" charset="-122"/>
            </a:rPr>
            <a:t>下达</a:t>
          </a:r>
          <a:endParaRPr lang="zh-CN" altLang="en-US" sz="1200" b="1" dirty="0">
            <a:latin typeface="微软雅黑" panose="020B0503020204020204" pitchFamily="34" charset="-122"/>
            <a:ea typeface="微软雅黑" panose="020B0503020204020204" pitchFamily="34" charset="-122"/>
          </a:endParaRPr>
        </a:p>
      </dgm:t>
    </dgm:pt>
    <dgm:pt modelId="{48380D47-EB30-4CCE-B719-C42614279B70}" cxnId="{144C34CA-FAA5-4623-9591-A2C33B69F327}" type="parTrans">
      <dgm:prSet/>
      <dgm:spPr/>
      <dgm:t>
        <a:bodyPr/>
        <a:lstStyle/>
        <a:p>
          <a:endParaRPr lang="zh-CN" altLang="en-US"/>
        </a:p>
      </dgm:t>
    </dgm:pt>
    <dgm:pt modelId="{2C0DA345-DF6F-43B8-A1BD-BD85102E984E}" cxnId="{144C34CA-FAA5-4623-9591-A2C33B69F327}" type="sibTrans">
      <dgm:prSet/>
      <dgm:spPr/>
      <dgm:t>
        <a:bodyPr/>
        <a:lstStyle/>
        <a:p>
          <a:endParaRPr lang="zh-CN" altLang="en-US"/>
        </a:p>
      </dgm:t>
    </dgm:pt>
    <dgm:pt modelId="{0DAA4510-4DA5-48D9-ACBE-E23137809BEC}" type="pres">
      <dgm:prSet presAssocID="{167FDDAA-DD8C-4D85-9169-98703B16E1B8}" presName="cycleMatrixDiagram" presStyleCnt="0">
        <dgm:presLayoutVars>
          <dgm:chMax val="1"/>
          <dgm:dir/>
          <dgm:animLvl val="lvl"/>
          <dgm:resizeHandles val="exact"/>
        </dgm:presLayoutVars>
      </dgm:prSet>
      <dgm:spPr/>
      <dgm:t>
        <a:bodyPr/>
        <a:lstStyle/>
        <a:p>
          <a:endParaRPr lang="zh-CN" altLang="en-US"/>
        </a:p>
      </dgm:t>
    </dgm:pt>
    <dgm:pt modelId="{DC812B97-C8E3-4DC5-B344-8421B440F2FB}" type="pres">
      <dgm:prSet presAssocID="{167FDDAA-DD8C-4D85-9169-98703B16E1B8}" presName="children" presStyleCnt="0"/>
      <dgm:spPr/>
    </dgm:pt>
    <dgm:pt modelId="{47D41B44-42C8-4B63-9D5B-CFB1B928BDAD}" type="pres">
      <dgm:prSet presAssocID="{167FDDAA-DD8C-4D85-9169-98703B16E1B8}" presName="child1group" presStyleCnt="0"/>
      <dgm:spPr/>
    </dgm:pt>
    <dgm:pt modelId="{B03E043F-85F0-46D0-91D3-348FC27D8E8C}" type="pres">
      <dgm:prSet presAssocID="{167FDDAA-DD8C-4D85-9169-98703B16E1B8}" presName="child1" presStyleLbl="bgAcc1" presStyleIdx="0" presStyleCnt="4" custScaleX="164714" custScaleY="137179" custLinFactNeighborX="-23358" custLinFactNeighborY="15881"/>
      <dgm:spPr/>
      <dgm:t>
        <a:bodyPr/>
        <a:lstStyle/>
        <a:p>
          <a:endParaRPr lang="zh-CN" altLang="en-US"/>
        </a:p>
      </dgm:t>
    </dgm:pt>
    <dgm:pt modelId="{5C62A69C-5DE9-43F6-83F8-7D7469815040}" type="pres">
      <dgm:prSet presAssocID="{167FDDAA-DD8C-4D85-9169-98703B16E1B8}" presName="child1Text" presStyleLbl="bgAcc1" presStyleIdx="0" presStyleCnt="4">
        <dgm:presLayoutVars>
          <dgm:bulletEnabled val="1"/>
        </dgm:presLayoutVars>
      </dgm:prSet>
      <dgm:spPr/>
      <dgm:t>
        <a:bodyPr/>
        <a:lstStyle/>
        <a:p>
          <a:endParaRPr lang="zh-CN" altLang="en-US"/>
        </a:p>
      </dgm:t>
    </dgm:pt>
    <dgm:pt modelId="{D568C796-BF7E-4444-8CAB-BB8BEA3D6431}" type="pres">
      <dgm:prSet presAssocID="{167FDDAA-DD8C-4D85-9169-98703B16E1B8}" presName="child2group" presStyleCnt="0"/>
      <dgm:spPr/>
    </dgm:pt>
    <dgm:pt modelId="{067EA98D-072D-4AF8-893E-9A7D61675E25}" type="pres">
      <dgm:prSet presAssocID="{167FDDAA-DD8C-4D85-9169-98703B16E1B8}" presName="child2" presStyleLbl="bgAcc1" presStyleIdx="1" presStyleCnt="4" custScaleX="152653" custScaleY="150070" custLinFactNeighborX="32631" custLinFactNeighborY="19328"/>
      <dgm:spPr/>
      <dgm:t>
        <a:bodyPr/>
        <a:lstStyle/>
        <a:p>
          <a:endParaRPr lang="zh-CN" altLang="en-US"/>
        </a:p>
      </dgm:t>
    </dgm:pt>
    <dgm:pt modelId="{2ACBFEEE-CA97-440C-AB10-2F435F6E9F6E}" type="pres">
      <dgm:prSet presAssocID="{167FDDAA-DD8C-4D85-9169-98703B16E1B8}" presName="child2Text" presStyleLbl="bgAcc1" presStyleIdx="1" presStyleCnt="4">
        <dgm:presLayoutVars>
          <dgm:bulletEnabled val="1"/>
        </dgm:presLayoutVars>
      </dgm:prSet>
      <dgm:spPr/>
      <dgm:t>
        <a:bodyPr/>
        <a:lstStyle/>
        <a:p>
          <a:endParaRPr lang="zh-CN" altLang="en-US"/>
        </a:p>
      </dgm:t>
    </dgm:pt>
    <dgm:pt modelId="{9C2435C2-AD7A-42E5-AC92-112CEFBA4DFE}" type="pres">
      <dgm:prSet presAssocID="{167FDDAA-DD8C-4D85-9169-98703B16E1B8}" presName="child3group" presStyleCnt="0"/>
      <dgm:spPr/>
    </dgm:pt>
    <dgm:pt modelId="{D21367E7-C697-4237-80F7-6D3300FA4BD8}" type="pres">
      <dgm:prSet presAssocID="{167FDDAA-DD8C-4D85-9169-98703B16E1B8}" presName="child3" presStyleLbl="bgAcc1" presStyleIdx="2" presStyleCnt="4" custScaleX="164165" custScaleY="121509" custLinFactNeighborX="20756" custLinFactNeighborY="-17257"/>
      <dgm:spPr/>
      <dgm:t>
        <a:bodyPr/>
        <a:lstStyle/>
        <a:p>
          <a:endParaRPr lang="zh-CN" altLang="en-US"/>
        </a:p>
      </dgm:t>
    </dgm:pt>
    <dgm:pt modelId="{9668FC2A-9690-4DE6-9F2E-598DF35839D9}" type="pres">
      <dgm:prSet presAssocID="{167FDDAA-DD8C-4D85-9169-98703B16E1B8}" presName="child3Text" presStyleLbl="bgAcc1" presStyleIdx="2" presStyleCnt="4">
        <dgm:presLayoutVars>
          <dgm:bulletEnabled val="1"/>
        </dgm:presLayoutVars>
      </dgm:prSet>
      <dgm:spPr/>
      <dgm:t>
        <a:bodyPr/>
        <a:lstStyle/>
        <a:p>
          <a:endParaRPr lang="zh-CN" altLang="en-US"/>
        </a:p>
      </dgm:t>
    </dgm:pt>
    <dgm:pt modelId="{B386F4A1-3B6D-4314-A96D-C42784317D7B}" type="pres">
      <dgm:prSet presAssocID="{167FDDAA-DD8C-4D85-9169-98703B16E1B8}" presName="child4group" presStyleCnt="0"/>
      <dgm:spPr/>
    </dgm:pt>
    <dgm:pt modelId="{F819586D-86E8-46E1-A4C9-18797B252714}" type="pres">
      <dgm:prSet presAssocID="{167FDDAA-DD8C-4D85-9169-98703B16E1B8}" presName="child4" presStyleLbl="bgAcc1" presStyleIdx="3" presStyleCnt="4" custScaleX="168193" custScaleY="112018" custLinFactNeighborX="-23358" custLinFactNeighborY="-10453"/>
      <dgm:spPr/>
      <dgm:t>
        <a:bodyPr/>
        <a:lstStyle/>
        <a:p>
          <a:endParaRPr lang="zh-CN" altLang="en-US"/>
        </a:p>
      </dgm:t>
    </dgm:pt>
    <dgm:pt modelId="{D3D26D6E-C07B-43A1-851E-0EFF002B4DAE}" type="pres">
      <dgm:prSet presAssocID="{167FDDAA-DD8C-4D85-9169-98703B16E1B8}" presName="child4Text" presStyleLbl="bgAcc1" presStyleIdx="3" presStyleCnt="4">
        <dgm:presLayoutVars>
          <dgm:bulletEnabled val="1"/>
        </dgm:presLayoutVars>
      </dgm:prSet>
      <dgm:spPr/>
      <dgm:t>
        <a:bodyPr/>
        <a:lstStyle/>
        <a:p>
          <a:endParaRPr lang="zh-CN" altLang="en-US"/>
        </a:p>
      </dgm:t>
    </dgm:pt>
    <dgm:pt modelId="{947EEFDF-F37B-4DA7-82A6-DEC2E58862B9}" type="pres">
      <dgm:prSet presAssocID="{167FDDAA-DD8C-4D85-9169-98703B16E1B8}" presName="childPlaceholder" presStyleCnt="0"/>
      <dgm:spPr/>
    </dgm:pt>
    <dgm:pt modelId="{3192D337-F86D-41C3-8625-3881E073E311}" type="pres">
      <dgm:prSet presAssocID="{167FDDAA-DD8C-4D85-9169-98703B16E1B8}" presName="circle" presStyleCnt="0"/>
      <dgm:spPr/>
    </dgm:pt>
    <dgm:pt modelId="{5B094003-1450-47F9-A0E4-A767EBFE68BE}" type="pres">
      <dgm:prSet presAssocID="{167FDDAA-DD8C-4D85-9169-98703B16E1B8}" presName="quadrant1" presStyleLbl="node1" presStyleIdx="0" presStyleCnt="4">
        <dgm:presLayoutVars>
          <dgm:chMax val="1"/>
          <dgm:bulletEnabled val="1"/>
        </dgm:presLayoutVars>
      </dgm:prSet>
      <dgm:spPr/>
      <dgm:t>
        <a:bodyPr/>
        <a:lstStyle/>
        <a:p>
          <a:endParaRPr lang="zh-CN" altLang="en-US"/>
        </a:p>
      </dgm:t>
    </dgm:pt>
    <dgm:pt modelId="{BB07EC7F-9364-49A4-B18F-BB486CD7C7A8}" type="pres">
      <dgm:prSet presAssocID="{167FDDAA-DD8C-4D85-9169-98703B16E1B8}" presName="quadrant2" presStyleLbl="node1" presStyleIdx="1" presStyleCnt="4">
        <dgm:presLayoutVars>
          <dgm:chMax val="1"/>
          <dgm:bulletEnabled val="1"/>
        </dgm:presLayoutVars>
      </dgm:prSet>
      <dgm:spPr/>
      <dgm:t>
        <a:bodyPr/>
        <a:lstStyle/>
        <a:p>
          <a:endParaRPr lang="zh-CN" altLang="en-US"/>
        </a:p>
      </dgm:t>
    </dgm:pt>
    <dgm:pt modelId="{730B757A-F0FE-4E8C-B151-C70E656C5EA3}" type="pres">
      <dgm:prSet presAssocID="{167FDDAA-DD8C-4D85-9169-98703B16E1B8}" presName="quadrant3" presStyleLbl="node1" presStyleIdx="2" presStyleCnt="4">
        <dgm:presLayoutVars>
          <dgm:chMax val="1"/>
          <dgm:bulletEnabled val="1"/>
        </dgm:presLayoutVars>
      </dgm:prSet>
      <dgm:spPr/>
      <dgm:t>
        <a:bodyPr/>
        <a:lstStyle/>
        <a:p>
          <a:endParaRPr lang="zh-CN" altLang="en-US"/>
        </a:p>
      </dgm:t>
    </dgm:pt>
    <dgm:pt modelId="{20FE3AB7-8B2E-453A-8F52-CC7C4D573618}" type="pres">
      <dgm:prSet presAssocID="{167FDDAA-DD8C-4D85-9169-98703B16E1B8}" presName="quadrant4" presStyleLbl="node1" presStyleIdx="3" presStyleCnt="4">
        <dgm:presLayoutVars>
          <dgm:chMax val="1"/>
          <dgm:bulletEnabled val="1"/>
        </dgm:presLayoutVars>
      </dgm:prSet>
      <dgm:spPr/>
      <dgm:t>
        <a:bodyPr/>
        <a:lstStyle/>
        <a:p>
          <a:endParaRPr lang="zh-CN" altLang="en-US"/>
        </a:p>
      </dgm:t>
    </dgm:pt>
    <dgm:pt modelId="{B8D9DEDF-7FBA-4EDA-8E3C-91D2C42B57C2}" type="pres">
      <dgm:prSet presAssocID="{167FDDAA-DD8C-4D85-9169-98703B16E1B8}" presName="quadrantPlaceholder" presStyleCnt="0"/>
      <dgm:spPr/>
    </dgm:pt>
    <dgm:pt modelId="{B57CEC16-78F2-413C-A240-662EECC3D0AD}" type="pres">
      <dgm:prSet presAssocID="{167FDDAA-DD8C-4D85-9169-98703B16E1B8}" presName="center1" presStyleLbl="fgShp" presStyleIdx="0" presStyleCnt="2"/>
      <dgm:spPr/>
    </dgm:pt>
    <dgm:pt modelId="{4F34BAAE-788B-4554-A14F-9935436FDC06}" type="pres">
      <dgm:prSet presAssocID="{167FDDAA-DD8C-4D85-9169-98703B16E1B8}" presName="center2" presStyleLbl="fgShp" presStyleIdx="1" presStyleCnt="2"/>
      <dgm:spPr/>
    </dgm:pt>
  </dgm:ptLst>
  <dgm:cxnLst>
    <dgm:cxn modelId="{751FD8F8-568D-40FB-B2C9-E5E605A860DA}" type="presOf" srcId="{3E09F80F-6F80-4449-97C6-55EE3883519B}" destId="{2ACBFEEE-CA97-440C-AB10-2F435F6E9F6E}" srcOrd="1" destOrd="0" presId="urn:microsoft.com/office/officeart/2005/8/layout/cycle4#1"/>
    <dgm:cxn modelId="{7C854935-653A-4C59-9CBE-CA4D3EABCA07}" type="presOf" srcId="{52A1E6D7-9944-4F5F-B8EA-8B3E8C43CB1C}" destId="{20FE3AB7-8B2E-453A-8F52-CC7C4D573618}" srcOrd="0" destOrd="0" presId="urn:microsoft.com/office/officeart/2005/8/layout/cycle4#1"/>
    <dgm:cxn modelId="{F9120B13-55B6-4989-B851-2F1454AEC49D}" type="presOf" srcId="{ECD0CE5E-2CC2-47FC-8153-EEBD8CF83AE1}" destId="{D3D26D6E-C07B-43A1-851E-0EFF002B4DAE}" srcOrd="1" destOrd="2" presId="urn:microsoft.com/office/officeart/2005/8/layout/cycle4#1"/>
    <dgm:cxn modelId="{781D495F-32D5-46BA-BAB0-62DA680AC6AB}" srcId="{DB8E0827-2DA8-4EB6-8355-6E98A1EB4AB7}" destId="{F1BDB7AF-F228-4D89-A5CA-1656D2A3320C}" srcOrd="4" destOrd="0" parTransId="{36FCEEFF-AC45-414B-83A6-4B4CCAE4A15B}" sibTransId="{90101E3D-71CC-4286-AE73-42B419A41D81}"/>
    <dgm:cxn modelId="{CCCBA22E-4CBB-40D9-8047-7368824BE1EC}" type="presOf" srcId="{F0BD974A-2764-4561-800D-8C7569A87F0A}" destId="{730B757A-F0FE-4E8C-B151-C70E656C5EA3}" srcOrd="0" destOrd="0" presId="urn:microsoft.com/office/officeart/2005/8/layout/cycle4#1"/>
    <dgm:cxn modelId="{31FD8C99-C0AC-4956-A28D-0D8298FCFEA5}" type="presOf" srcId="{6322B673-EE5F-45F2-9C2A-A7EA1724AFB4}" destId="{5C62A69C-5DE9-43F6-83F8-7D7469815040}" srcOrd="1" destOrd="5" presId="urn:microsoft.com/office/officeart/2005/8/layout/cycle4#1"/>
    <dgm:cxn modelId="{D9DEB92C-1D02-4B78-86A2-98A107B24EC9}" type="presOf" srcId="{66584F99-FC54-4C7A-A5D6-D80368340481}" destId="{5C62A69C-5DE9-43F6-83F8-7D7469815040}" srcOrd="1" destOrd="3" presId="urn:microsoft.com/office/officeart/2005/8/layout/cycle4#1"/>
    <dgm:cxn modelId="{1F65F5A5-8CDE-4CD7-AD15-2439975D5D11}" type="presOf" srcId="{598F4D77-4BB5-494B-9146-60CDDB030B25}" destId="{9668FC2A-9690-4DE6-9F2E-598DF35839D9}" srcOrd="1" destOrd="0" presId="urn:microsoft.com/office/officeart/2005/8/layout/cycle4#1"/>
    <dgm:cxn modelId="{C9345F5F-B4CB-484F-97FD-1D85BFB149CD}" srcId="{1E4A398F-A3E3-4B60-AE06-8B60E57EEC66}" destId="{E3DD1946-B0FD-4020-9CF4-DDDBA8FFA6EB}" srcOrd="2" destOrd="0" parTransId="{88AA4DC6-FBF2-4B2B-AEE1-9700E4801D58}" sibTransId="{A48B8D14-BC09-4A3A-9F7C-B71BBEC1977B}"/>
    <dgm:cxn modelId="{C087F9B6-FD41-44F9-8FAB-9176AD35898F}" type="presOf" srcId="{AB959FFA-0790-41F6-9CDE-68A8248EEF2B}" destId="{9668FC2A-9690-4DE6-9F2E-598DF35839D9}" srcOrd="1" destOrd="1" presId="urn:microsoft.com/office/officeart/2005/8/layout/cycle4#1"/>
    <dgm:cxn modelId="{AD363B91-6006-49A7-B1D5-B8087E513EBC}" srcId="{167FDDAA-DD8C-4D85-9169-98703B16E1B8}" destId="{52A1E6D7-9944-4F5F-B8EA-8B3E8C43CB1C}" srcOrd="3" destOrd="0" parTransId="{CC0F48D0-E807-4F6D-8FA2-3D4B691BCA91}" sibTransId="{3B12ED56-96C6-404E-B91C-731F9C534BBC}"/>
    <dgm:cxn modelId="{03F88C89-40C4-473A-89DF-D6EDA17ED093}" type="presOf" srcId="{1E4A398F-A3E3-4B60-AE06-8B60E57EEC66}" destId="{5B094003-1450-47F9-A0E4-A767EBFE68BE}" srcOrd="0" destOrd="0" presId="urn:microsoft.com/office/officeart/2005/8/layout/cycle4#1"/>
    <dgm:cxn modelId="{825994EA-C55B-4F1D-ABFB-3B066D0F2E00}" type="presOf" srcId="{66584F99-FC54-4C7A-A5D6-D80368340481}" destId="{B03E043F-85F0-46D0-91D3-348FC27D8E8C}" srcOrd="0" destOrd="3" presId="urn:microsoft.com/office/officeart/2005/8/layout/cycle4#1"/>
    <dgm:cxn modelId="{9CB6D813-8CD9-4031-838D-AB0CF96614EC}" srcId="{52A1E6D7-9944-4F5F-B8EA-8B3E8C43CB1C}" destId="{C40FAB36-8DD3-430C-81F2-AF0CDD797F3D}" srcOrd="0" destOrd="0" parTransId="{8807951F-4366-4DF5-B6F4-B4CB79CEAC36}" sibTransId="{D4CB88AA-2847-4992-8345-1D28323D8F60}"/>
    <dgm:cxn modelId="{F960ABCC-70C7-4DAF-9166-127E71828A66}" type="presOf" srcId="{52A87949-3101-4846-BD3B-D38F299C66CF}" destId="{2ACBFEEE-CA97-440C-AB10-2F435F6E9F6E}" srcOrd="1" destOrd="2" presId="urn:microsoft.com/office/officeart/2005/8/layout/cycle4#1"/>
    <dgm:cxn modelId="{FA230E1B-35F3-4DA5-881F-3F8192BC8C44}" type="presOf" srcId="{E3DD1946-B0FD-4020-9CF4-DDDBA8FFA6EB}" destId="{5C62A69C-5DE9-43F6-83F8-7D7469815040}" srcOrd="1" destOrd="2" presId="urn:microsoft.com/office/officeart/2005/8/layout/cycle4#1"/>
    <dgm:cxn modelId="{245D804E-2065-4875-BCB5-E941EEA19C25}" type="presOf" srcId="{578524F6-8283-462E-9641-771BD05120EA}" destId="{D3D26D6E-C07B-43A1-851E-0EFF002B4DAE}" srcOrd="1" destOrd="1" presId="urn:microsoft.com/office/officeart/2005/8/layout/cycle4#1"/>
    <dgm:cxn modelId="{55D48EC9-B281-4C6A-A79A-7828E5065734}" srcId="{167FDDAA-DD8C-4D85-9169-98703B16E1B8}" destId="{DB8E0827-2DA8-4EB6-8355-6E98A1EB4AB7}" srcOrd="1" destOrd="0" parTransId="{C257C3BC-9279-44DC-AD1D-64F0FF00F3BA}" sibTransId="{B73EE52D-705E-4980-9F8D-D3071F7E2D87}"/>
    <dgm:cxn modelId="{690BAC6E-136A-4A84-AB08-E3807E7F4022}" type="presOf" srcId="{2F347D7C-F02A-4CC3-9F03-4F7FBDB9B0D5}" destId="{2ACBFEEE-CA97-440C-AB10-2F435F6E9F6E}" srcOrd="1" destOrd="1" presId="urn:microsoft.com/office/officeart/2005/8/layout/cycle4#1"/>
    <dgm:cxn modelId="{283AD78C-B95E-488C-936A-2E04AFD33E55}" type="presOf" srcId="{2F347D7C-F02A-4CC3-9F03-4F7FBDB9B0D5}" destId="{067EA98D-072D-4AF8-893E-9A7D61675E25}" srcOrd="0" destOrd="1" presId="urn:microsoft.com/office/officeart/2005/8/layout/cycle4#1"/>
    <dgm:cxn modelId="{2B6F4C2C-0494-41C4-B18C-6F1620C9F8A5}" srcId="{DB8E0827-2DA8-4EB6-8355-6E98A1EB4AB7}" destId="{3E09F80F-6F80-4449-97C6-55EE3883519B}" srcOrd="0" destOrd="0" parTransId="{7CDDE866-4A9B-4267-BC12-0B00571171E6}" sibTransId="{1BC1947D-672D-4256-BFF4-F58983230F89}"/>
    <dgm:cxn modelId="{97F7CB36-6051-4A51-8A69-C5AB5B83D4AB}" type="presOf" srcId="{E3DD1946-B0FD-4020-9CF4-DDDBA8FFA6EB}" destId="{B03E043F-85F0-46D0-91D3-348FC27D8E8C}" srcOrd="0" destOrd="2" presId="urn:microsoft.com/office/officeart/2005/8/layout/cycle4#1"/>
    <dgm:cxn modelId="{E6FB87DA-6B67-4C01-9CAB-2C83547B06D6}" type="presOf" srcId="{F1BDB7AF-F228-4D89-A5CA-1656D2A3320C}" destId="{067EA98D-072D-4AF8-893E-9A7D61675E25}" srcOrd="0" destOrd="4" presId="urn:microsoft.com/office/officeart/2005/8/layout/cycle4#1"/>
    <dgm:cxn modelId="{0536691A-FC75-4CAC-B2E3-7EA3F95AF719}" srcId="{167FDDAA-DD8C-4D85-9169-98703B16E1B8}" destId="{F0BD974A-2764-4561-800D-8C7569A87F0A}" srcOrd="2" destOrd="0" parTransId="{C71AA9E5-ED68-4FF5-8523-F93DB8D76A06}" sibTransId="{F9618467-995D-4ACA-B8FA-F6E3B0BF7271}"/>
    <dgm:cxn modelId="{B384ADBC-15E6-42BB-B21A-D6ECF3A4DEA9}" type="presOf" srcId="{6322B673-EE5F-45F2-9C2A-A7EA1724AFB4}" destId="{B03E043F-85F0-46D0-91D3-348FC27D8E8C}" srcOrd="0" destOrd="5" presId="urn:microsoft.com/office/officeart/2005/8/layout/cycle4#1"/>
    <dgm:cxn modelId="{2BA91767-00FB-40B0-812A-8FDB8BBA343C}" type="presOf" srcId="{598F4D77-4BB5-494B-9146-60CDDB030B25}" destId="{D21367E7-C697-4237-80F7-6D3300FA4BD8}" srcOrd="0" destOrd="0" presId="urn:microsoft.com/office/officeart/2005/8/layout/cycle4#1"/>
    <dgm:cxn modelId="{7360099F-A07B-4B13-8578-FF26756869B2}" type="presOf" srcId="{5F8D87DC-5D05-46FF-B4D3-18D941EDF9F0}" destId="{5C62A69C-5DE9-43F6-83F8-7D7469815040}" srcOrd="1" destOrd="4" presId="urn:microsoft.com/office/officeart/2005/8/layout/cycle4#1"/>
    <dgm:cxn modelId="{B07FAC9C-4617-404E-9BF3-4B90A33E8E8C}" type="presOf" srcId="{DB8E0827-2DA8-4EB6-8355-6E98A1EB4AB7}" destId="{BB07EC7F-9364-49A4-B18F-BB486CD7C7A8}" srcOrd="0" destOrd="0" presId="urn:microsoft.com/office/officeart/2005/8/layout/cycle4#1"/>
    <dgm:cxn modelId="{B4BB6EC0-FA9B-4D3F-BC8F-9DA37AF948E6}" type="presOf" srcId="{A30C3F7B-6EBE-4A1D-81F8-4A1450C14D15}" destId="{5C62A69C-5DE9-43F6-83F8-7D7469815040}" srcOrd="1" destOrd="1" presId="urn:microsoft.com/office/officeart/2005/8/layout/cycle4#1"/>
    <dgm:cxn modelId="{5D6E2AFF-7AEA-4249-970F-515C6131B198}" srcId="{52A1E6D7-9944-4F5F-B8EA-8B3E8C43CB1C}" destId="{578524F6-8283-462E-9641-771BD05120EA}" srcOrd="1" destOrd="0" parTransId="{AFCC35BB-6790-42F1-892D-B2ABE0A70875}" sibTransId="{1F0CBB7A-96F3-41A1-92F8-D706E4499DFC}"/>
    <dgm:cxn modelId="{C227BD62-E849-44DA-9F1A-057A06B2F40F}" type="presOf" srcId="{ECD0CE5E-2CC2-47FC-8153-EEBD8CF83AE1}" destId="{F819586D-86E8-46E1-A4C9-18797B252714}" srcOrd="0" destOrd="2" presId="urn:microsoft.com/office/officeart/2005/8/layout/cycle4#1"/>
    <dgm:cxn modelId="{02518B69-16B6-4527-9091-F3B40F0C7C03}" type="presOf" srcId="{52A87949-3101-4846-BD3B-D38F299C66CF}" destId="{067EA98D-072D-4AF8-893E-9A7D61675E25}" srcOrd="0" destOrd="2" presId="urn:microsoft.com/office/officeart/2005/8/layout/cycle4#1"/>
    <dgm:cxn modelId="{0A2F537D-9843-4801-9155-D0A70A7014F6}" type="presOf" srcId="{05673B76-E50E-49C7-A631-A580424C52D3}" destId="{B03E043F-85F0-46D0-91D3-348FC27D8E8C}" srcOrd="0" destOrd="0" presId="urn:microsoft.com/office/officeart/2005/8/layout/cycle4#1"/>
    <dgm:cxn modelId="{5D8E18BC-D2B3-4D4E-9EF9-D53F91A9F37D}" type="presOf" srcId="{F1BDB7AF-F228-4D89-A5CA-1656D2A3320C}" destId="{2ACBFEEE-CA97-440C-AB10-2F435F6E9F6E}" srcOrd="1" destOrd="4" presId="urn:microsoft.com/office/officeart/2005/8/layout/cycle4#1"/>
    <dgm:cxn modelId="{61FBF9E5-5CD3-44F1-A9BF-F94CACC5FF0F}" srcId="{1E4A398F-A3E3-4B60-AE06-8B60E57EEC66}" destId="{6322B673-EE5F-45F2-9C2A-A7EA1724AFB4}" srcOrd="5" destOrd="0" parTransId="{F4EDB140-6D27-40B0-B4B9-6DA82E2AD2C1}" sibTransId="{D944CE45-DFA3-4F2C-8F2E-A5F744C6E887}"/>
    <dgm:cxn modelId="{F39983EC-59E8-4CD0-A034-217CF1CC1A5D}" type="presOf" srcId="{A30C3F7B-6EBE-4A1D-81F8-4A1450C14D15}" destId="{B03E043F-85F0-46D0-91D3-348FC27D8E8C}" srcOrd="0" destOrd="1" presId="urn:microsoft.com/office/officeart/2005/8/layout/cycle4#1"/>
    <dgm:cxn modelId="{B16B8064-B383-4472-843B-596E34252AE6}" srcId="{F0BD974A-2764-4561-800D-8C7569A87F0A}" destId="{598F4D77-4BB5-494B-9146-60CDDB030B25}" srcOrd="0" destOrd="0" parTransId="{3EBF19BB-E4F6-4292-82A4-2AF81A729124}" sibTransId="{92FC1BDB-567C-47BD-B3B6-B1236F784EBA}"/>
    <dgm:cxn modelId="{B8B4AEE4-421F-4E4E-8583-C2AECED00197}" type="presOf" srcId="{C40FAB36-8DD3-430C-81F2-AF0CDD797F3D}" destId="{D3D26D6E-C07B-43A1-851E-0EFF002B4DAE}" srcOrd="1" destOrd="0" presId="urn:microsoft.com/office/officeart/2005/8/layout/cycle4#1"/>
    <dgm:cxn modelId="{1DE7E108-E903-4F46-BBF2-976A6801C7E6}" srcId="{1E4A398F-A3E3-4B60-AE06-8B60E57EEC66}" destId="{66584F99-FC54-4C7A-A5D6-D80368340481}" srcOrd="3" destOrd="0" parTransId="{F32279B2-FB12-4A11-8F7D-76264AC332DC}" sibTransId="{07AA64FC-1F56-4A1A-9C96-04BA5819780A}"/>
    <dgm:cxn modelId="{E8F30E9D-28E5-4ED0-892C-58ECAC522C41}" type="presOf" srcId="{AB959FFA-0790-41F6-9CDE-68A8248EEF2B}" destId="{D21367E7-C697-4237-80F7-6D3300FA4BD8}" srcOrd="0" destOrd="1" presId="urn:microsoft.com/office/officeart/2005/8/layout/cycle4#1"/>
    <dgm:cxn modelId="{4D9830FC-FF59-4AD0-A112-3353A9E8D461}" type="presOf" srcId="{3E09F80F-6F80-4449-97C6-55EE3883519B}" destId="{067EA98D-072D-4AF8-893E-9A7D61675E25}" srcOrd="0" destOrd="0" presId="urn:microsoft.com/office/officeart/2005/8/layout/cycle4#1"/>
    <dgm:cxn modelId="{3C238D25-483C-4CBC-BB73-B7C6C3F30125}" srcId="{1E4A398F-A3E3-4B60-AE06-8B60E57EEC66}" destId="{5F8D87DC-5D05-46FF-B4D3-18D941EDF9F0}" srcOrd="4" destOrd="0" parTransId="{3EC720B0-CF3B-4F20-8BDF-53CF681344AA}" sibTransId="{3828C662-5A34-40BB-88B8-7F3BDCE9B7A9}"/>
    <dgm:cxn modelId="{6250042A-FF6F-441C-8B7A-46CE40B28914}" srcId="{1E4A398F-A3E3-4B60-AE06-8B60E57EEC66}" destId="{A30C3F7B-6EBE-4A1D-81F8-4A1450C14D15}" srcOrd="1" destOrd="0" parTransId="{0A380322-EFD8-436F-8693-626727ED49C4}" sibTransId="{37B61C99-ACFE-4093-8EED-1757CC821DCD}"/>
    <dgm:cxn modelId="{A395D1C1-EE43-4E95-A255-CD0036E1D9AE}" type="presOf" srcId="{5F8D87DC-5D05-46FF-B4D3-18D941EDF9F0}" destId="{B03E043F-85F0-46D0-91D3-348FC27D8E8C}" srcOrd="0" destOrd="4" presId="urn:microsoft.com/office/officeart/2005/8/layout/cycle4#1"/>
    <dgm:cxn modelId="{4BD17CF6-EF2A-41E1-833A-3A8DD4838203}" srcId="{52A1E6D7-9944-4F5F-B8EA-8B3E8C43CB1C}" destId="{ECD0CE5E-2CC2-47FC-8153-EEBD8CF83AE1}" srcOrd="2" destOrd="0" parTransId="{9FD20756-33CA-478D-87AE-59A863E7F0BE}" sibTransId="{9C3D37EF-B1AE-49D0-BFB8-F92D2432E625}"/>
    <dgm:cxn modelId="{B6FB9332-3433-4B57-AB27-DCD4AF1CBF2F}" srcId="{DB8E0827-2DA8-4EB6-8355-6E98A1EB4AB7}" destId="{52A87949-3101-4846-BD3B-D38F299C66CF}" srcOrd="2" destOrd="0" parTransId="{B995BAB7-8E01-4B19-8B1D-CC0F1E958947}" sibTransId="{ECFB4D89-5AD7-4B1E-B24C-28138692C13E}"/>
    <dgm:cxn modelId="{3E3E773E-D182-486C-A9D9-D43FE06F61D9}" type="presOf" srcId="{578524F6-8283-462E-9641-771BD05120EA}" destId="{F819586D-86E8-46E1-A4C9-18797B252714}" srcOrd="0" destOrd="1" presId="urn:microsoft.com/office/officeart/2005/8/layout/cycle4#1"/>
    <dgm:cxn modelId="{44D420B8-ED58-4F19-B9E0-55D112CE0582}" srcId="{1E4A398F-A3E3-4B60-AE06-8B60E57EEC66}" destId="{05673B76-E50E-49C7-A631-A580424C52D3}" srcOrd="0" destOrd="0" parTransId="{ECB924C2-7DA0-4226-A312-01474EDE2A94}" sibTransId="{5E28C8D8-5592-4027-B2BC-778B1612EF69}"/>
    <dgm:cxn modelId="{0AE570AA-51C1-4FD2-B6CE-F9E463CCC9EB}" type="presOf" srcId="{167FDDAA-DD8C-4D85-9169-98703B16E1B8}" destId="{0DAA4510-4DA5-48D9-ACBE-E23137809BEC}" srcOrd="0" destOrd="0" presId="urn:microsoft.com/office/officeart/2005/8/layout/cycle4#1"/>
    <dgm:cxn modelId="{5FEE55CD-A976-4D25-9C7F-AEE97430B681}" type="presOf" srcId="{05673B76-E50E-49C7-A631-A580424C52D3}" destId="{5C62A69C-5DE9-43F6-83F8-7D7469815040}" srcOrd="1" destOrd="0" presId="urn:microsoft.com/office/officeart/2005/8/layout/cycle4#1"/>
    <dgm:cxn modelId="{144C34CA-FAA5-4623-9591-A2C33B69F327}" srcId="{DB8E0827-2DA8-4EB6-8355-6E98A1EB4AB7}" destId="{895B2116-DD09-4C49-9083-CEDB9AF30DFE}" srcOrd="3" destOrd="0" parTransId="{48380D47-EB30-4CCE-B719-C42614279B70}" sibTransId="{2C0DA345-DF6F-43B8-A1BD-BD85102E984E}"/>
    <dgm:cxn modelId="{CEBE206F-3EE3-4366-8B05-6A8DA068C540}" srcId="{DB8E0827-2DA8-4EB6-8355-6E98A1EB4AB7}" destId="{2F347D7C-F02A-4CC3-9F03-4F7FBDB9B0D5}" srcOrd="1" destOrd="0" parTransId="{A335B479-56B5-4446-A12F-EC4D19DEB004}" sibTransId="{CD010052-CB1F-442D-9CCE-A8684BA938E6}"/>
    <dgm:cxn modelId="{E6CEA12C-B6C1-4E8C-890B-A0E931FEEEDF}" srcId="{167FDDAA-DD8C-4D85-9169-98703B16E1B8}" destId="{1E4A398F-A3E3-4B60-AE06-8B60E57EEC66}" srcOrd="0" destOrd="0" parTransId="{3C014589-B263-431F-9745-E6B73E69F035}" sibTransId="{7C313B0A-AF67-4CBB-955F-B741EF8FB648}"/>
    <dgm:cxn modelId="{9BEA1238-1D13-4977-AE73-862E04911D29}" srcId="{F0BD974A-2764-4561-800D-8C7569A87F0A}" destId="{AB959FFA-0790-41F6-9CDE-68A8248EEF2B}" srcOrd="1" destOrd="0" parTransId="{8B372C94-2687-43B6-A6DD-53F65D4F272D}" sibTransId="{9319BF1D-387B-4396-AE3A-6FC0D1A5CA67}"/>
    <dgm:cxn modelId="{9B399378-E929-4F58-B919-DBE469F86385}" type="presOf" srcId="{C40FAB36-8DD3-430C-81F2-AF0CDD797F3D}" destId="{F819586D-86E8-46E1-A4C9-18797B252714}" srcOrd="0" destOrd="0" presId="urn:microsoft.com/office/officeart/2005/8/layout/cycle4#1"/>
    <dgm:cxn modelId="{F05E5031-B88B-46B9-9DEC-328797B139C1}" type="presOf" srcId="{895B2116-DD09-4C49-9083-CEDB9AF30DFE}" destId="{067EA98D-072D-4AF8-893E-9A7D61675E25}" srcOrd="0" destOrd="3" presId="urn:microsoft.com/office/officeart/2005/8/layout/cycle4#1"/>
    <dgm:cxn modelId="{400D41FB-3408-4280-8173-7EA4F6955DF9}" type="presOf" srcId="{895B2116-DD09-4C49-9083-CEDB9AF30DFE}" destId="{2ACBFEEE-CA97-440C-AB10-2F435F6E9F6E}" srcOrd="1" destOrd="3" presId="urn:microsoft.com/office/officeart/2005/8/layout/cycle4#1"/>
    <dgm:cxn modelId="{4FF8481D-DBE0-4F7F-823C-C674CC292156}" type="presParOf" srcId="{0DAA4510-4DA5-48D9-ACBE-E23137809BEC}" destId="{DC812B97-C8E3-4DC5-B344-8421B440F2FB}" srcOrd="0" destOrd="0" presId="urn:microsoft.com/office/officeart/2005/8/layout/cycle4#1"/>
    <dgm:cxn modelId="{985E193C-DF9A-41BA-918B-63DDEDDA68F9}" type="presParOf" srcId="{DC812B97-C8E3-4DC5-B344-8421B440F2FB}" destId="{47D41B44-42C8-4B63-9D5B-CFB1B928BDAD}" srcOrd="0" destOrd="0" presId="urn:microsoft.com/office/officeart/2005/8/layout/cycle4#1"/>
    <dgm:cxn modelId="{BD33E5F4-8638-41AE-9E69-92A2436113FD}" type="presParOf" srcId="{47D41B44-42C8-4B63-9D5B-CFB1B928BDAD}" destId="{B03E043F-85F0-46D0-91D3-348FC27D8E8C}" srcOrd="0" destOrd="0" presId="urn:microsoft.com/office/officeart/2005/8/layout/cycle4#1"/>
    <dgm:cxn modelId="{09E23F79-EB38-4863-8566-5C4717FAC113}" type="presParOf" srcId="{47D41B44-42C8-4B63-9D5B-CFB1B928BDAD}" destId="{5C62A69C-5DE9-43F6-83F8-7D7469815040}" srcOrd="1" destOrd="0" presId="urn:microsoft.com/office/officeart/2005/8/layout/cycle4#1"/>
    <dgm:cxn modelId="{3ED167AA-3153-425E-A28E-E251F45FD35C}" type="presParOf" srcId="{DC812B97-C8E3-4DC5-B344-8421B440F2FB}" destId="{D568C796-BF7E-4444-8CAB-BB8BEA3D6431}" srcOrd="1" destOrd="0" presId="urn:microsoft.com/office/officeart/2005/8/layout/cycle4#1"/>
    <dgm:cxn modelId="{5FDABD3D-74B9-4215-859D-1A09FE2A1FBB}" type="presParOf" srcId="{D568C796-BF7E-4444-8CAB-BB8BEA3D6431}" destId="{067EA98D-072D-4AF8-893E-9A7D61675E25}" srcOrd="0" destOrd="0" presId="urn:microsoft.com/office/officeart/2005/8/layout/cycle4#1"/>
    <dgm:cxn modelId="{D734342B-E016-418E-929E-9B66441164B9}" type="presParOf" srcId="{D568C796-BF7E-4444-8CAB-BB8BEA3D6431}" destId="{2ACBFEEE-CA97-440C-AB10-2F435F6E9F6E}" srcOrd="1" destOrd="0" presId="urn:microsoft.com/office/officeart/2005/8/layout/cycle4#1"/>
    <dgm:cxn modelId="{D9DDB53B-D61D-4F0D-A352-B0ADED549756}" type="presParOf" srcId="{DC812B97-C8E3-4DC5-B344-8421B440F2FB}" destId="{9C2435C2-AD7A-42E5-AC92-112CEFBA4DFE}" srcOrd="2" destOrd="0" presId="urn:microsoft.com/office/officeart/2005/8/layout/cycle4#1"/>
    <dgm:cxn modelId="{304D5F77-22FA-4E6A-BBA5-63DC364C0D4F}" type="presParOf" srcId="{9C2435C2-AD7A-42E5-AC92-112CEFBA4DFE}" destId="{D21367E7-C697-4237-80F7-6D3300FA4BD8}" srcOrd="0" destOrd="0" presId="urn:microsoft.com/office/officeart/2005/8/layout/cycle4#1"/>
    <dgm:cxn modelId="{6EC87CC2-2AFB-4FA7-92E8-870B19CE20C1}" type="presParOf" srcId="{9C2435C2-AD7A-42E5-AC92-112CEFBA4DFE}" destId="{9668FC2A-9690-4DE6-9F2E-598DF35839D9}" srcOrd="1" destOrd="0" presId="urn:microsoft.com/office/officeart/2005/8/layout/cycle4#1"/>
    <dgm:cxn modelId="{343B516F-3F69-48A4-B2A5-9F48E2000735}" type="presParOf" srcId="{DC812B97-C8E3-4DC5-B344-8421B440F2FB}" destId="{B386F4A1-3B6D-4314-A96D-C42784317D7B}" srcOrd="3" destOrd="0" presId="urn:microsoft.com/office/officeart/2005/8/layout/cycle4#1"/>
    <dgm:cxn modelId="{452DC4D7-DA3A-41C9-91B1-A9AE843878A9}" type="presParOf" srcId="{B386F4A1-3B6D-4314-A96D-C42784317D7B}" destId="{F819586D-86E8-46E1-A4C9-18797B252714}" srcOrd="0" destOrd="0" presId="urn:microsoft.com/office/officeart/2005/8/layout/cycle4#1"/>
    <dgm:cxn modelId="{2856941B-2594-4EA9-B03B-EE30E7B09C0E}" type="presParOf" srcId="{B386F4A1-3B6D-4314-A96D-C42784317D7B}" destId="{D3D26D6E-C07B-43A1-851E-0EFF002B4DAE}" srcOrd="1" destOrd="0" presId="urn:microsoft.com/office/officeart/2005/8/layout/cycle4#1"/>
    <dgm:cxn modelId="{AB399B7D-C436-4799-89FE-24051B6C0CF6}" type="presParOf" srcId="{DC812B97-C8E3-4DC5-B344-8421B440F2FB}" destId="{947EEFDF-F37B-4DA7-82A6-DEC2E58862B9}" srcOrd="4" destOrd="0" presId="urn:microsoft.com/office/officeart/2005/8/layout/cycle4#1"/>
    <dgm:cxn modelId="{3DBEE5B6-C818-47B1-A61D-8D3D3D47C30F}" type="presParOf" srcId="{0DAA4510-4DA5-48D9-ACBE-E23137809BEC}" destId="{3192D337-F86D-41C3-8625-3881E073E311}" srcOrd="1" destOrd="0" presId="urn:microsoft.com/office/officeart/2005/8/layout/cycle4#1"/>
    <dgm:cxn modelId="{D4FDFFE0-CBFC-4A16-89CE-8F4FF1C021B7}" type="presParOf" srcId="{3192D337-F86D-41C3-8625-3881E073E311}" destId="{5B094003-1450-47F9-A0E4-A767EBFE68BE}" srcOrd="0" destOrd="0" presId="urn:microsoft.com/office/officeart/2005/8/layout/cycle4#1"/>
    <dgm:cxn modelId="{6ED31F44-2CB0-45D2-8FC7-9BF8F720ADB5}" type="presParOf" srcId="{3192D337-F86D-41C3-8625-3881E073E311}" destId="{BB07EC7F-9364-49A4-B18F-BB486CD7C7A8}" srcOrd="1" destOrd="0" presId="urn:microsoft.com/office/officeart/2005/8/layout/cycle4#1"/>
    <dgm:cxn modelId="{47AC63BF-0407-43B0-9D25-FE9DF19B806A}" type="presParOf" srcId="{3192D337-F86D-41C3-8625-3881E073E311}" destId="{730B757A-F0FE-4E8C-B151-C70E656C5EA3}" srcOrd="2" destOrd="0" presId="urn:microsoft.com/office/officeart/2005/8/layout/cycle4#1"/>
    <dgm:cxn modelId="{298C406A-9FC4-48F9-B989-34F4AB23178D}" type="presParOf" srcId="{3192D337-F86D-41C3-8625-3881E073E311}" destId="{20FE3AB7-8B2E-453A-8F52-CC7C4D573618}" srcOrd="3" destOrd="0" presId="urn:microsoft.com/office/officeart/2005/8/layout/cycle4#1"/>
    <dgm:cxn modelId="{888CAEDF-562A-4A06-8777-CC8004A3C9D9}" type="presParOf" srcId="{3192D337-F86D-41C3-8625-3881E073E311}" destId="{B8D9DEDF-7FBA-4EDA-8E3C-91D2C42B57C2}" srcOrd="4" destOrd="0" presId="urn:microsoft.com/office/officeart/2005/8/layout/cycle4#1"/>
    <dgm:cxn modelId="{519664D6-10B5-4AA2-B501-C6AF59D0AE8A}" type="presParOf" srcId="{0DAA4510-4DA5-48D9-ACBE-E23137809BEC}" destId="{B57CEC16-78F2-413C-A240-662EECC3D0AD}" srcOrd="2" destOrd="0" presId="urn:microsoft.com/office/officeart/2005/8/layout/cycle4#1"/>
    <dgm:cxn modelId="{576FF432-3739-4651-82B8-DD8E6574BCAB}" type="presParOf" srcId="{0DAA4510-4DA5-48D9-ACBE-E23137809BEC}" destId="{4F34BAAE-788B-4554-A14F-9935436FDC06}" srcOrd="3" destOrd="0" presId="urn:microsoft.com/office/officeart/2005/8/layout/cycle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DFAB66-142F-4CD0-BE77-33926B12C2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5A718030-D498-4D7E-973C-CD8D63176817}">
      <dgm:prSet phldrT="[文本]" custT="1"/>
      <dgm:spPr>
        <a:solidFill>
          <a:srgbClr val="0070C0"/>
        </a:solidFill>
      </dgm:spPr>
      <dgm:t>
        <a:bodyPr/>
        <a:lstStyle/>
        <a:p>
          <a:r>
            <a:rPr lang="zh-CN" altLang="en-US" sz="2400" b="1" dirty="0"/>
            <a:t>绩效目标</a:t>
          </a:r>
        </a:p>
      </dgm:t>
    </dgm:pt>
    <dgm:pt modelId="{D6775A83-86C6-4303-B52D-C5141A0005E6}" cxnId="{880317A0-97DC-45C9-9D57-C9EC8699A54A}" type="parTrans">
      <dgm:prSet/>
      <dgm:spPr/>
      <dgm:t>
        <a:bodyPr/>
        <a:lstStyle/>
        <a:p>
          <a:endParaRPr lang="zh-CN" altLang="en-US"/>
        </a:p>
      </dgm:t>
    </dgm:pt>
    <dgm:pt modelId="{088128B7-279F-471C-8A32-BE3F8D1EAB6D}" cxnId="{880317A0-97DC-45C9-9D57-C9EC8699A54A}" type="sibTrans">
      <dgm:prSet/>
      <dgm:spPr/>
      <dgm:t>
        <a:bodyPr/>
        <a:lstStyle/>
        <a:p>
          <a:endParaRPr lang="zh-CN" altLang="en-US"/>
        </a:p>
      </dgm:t>
    </dgm:pt>
    <dgm:pt modelId="{1D69C9A8-5DEB-4471-A294-9AC16BC43D8C}">
      <dgm:prSet phldrT="[文本]" custT="1"/>
      <dgm:spPr>
        <a:solidFill>
          <a:schemeClr val="accent5">
            <a:lumMod val="90000"/>
            <a:alpha val="90000"/>
          </a:schemeClr>
        </a:solidFill>
      </dgm:spPr>
      <dgm:t>
        <a:bodyPr/>
        <a:lstStyle/>
        <a:p>
          <a:r>
            <a:rPr lang="zh-CN" altLang="en-US" sz="2400" b="1" dirty="0">
              <a:solidFill>
                <a:srgbClr val="002060"/>
              </a:solidFill>
            </a:rPr>
            <a:t>绩效评价的对象计划在一定期限内达到的产出和效果。</a:t>
          </a:r>
          <a:endParaRPr lang="zh-CN" altLang="en-US" sz="2400" dirty="0"/>
        </a:p>
      </dgm:t>
    </dgm:pt>
    <dgm:pt modelId="{4E53FC57-C997-494A-832F-BD5CA288A78E}" cxnId="{80732206-E126-41B1-8DAA-B8B4BCE3059B}" type="parTrans">
      <dgm:prSet/>
      <dgm:spPr/>
      <dgm:t>
        <a:bodyPr/>
        <a:lstStyle/>
        <a:p>
          <a:endParaRPr lang="zh-CN" altLang="en-US"/>
        </a:p>
      </dgm:t>
    </dgm:pt>
    <dgm:pt modelId="{605F77E2-0AD3-45FA-BA93-5FE7C74B92ED}" cxnId="{80732206-E126-41B1-8DAA-B8B4BCE3059B}" type="sibTrans">
      <dgm:prSet/>
      <dgm:spPr/>
      <dgm:t>
        <a:bodyPr/>
        <a:lstStyle/>
        <a:p>
          <a:endParaRPr lang="zh-CN" altLang="en-US"/>
        </a:p>
      </dgm:t>
    </dgm:pt>
    <dgm:pt modelId="{5E11330F-F48D-4AA4-8213-2A3335500808}">
      <dgm:prSet phldrT="[文本]" custT="1"/>
      <dgm:spPr>
        <a:solidFill>
          <a:srgbClr val="0070C0"/>
        </a:solidFill>
      </dgm:spPr>
      <dgm:t>
        <a:bodyPr/>
        <a:lstStyle/>
        <a:p>
          <a:r>
            <a:rPr lang="zh-CN" altLang="en-US" sz="2400" b="1" dirty="0"/>
            <a:t>绩效指标</a:t>
          </a:r>
        </a:p>
      </dgm:t>
    </dgm:pt>
    <dgm:pt modelId="{23B0A4E9-2C39-4D67-B7FA-C208D7820A33}" cxnId="{19DE9E0E-8463-499F-A459-DEAB96B6564E}" type="parTrans">
      <dgm:prSet/>
      <dgm:spPr/>
      <dgm:t>
        <a:bodyPr/>
        <a:lstStyle/>
        <a:p>
          <a:endParaRPr lang="zh-CN" altLang="en-US"/>
        </a:p>
      </dgm:t>
    </dgm:pt>
    <dgm:pt modelId="{FC867910-9B9E-4922-A6DE-0CD0873A1CFF}" cxnId="{19DE9E0E-8463-499F-A459-DEAB96B6564E}" type="sibTrans">
      <dgm:prSet/>
      <dgm:spPr/>
      <dgm:t>
        <a:bodyPr/>
        <a:lstStyle/>
        <a:p>
          <a:endParaRPr lang="zh-CN" altLang="en-US"/>
        </a:p>
      </dgm:t>
    </dgm:pt>
    <dgm:pt modelId="{632EB833-00CA-4AF6-AAF8-5BCD43CC66FD}">
      <dgm:prSet phldrT="[文本]" custT="1"/>
      <dgm:spPr>
        <a:solidFill>
          <a:schemeClr val="accent5">
            <a:lumMod val="90000"/>
            <a:alpha val="90000"/>
          </a:schemeClr>
        </a:solidFill>
      </dgm:spPr>
      <dgm:t>
        <a:bodyPr/>
        <a:lstStyle/>
        <a:p>
          <a:r>
            <a:rPr lang="zh-CN" altLang="en-US" sz="2400" b="1" dirty="0">
              <a:solidFill>
                <a:srgbClr val="002060"/>
              </a:solidFill>
            </a:rPr>
            <a:t>绩效目标的细化量化，包括产出指标、效益指标和服务对象满意度指标等。</a:t>
          </a:r>
        </a:p>
      </dgm:t>
    </dgm:pt>
    <dgm:pt modelId="{4D87EC58-0F81-42AE-8404-F07DB64381F1}" cxnId="{38B17C84-2A3E-49C7-B5AF-65FB382C31B1}" type="parTrans">
      <dgm:prSet/>
      <dgm:spPr/>
      <dgm:t>
        <a:bodyPr/>
        <a:lstStyle/>
        <a:p>
          <a:endParaRPr lang="zh-CN" altLang="en-US"/>
        </a:p>
      </dgm:t>
    </dgm:pt>
    <dgm:pt modelId="{84AFF22E-F023-4278-A4A6-8FEFEAD09BF4}" cxnId="{38B17C84-2A3E-49C7-B5AF-65FB382C31B1}" type="sibTrans">
      <dgm:prSet/>
      <dgm:spPr/>
      <dgm:t>
        <a:bodyPr/>
        <a:lstStyle/>
        <a:p>
          <a:endParaRPr lang="zh-CN" altLang="en-US"/>
        </a:p>
      </dgm:t>
    </dgm:pt>
    <dgm:pt modelId="{6F289116-7287-434B-A4E5-13B75DE4A081}">
      <dgm:prSet phldrT="[文本]" custT="1"/>
      <dgm:spPr>
        <a:solidFill>
          <a:srgbClr val="0070C0"/>
        </a:solidFill>
      </dgm:spPr>
      <dgm:t>
        <a:bodyPr/>
        <a:lstStyle/>
        <a:p>
          <a:r>
            <a:rPr lang="zh-CN" altLang="en-US" sz="2400" b="1" dirty="0"/>
            <a:t>绩效标准</a:t>
          </a:r>
        </a:p>
      </dgm:t>
    </dgm:pt>
    <dgm:pt modelId="{EA93862E-518D-49DB-98C8-EC7A84164457}" cxnId="{8F9C2914-4719-4DED-B703-FDB100BB9620}" type="parTrans">
      <dgm:prSet/>
      <dgm:spPr/>
      <dgm:t>
        <a:bodyPr/>
        <a:lstStyle/>
        <a:p>
          <a:endParaRPr lang="zh-CN" altLang="en-US"/>
        </a:p>
      </dgm:t>
    </dgm:pt>
    <dgm:pt modelId="{A8461DA0-6C93-4255-BB58-4426E6AFB001}" cxnId="{8F9C2914-4719-4DED-B703-FDB100BB9620}" type="sibTrans">
      <dgm:prSet/>
      <dgm:spPr/>
      <dgm:t>
        <a:bodyPr/>
        <a:lstStyle/>
        <a:p>
          <a:endParaRPr lang="zh-CN" altLang="en-US"/>
        </a:p>
      </dgm:t>
    </dgm:pt>
    <dgm:pt modelId="{877B3D9A-1BF8-4A7F-B6A1-554D9C4D6099}">
      <dgm:prSet phldrT="[文本]" custT="1"/>
      <dgm:spPr>
        <a:solidFill>
          <a:schemeClr val="accent5">
            <a:lumMod val="90000"/>
            <a:alpha val="90000"/>
          </a:schemeClr>
        </a:solidFill>
      </dgm:spPr>
      <dgm:t>
        <a:bodyPr/>
        <a:lstStyle/>
        <a:p>
          <a:r>
            <a:rPr lang="zh-CN" altLang="en-US" sz="2400" b="1" dirty="0">
              <a:solidFill>
                <a:srgbClr val="002060"/>
              </a:solidFill>
            </a:rPr>
            <a:t>衡量绩效目标完成程度的尺度。</a:t>
          </a:r>
          <a:endParaRPr lang="zh-CN" altLang="en-US" sz="2800" b="1" dirty="0">
            <a:solidFill>
              <a:srgbClr val="002060"/>
            </a:solidFill>
          </a:endParaRPr>
        </a:p>
      </dgm:t>
    </dgm:pt>
    <dgm:pt modelId="{E186B36D-D6E6-4E31-B4D8-B9A73A536A0B}" cxnId="{9B9CDD46-3435-406C-A3AA-6F3AE20E7CDD}" type="parTrans">
      <dgm:prSet/>
      <dgm:spPr/>
      <dgm:t>
        <a:bodyPr/>
        <a:lstStyle/>
        <a:p>
          <a:endParaRPr lang="zh-CN" altLang="en-US"/>
        </a:p>
      </dgm:t>
    </dgm:pt>
    <dgm:pt modelId="{DF98A82B-8652-46F8-B1DA-AA4AA7FD750E}" cxnId="{9B9CDD46-3435-406C-A3AA-6F3AE20E7CDD}" type="sibTrans">
      <dgm:prSet/>
      <dgm:spPr/>
      <dgm:t>
        <a:bodyPr/>
        <a:lstStyle/>
        <a:p>
          <a:endParaRPr lang="zh-CN" altLang="en-US"/>
        </a:p>
      </dgm:t>
    </dgm:pt>
    <dgm:pt modelId="{C765663F-9C1E-4A73-9AC0-0FCAF1B06F89}">
      <dgm:prSet phldrT="[文本]" custT="1"/>
      <dgm:spPr>
        <a:solidFill>
          <a:schemeClr val="accent5">
            <a:lumMod val="90000"/>
            <a:alpha val="90000"/>
          </a:schemeClr>
        </a:solidFill>
      </dgm:spPr>
      <dgm:t>
        <a:bodyPr/>
        <a:lstStyle/>
        <a:p>
          <a:r>
            <a:rPr lang="zh-CN" altLang="en-US" sz="2400" b="1" dirty="0">
              <a:solidFill>
                <a:srgbClr val="002060"/>
              </a:solidFill>
            </a:rPr>
            <a:t>行业标准</a:t>
          </a:r>
          <a:endParaRPr lang="zh-CN" altLang="en-US" sz="2800" b="1" dirty="0">
            <a:solidFill>
              <a:srgbClr val="002060"/>
            </a:solidFill>
          </a:endParaRPr>
        </a:p>
      </dgm:t>
    </dgm:pt>
    <dgm:pt modelId="{3B8117D4-BAD3-456A-9654-3B088F7F7011}" cxnId="{EFC74500-A85D-4F84-9AF1-1D6F82F0B197}" type="parTrans">
      <dgm:prSet/>
      <dgm:spPr/>
      <dgm:t>
        <a:bodyPr/>
        <a:lstStyle/>
        <a:p>
          <a:endParaRPr lang="zh-CN" altLang="en-US"/>
        </a:p>
      </dgm:t>
    </dgm:pt>
    <dgm:pt modelId="{582D4C77-DB72-457F-8A62-FF8FEC269C72}" cxnId="{EFC74500-A85D-4F84-9AF1-1D6F82F0B197}" type="sibTrans">
      <dgm:prSet/>
      <dgm:spPr/>
      <dgm:t>
        <a:bodyPr/>
        <a:lstStyle/>
        <a:p>
          <a:endParaRPr lang="zh-CN" altLang="en-US"/>
        </a:p>
      </dgm:t>
    </dgm:pt>
    <dgm:pt modelId="{8AAA7452-1D2D-49A9-AAE2-DD5860AA3B75}">
      <dgm:prSet phldrT="[文本]" custT="1"/>
      <dgm:spPr>
        <a:solidFill>
          <a:schemeClr val="accent5">
            <a:lumMod val="90000"/>
            <a:alpha val="90000"/>
          </a:schemeClr>
        </a:solidFill>
      </dgm:spPr>
      <dgm:t>
        <a:bodyPr/>
        <a:lstStyle/>
        <a:p>
          <a:r>
            <a:rPr lang="zh-CN" altLang="en-US" sz="2400" b="1" dirty="0">
              <a:solidFill>
                <a:srgbClr val="002060"/>
              </a:solidFill>
            </a:rPr>
            <a:t>历史标准</a:t>
          </a:r>
          <a:endParaRPr lang="zh-CN" altLang="en-US" sz="2800" b="1" dirty="0">
            <a:solidFill>
              <a:srgbClr val="002060"/>
            </a:solidFill>
          </a:endParaRPr>
        </a:p>
      </dgm:t>
    </dgm:pt>
    <dgm:pt modelId="{C8762EED-E8E7-4DF5-8C93-722E2857FB05}" cxnId="{E4AF7D13-FAAE-4E77-A3E4-B98A62FDF640}" type="parTrans">
      <dgm:prSet/>
      <dgm:spPr/>
      <dgm:t>
        <a:bodyPr/>
        <a:lstStyle/>
        <a:p>
          <a:endParaRPr lang="zh-CN" altLang="en-US"/>
        </a:p>
      </dgm:t>
    </dgm:pt>
    <dgm:pt modelId="{9EB4381F-9C97-40C6-B49A-BF9D62287F94}" cxnId="{E4AF7D13-FAAE-4E77-A3E4-B98A62FDF640}" type="sibTrans">
      <dgm:prSet/>
      <dgm:spPr/>
      <dgm:t>
        <a:bodyPr/>
        <a:lstStyle/>
        <a:p>
          <a:endParaRPr lang="zh-CN" altLang="en-US"/>
        </a:p>
      </dgm:t>
    </dgm:pt>
    <dgm:pt modelId="{C44C20FA-7D9D-4901-AE41-92BC5D40C904}">
      <dgm:prSet phldrT="[文本]" custT="1"/>
      <dgm:spPr>
        <a:solidFill>
          <a:schemeClr val="accent5">
            <a:lumMod val="90000"/>
            <a:alpha val="90000"/>
          </a:schemeClr>
        </a:solidFill>
      </dgm:spPr>
      <dgm:t>
        <a:bodyPr/>
        <a:lstStyle/>
        <a:p>
          <a:r>
            <a:rPr lang="zh-CN" altLang="en-US" sz="2400" b="1" dirty="0">
              <a:solidFill>
                <a:srgbClr val="002060"/>
              </a:solidFill>
            </a:rPr>
            <a:t>计划标准</a:t>
          </a:r>
          <a:endParaRPr lang="zh-CN" altLang="en-US" sz="2800" b="1" dirty="0">
            <a:solidFill>
              <a:srgbClr val="002060"/>
            </a:solidFill>
          </a:endParaRPr>
        </a:p>
      </dgm:t>
    </dgm:pt>
    <dgm:pt modelId="{D1A1214D-B553-470D-8CBF-26F1437E9038}" cxnId="{82F9B565-EFB6-41C9-95D2-716B0E417A0E}" type="parTrans">
      <dgm:prSet/>
      <dgm:spPr/>
      <dgm:t>
        <a:bodyPr/>
        <a:lstStyle/>
        <a:p>
          <a:endParaRPr lang="zh-CN" altLang="en-US"/>
        </a:p>
      </dgm:t>
    </dgm:pt>
    <dgm:pt modelId="{169C89A6-0549-4CA7-A481-3F31A3901A89}" cxnId="{82F9B565-EFB6-41C9-95D2-716B0E417A0E}" type="sibTrans">
      <dgm:prSet/>
      <dgm:spPr/>
      <dgm:t>
        <a:bodyPr/>
        <a:lstStyle/>
        <a:p>
          <a:endParaRPr lang="zh-CN" altLang="en-US"/>
        </a:p>
      </dgm:t>
    </dgm:pt>
    <dgm:pt modelId="{4C14B311-D4F4-4319-A3DF-1D3AC7E5272C}">
      <dgm:prSet phldrT="[文本]" custT="1"/>
      <dgm:spPr>
        <a:solidFill>
          <a:schemeClr val="accent5">
            <a:lumMod val="90000"/>
            <a:alpha val="90000"/>
          </a:schemeClr>
        </a:solidFill>
      </dgm:spPr>
      <dgm:t>
        <a:bodyPr/>
        <a:lstStyle/>
        <a:p>
          <a:r>
            <a:rPr lang="zh-CN" altLang="en-US" sz="2400" b="1" dirty="0">
              <a:solidFill>
                <a:srgbClr val="002060"/>
              </a:solidFill>
            </a:rPr>
            <a:t>经验数据和常识标准</a:t>
          </a:r>
          <a:endParaRPr lang="zh-CN" altLang="en-US" sz="2800" b="1" dirty="0">
            <a:solidFill>
              <a:srgbClr val="002060"/>
            </a:solidFill>
          </a:endParaRPr>
        </a:p>
      </dgm:t>
    </dgm:pt>
    <dgm:pt modelId="{AF1B8E4C-A67A-4994-9505-2F93BE665995}" cxnId="{5DBF668C-DCDD-43D3-BAA9-FD1DFD86AA1C}" type="parTrans">
      <dgm:prSet/>
      <dgm:spPr/>
      <dgm:t>
        <a:bodyPr/>
        <a:lstStyle/>
        <a:p>
          <a:endParaRPr lang="zh-CN" altLang="en-US"/>
        </a:p>
      </dgm:t>
    </dgm:pt>
    <dgm:pt modelId="{6F1D19CE-4F7C-4C1C-A376-4F3E11A293C3}" cxnId="{5DBF668C-DCDD-43D3-BAA9-FD1DFD86AA1C}" type="sibTrans">
      <dgm:prSet/>
      <dgm:spPr/>
      <dgm:t>
        <a:bodyPr/>
        <a:lstStyle/>
        <a:p>
          <a:endParaRPr lang="zh-CN" altLang="en-US"/>
        </a:p>
      </dgm:t>
    </dgm:pt>
    <dgm:pt modelId="{F7EB69B9-BDB7-42BA-977B-8032CA5F489F}" type="pres">
      <dgm:prSet presAssocID="{7FDFAB66-142F-4CD0-BE77-33926B12C2D3}" presName="Name0" presStyleCnt="0">
        <dgm:presLayoutVars>
          <dgm:dir/>
          <dgm:animLvl val="lvl"/>
          <dgm:resizeHandles val="exact"/>
        </dgm:presLayoutVars>
      </dgm:prSet>
      <dgm:spPr/>
    </dgm:pt>
    <dgm:pt modelId="{FE326098-6207-4003-896E-B84AFDA672F4}" type="pres">
      <dgm:prSet presAssocID="{5A718030-D498-4D7E-973C-CD8D63176817}" presName="composite" presStyleCnt="0"/>
      <dgm:spPr/>
    </dgm:pt>
    <dgm:pt modelId="{7BDFF307-53D3-4B3C-8A1C-8EEA49C5A32F}" type="pres">
      <dgm:prSet presAssocID="{5A718030-D498-4D7E-973C-CD8D63176817}" presName="parTx" presStyleLbl="alignNode1" presStyleIdx="0" presStyleCnt="3" custScaleY="149223" custLinFactNeighborX="-103" custLinFactNeighborY="-91661">
        <dgm:presLayoutVars>
          <dgm:chMax val="0"/>
          <dgm:chPref val="0"/>
          <dgm:bulletEnabled val="1"/>
        </dgm:presLayoutVars>
      </dgm:prSet>
      <dgm:spPr/>
    </dgm:pt>
    <dgm:pt modelId="{8CB00782-F8A9-4238-B0D9-4D38AC5AC21B}" type="pres">
      <dgm:prSet presAssocID="{5A718030-D498-4D7E-973C-CD8D63176817}" presName="desTx" presStyleLbl="alignAccFollowNode1" presStyleIdx="0" presStyleCnt="3" custScaleY="105665" custLinFactNeighborX="-103" custLinFactNeighborY="1149">
        <dgm:presLayoutVars>
          <dgm:bulletEnabled val="1"/>
        </dgm:presLayoutVars>
      </dgm:prSet>
      <dgm:spPr/>
    </dgm:pt>
    <dgm:pt modelId="{01A26DF4-B7AC-463F-A7C4-848F3EE8FA05}" type="pres">
      <dgm:prSet presAssocID="{088128B7-279F-471C-8A32-BE3F8D1EAB6D}" presName="space" presStyleCnt="0"/>
      <dgm:spPr/>
    </dgm:pt>
    <dgm:pt modelId="{AF52C1B0-7AE8-43CD-AA9C-26A2A422EF52}" type="pres">
      <dgm:prSet presAssocID="{5E11330F-F48D-4AA4-8213-2A3335500808}" presName="composite" presStyleCnt="0"/>
      <dgm:spPr/>
    </dgm:pt>
    <dgm:pt modelId="{CAA7907F-0DAF-480F-B2EA-61741C56021F}" type="pres">
      <dgm:prSet presAssocID="{5E11330F-F48D-4AA4-8213-2A3335500808}" presName="parTx" presStyleLbl="alignNode1" presStyleIdx="1" presStyleCnt="3" custScaleY="167008" custLinFactNeighborX="-2104" custLinFactNeighborY="-87619">
        <dgm:presLayoutVars>
          <dgm:chMax val="0"/>
          <dgm:chPref val="0"/>
          <dgm:bulletEnabled val="1"/>
        </dgm:presLayoutVars>
      </dgm:prSet>
      <dgm:spPr/>
    </dgm:pt>
    <dgm:pt modelId="{7E2B36CA-43F9-45E2-801D-B95ECF9D992A}" type="pres">
      <dgm:prSet presAssocID="{5E11330F-F48D-4AA4-8213-2A3335500808}" presName="desTx" presStyleLbl="alignAccFollowNode1" presStyleIdx="1" presStyleCnt="3" custScaleY="101544" custLinFactNeighborX="-2104" custLinFactNeighborY="162">
        <dgm:presLayoutVars>
          <dgm:bulletEnabled val="1"/>
        </dgm:presLayoutVars>
      </dgm:prSet>
      <dgm:spPr/>
    </dgm:pt>
    <dgm:pt modelId="{CFD1926E-B669-495F-BB35-55A31C9B6670}" type="pres">
      <dgm:prSet presAssocID="{FC867910-9B9E-4922-A6DE-0CD0873A1CFF}" presName="space" presStyleCnt="0"/>
      <dgm:spPr/>
    </dgm:pt>
    <dgm:pt modelId="{6A185747-A479-4950-AC4D-145BF1D4FC7B}" type="pres">
      <dgm:prSet presAssocID="{6F289116-7287-434B-A4E5-13B75DE4A081}" presName="composite" presStyleCnt="0"/>
      <dgm:spPr/>
    </dgm:pt>
    <dgm:pt modelId="{359D2A5A-FB65-41A6-8C9E-994ED7D4FDB5}" type="pres">
      <dgm:prSet presAssocID="{6F289116-7287-434B-A4E5-13B75DE4A081}" presName="parTx" presStyleLbl="alignNode1" presStyleIdx="2" presStyleCnt="3" custScaleY="177400" custLinFactY="-4756" custLinFactNeighborX="-4106" custLinFactNeighborY="-100000">
        <dgm:presLayoutVars>
          <dgm:chMax val="0"/>
          <dgm:chPref val="0"/>
          <dgm:bulletEnabled val="1"/>
        </dgm:presLayoutVars>
      </dgm:prSet>
      <dgm:spPr/>
    </dgm:pt>
    <dgm:pt modelId="{26C3F9CA-9E01-4E9C-B26B-C4A3FF52208C}" type="pres">
      <dgm:prSet presAssocID="{6F289116-7287-434B-A4E5-13B75DE4A081}" presName="desTx" presStyleLbl="alignAccFollowNode1" presStyleIdx="2" presStyleCnt="3" custScaleY="102025" custLinFactNeighborX="-4106" custLinFactNeighborY="-140">
        <dgm:presLayoutVars>
          <dgm:bulletEnabled val="1"/>
        </dgm:presLayoutVars>
      </dgm:prSet>
      <dgm:spPr/>
    </dgm:pt>
  </dgm:ptLst>
  <dgm:cxnLst>
    <dgm:cxn modelId="{EFC74500-A85D-4F84-9AF1-1D6F82F0B197}" srcId="{6F289116-7287-434B-A4E5-13B75DE4A081}" destId="{C765663F-9C1E-4A73-9AC0-0FCAF1B06F89}" srcOrd="1" destOrd="0" parTransId="{3B8117D4-BAD3-456A-9654-3B088F7F7011}" sibTransId="{582D4C77-DB72-457F-8A62-FF8FEC269C72}"/>
    <dgm:cxn modelId="{80732206-E126-41B1-8DAA-B8B4BCE3059B}" srcId="{5A718030-D498-4D7E-973C-CD8D63176817}" destId="{1D69C9A8-5DEB-4471-A294-9AC16BC43D8C}" srcOrd="0" destOrd="0" parTransId="{4E53FC57-C997-494A-832F-BD5CA288A78E}" sibTransId="{605F77E2-0AD3-45FA-BA93-5FE7C74B92ED}"/>
    <dgm:cxn modelId="{19DE9E0E-8463-499F-A459-DEAB96B6564E}" srcId="{7FDFAB66-142F-4CD0-BE77-33926B12C2D3}" destId="{5E11330F-F48D-4AA4-8213-2A3335500808}" srcOrd="1" destOrd="0" parTransId="{23B0A4E9-2C39-4D67-B7FA-C208D7820A33}" sibTransId="{FC867910-9B9E-4922-A6DE-0CD0873A1CFF}"/>
    <dgm:cxn modelId="{E4AF7D13-FAAE-4E77-A3E4-B98A62FDF640}" srcId="{6F289116-7287-434B-A4E5-13B75DE4A081}" destId="{8AAA7452-1D2D-49A9-AAE2-DD5860AA3B75}" srcOrd="2" destOrd="0" parTransId="{C8762EED-E8E7-4DF5-8C93-722E2857FB05}" sibTransId="{9EB4381F-9C97-40C6-B49A-BF9D62287F94}"/>
    <dgm:cxn modelId="{8F9C2914-4719-4DED-B703-FDB100BB9620}" srcId="{7FDFAB66-142F-4CD0-BE77-33926B12C2D3}" destId="{6F289116-7287-434B-A4E5-13B75DE4A081}" srcOrd="2" destOrd="0" parTransId="{EA93862E-518D-49DB-98C8-EC7A84164457}" sibTransId="{A8461DA0-6C93-4255-BB58-4426E6AFB001}"/>
    <dgm:cxn modelId="{F1C17319-5D84-420E-881C-ABC1F2AC813A}" type="presOf" srcId="{C765663F-9C1E-4A73-9AC0-0FCAF1B06F89}" destId="{26C3F9CA-9E01-4E9C-B26B-C4A3FF52208C}" srcOrd="0" destOrd="1" presId="urn:microsoft.com/office/officeart/2005/8/layout/hList1"/>
    <dgm:cxn modelId="{84CC8A32-1967-4CAA-B786-32A5605D9FB7}" type="presOf" srcId="{7FDFAB66-142F-4CD0-BE77-33926B12C2D3}" destId="{F7EB69B9-BDB7-42BA-977B-8032CA5F489F}" srcOrd="0" destOrd="0" presId="urn:microsoft.com/office/officeart/2005/8/layout/hList1"/>
    <dgm:cxn modelId="{82F9B565-EFB6-41C9-95D2-716B0E417A0E}" srcId="{6F289116-7287-434B-A4E5-13B75DE4A081}" destId="{C44C20FA-7D9D-4901-AE41-92BC5D40C904}" srcOrd="3" destOrd="0" parTransId="{D1A1214D-B553-470D-8CBF-26F1437E9038}" sibTransId="{169C89A6-0549-4CA7-A481-3F31A3901A89}"/>
    <dgm:cxn modelId="{9B9CDD46-3435-406C-A3AA-6F3AE20E7CDD}" srcId="{6F289116-7287-434B-A4E5-13B75DE4A081}" destId="{877B3D9A-1BF8-4A7F-B6A1-554D9C4D6099}" srcOrd="0" destOrd="0" parTransId="{E186B36D-D6E6-4E31-B4D8-B9A73A536A0B}" sibTransId="{DF98A82B-8652-46F8-B1DA-AA4AA7FD750E}"/>
    <dgm:cxn modelId="{B3963550-0939-41D4-B374-C992FE5B3596}" type="presOf" srcId="{5A718030-D498-4D7E-973C-CD8D63176817}" destId="{7BDFF307-53D3-4B3C-8A1C-8EEA49C5A32F}" srcOrd="0" destOrd="0" presId="urn:microsoft.com/office/officeart/2005/8/layout/hList1"/>
    <dgm:cxn modelId="{256F1D51-4326-4E82-97C8-C4C312985CB1}" type="presOf" srcId="{C44C20FA-7D9D-4901-AE41-92BC5D40C904}" destId="{26C3F9CA-9E01-4E9C-B26B-C4A3FF52208C}" srcOrd="0" destOrd="3" presId="urn:microsoft.com/office/officeart/2005/8/layout/hList1"/>
    <dgm:cxn modelId="{74E67D51-5477-4688-A8AC-4145B68BB5C2}" type="presOf" srcId="{5E11330F-F48D-4AA4-8213-2A3335500808}" destId="{CAA7907F-0DAF-480F-B2EA-61741C56021F}" srcOrd="0" destOrd="0" presId="urn:microsoft.com/office/officeart/2005/8/layout/hList1"/>
    <dgm:cxn modelId="{ED09887E-0CED-461D-9C17-C2481DC7A94A}" type="presOf" srcId="{4C14B311-D4F4-4319-A3DF-1D3AC7E5272C}" destId="{26C3F9CA-9E01-4E9C-B26B-C4A3FF52208C}" srcOrd="0" destOrd="4" presId="urn:microsoft.com/office/officeart/2005/8/layout/hList1"/>
    <dgm:cxn modelId="{8940F581-0CEA-4562-824B-CAA75DE2B0F5}" type="presOf" srcId="{1D69C9A8-5DEB-4471-A294-9AC16BC43D8C}" destId="{8CB00782-F8A9-4238-B0D9-4D38AC5AC21B}" srcOrd="0" destOrd="0" presId="urn:microsoft.com/office/officeart/2005/8/layout/hList1"/>
    <dgm:cxn modelId="{38B17C84-2A3E-49C7-B5AF-65FB382C31B1}" srcId="{5E11330F-F48D-4AA4-8213-2A3335500808}" destId="{632EB833-00CA-4AF6-AAF8-5BCD43CC66FD}" srcOrd="0" destOrd="0" parTransId="{4D87EC58-0F81-42AE-8404-F07DB64381F1}" sibTransId="{84AFF22E-F023-4278-A4A6-8FEFEAD09BF4}"/>
    <dgm:cxn modelId="{5DBF668C-DCDD-43D3-BAA9-FD1DFD86AA1C}" srcId="{6F289116-7287-434B-A4E5-13B75DE4A081}" destId="{4C14B311-D4F4-4319-A3DF-1D3AC7E5272C}" srcOrd="4" destOrd="0" parTransId="{AF1B8E4C-A67A-4994-9505-2F93BE665995}" sibTransId="{6F1D19CE-4F7C-4C1C-A376-4F3E11A293C3}"/>
    <dgm:cxn modelId="{880317A0-97DC-45C9-9D57-C9EC8699A54A}" srcId="{7FDFAB66-142F-4CD0-BE77-33926B12C2D3}" destId="{5A718030-D498-4D7E-973C-CD8D63176817}" srcOrd="0" destOrd="0" parTransId="{D6775A83-86C6-4303-B52D-C5141A0005E6}" sibTransId="{088128B7-279F-471C-8A32-BE3F8D1EAB6D}"/>
    <dgm:cxn modelId="{838E73A6-C92F-4BE7-B4A7-21FEF1928EB8}" type="presOf" srcId="{6F289116-7287-434B-A4E5-13B75DE4A081}" destId="{359D2A5A-FB65-41A6-8C9E-994ED7D4FDB5}" srcOrd="0" destOrd="0" presId="urn:microsoft.com/office/officeart/2005/8/layout/hList1"/>
    <dgm:cxn modelId="{69F043C8-7E39-48DA-A162-C3E5D8556270}" type="presOf" srcId="{877B3D9A-1BF8-4A7F-B6A1-554D9C4D6099}" destId="{26C3F9CA-9E01-4E9C-B26B-C4A3FF52208C}" srcOrd="0" destOrd="0" presId="urn:microsoft.com/office/officeart/2005/8/layout/hList1"/>
    <dgm:cxn modelId="{A34DE8CB-05F3-4C32-B446-A5395AD30792}" type="presOf" srcId="{632EB833-00CA-4AF6-AAF8-5BCD43CC66FD}" destId="{7E2B36CA-43F9-45E2-801D-B95ECF9D992A}" srcOrd="0" destOrd="0" presId="urn:microsoft.com/office/officeart/2005/8/layout/hList1"/>
    <dgm:cxn modelId="{3C8CE5ED-5CC3-427F-94D0-E4ACA1E740DA}" type="presOf" srcId="{8AAA7452-1D2D-49A9-AAE2-DD5860AA3B75}" destId="{26C3F9CA-9E01-4E9C-B26B-C4A3FF52208C}" srcOrd="0" destOrd="2" presId="urn:microsoft.com/office/officeart/2005/8/layout/hList1"/>
    <dgm:cxn modelId="{FAF206EC-ED36-4703-BB91-159E69033B27}" type="presParOf" srcId="{F7EB69B9-BDB7-42BA-977B-8032CA5F489F}" destId="{FE326098-6207-4003-896E-B84AFDA672F4}" srcOrd="0" destOrd="0" presId="urn:microsoft.com/office/officeart/2005/8/layout/hList1"/>
    <dgm:cxn modelId="{7D7ADA4D-8967-4379-9847-8A52B7017CC0}" type="presParOf" srcId="{FE326098-6207-4003-896E-B84AFDA672F4}" destId="{7BDFF307-53D3-4B3C-8A1C-8EEA49C5A32F}" srcOrd="0" destOrd="0" presId="urn:microsoft.com/office/officeart/2005/8/layout/hList1"/>
    <dgm:cxn modelId="{B5EF6FC2-7CE8-4790-9B62-9FFA626CA0F2}" type="presParOf" srcId="{FE326098-6207-4003-896E-B84AFDA672F4}" destId="{8CB00782-F8A9-4238-B0D9-4D38AC5AC21B}" srcOrd="1" destOrd="0" presId="urn:microsoft.com/office/officeart/2005/8/layout/hList1"/>
    <dgm:cxn modelId="{34BE07D5-2D71-48BC-B2B7-0AE89BFDF302}" type="presParOf" srcId="{F7EB69B9-BDB7-42BA-977B-8032CA5F489F}" destId="{01A26DF4-B7AC-463F-A7C4-848F3EE8FA05}" srcOrd="1" destOrd="0" presId="urn:microsoft.com/office/officeart/2005/8/layout/hList1"/>
    <dgm:cxn modelId="{A9093319-9FDC-4576-8D5C-E0D1A2A67394}" type="presParOf" srcId="{F7EB69B9-BDB7-42BA-977B-8032CA5F489F}" destId="{AF52C1B0-7AE8-43CD-AA9C-26A2A422EF52}" srcOrd="2" destOrd="0" presId="urn:microsoft.com/office/officeart/2005/8/layout/hList1"/>
    <dgm:cxn modelId="{A64331C5-39D5-437D-9519-16E9D931EC41}" type="presParOf" srcId="{AF52C1B0-7AE8-43CD-AA9C-26A2A422EF52}" destId="{CAA7907F-0DAF-480F-B2EA-61741C56021F}" srcOrd="0" destOrd="0" presId="urn:microsoft.com/office/officeart/2005/8/layout/hList1"/>
    <dgm:cxn modelId="{589AA61E-3FDD-4F69-B106-0C4FFD8598A8}" type="presParOf" srcId="{AF52C1B0-7AE8-43CD-AA9C-26A2A422EF52}" destId="{7E2B36CA-43F9-45E2-801D-B95ECF9D992A}" srcOrd="1" destOrd="0" presId="urn:microsoft.com/office/officeart/2005/8/layout/hList1"/>
    <dgm:cxn modelId="{C1BA1DCA-1E3A-4579-8B45-2C4CCFF1402F}" type="presParOf" srcId="{F7EB69B9-BDB7-42BA-977B-8032CA5F489F}" destId="{CFD1926E-B669-495F-BB35-55A31C9B6670}" srcOrd="3" destOrd="0" presId="urn:microsoft.com/office/officeart/2005/8/layout/hList1"/>
    <dgm:cxn modelId="{9D47ED0C-D3C5-4ED5-872D-78E3D1CEFB8C}" type="presParOf" srcId="{F7EB69B9-BDB7-42BA-977B-8032CA5F489F}" destId="{6A185747-A479-4950-AC4D-145BF1D4FC7B}" srcOrd="4" destOrd="0" presId="urn:microsoft.com/office/officeart/2005/8/layout/hList1"/>
    <dgm:cxn modelId="{3350CB2A-92D5-44EB-8EA3-5AFBBF26E3CB}" type="presParOf" srcId="{6A185747-A479-4950-AC4D-145BF1D4FC7B}" destId="{359D2A5A-FB65-41A6-8C9E-994ED7D4FDB5}" srcOrd="0" destOrd="0" presId="urn:microsoft.com/office/officeart/2005/8/layout/hList1"/>
    <dgm:cxn modelId="{68BB3BDD-A422-48E4-BE45-5962E069F21C}" type="presParOf" srcId="{6A185747-A479-4950-AC4D-145BF1D4FC7B}" destId="{26C3F9CA-9E01-4E9C-B26B-C4A3FF52208C}"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BE7C2F-C55B-49CF-9874-E81D1B6F6821}">
      <dsp:nvSpPr>
        <dsp:cNvPr id="0" name=""/>
        <dsp:cNvSpPr/>
      </dsp:nvSpPr>
      <dsp:spPr>
        <a:xfrm>
          <a:off x="0" y="7469"/>
          <a:ext cx="7234837" cy="849786"/>
        </a:xfrm>
        <a:prstGeom prst="roundRect">
          <a:avLst/>
        </a:prstGeom>
        <a:solidFill>
          <a:schemeClr val="accent2">
            <a:shade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80000"/>
            </a:lnSpc>
            <a:spcBef>
              <a:spcPct val="0"/>
            </a:spcBef>
            <a:spcAft>
              <a:spcPct val="35000"/>
            </a:spcAft>
          </a:pP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a:t>
          </a: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a:t>
          </a:r>
          <a:r>
            <a:rPr lang="en-US" alt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各级预算应当遵循统筹兼顾、勤俭节约、量力而行、</a:t>
          </a:r>
          <a:r>
            <a:rPr lang="zh-CN" sz="2400" b="1" kern="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讲求绩效</a:t>
          </a: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和收支平衡的原则。</a:t>
          </a:r>
        </a:p>
      </dsp:txBody>
      <dsp:txXfrm>
        <a:off x="0" y="7469"/>
        <a:ext cx="7234837" cy="84978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6C3DA-D66F-453D-B58B-B646EB83F20A}">
      <dsp:nvSpPr>
        <dsp:cNvPr id="0" name=""/>
        <dsp:cNvSpPr/>
      </dsp:nvSpPr>
      <dsp:spPr>
        <a:xfrm>
          <a:off x="2946977" y="266"/>
          <a:ext cx="2370804" cy="5947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rPr>
            <a:t>标准科学</a:t>
          </a:r>
          <a:endParaRPr lang="en-US" altLang="zh-CN" sz="2400" b="1" kern="1200" dirty="0" smtClean="0">
            <a:solidFill>
              <a:srgbClr val="FF0000"/>
            </a:solidFill>
          </a:endParaRPr>
        </a:p>
      </dsp:txBody>
      <dsp:txXfrm>
        <a:off x="2946977" y="266"/>
        <a:ext cx="2370804" cy="594717"/>
      </dsp:txXfrm>
    </dsp:sp>
    <dsp:sp modelId="{55AA1873-E763-4D4B-9CF2-EE5D8EDAD377}">
      <dsp:nvSpPr>
        <dsp:cNvPr id="0" name=""/>
        <dsp:cNvSpPr/>
      </dsp:nvSpPr>
      <dsp:spPr>
        <a:xfrm rot="1624214">
          <a:off x="4751176" y="643102"/>
          <a:ext cx="457056" cy="208151"/>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solidFill>
              <a:srgbClr val="002060"/>
            </a:solidFill>
          </a:endParaRPr>
        </a:p>
      </dsp:txBody>
      <dsp:txXfrm rot="1624214">
        <a:off x="4751176" y="643102"/>
        <a:ext cx="457056" cy="208151"/>
      </dsp:txXfrm>
    </dsp:sp>
    <dsp:sp modelId="{2CE637D7-89CB-4849-8A7F-0234CA29932A}">
      <dsp:nvSpPr>
        <dsp:cNvPr id="0" name=""/>
        <dsp:cNvSpPr/>
      </dsp:nvSpPr>
      <dsp:spPr>
        <a:xfrm>
          <a:off x="4392493" y="864104"/>
          <a:ext cx="3714889" cy="10314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en-US" altLang="zh-CN" sz="2400" kern="1200" dirty="0" smtClean="0">
              <a:solidFill>
                <a:srgbClr val="002060"/>
              </a:solidFill>
            </a:rPr>
            <a:t>《</a:t>
          </a:r>
          <a:r>
            <a:rPr lang="zh-CN" altLang="en-US" sz="2400" kern="1200" dirty="0" smtClean="0">
              <a:solidFill>
                <a:srgbClr val="002060"/>
              </a:solidFill>
            </a:rPr>
            <a:t>预算绩效评价共性指标体系框架</a:t>
          </a:r>
          <a:r>
            <a:rPr lang="en-US" altLang="zh-CN" sz="2400" kern="1200" dirty="0" smtClean="0">
              <a:solidFill>
                <a:srgbClr val="002060"/>
              </a:solidFill>
            </a:rPr>
            <a:t>》（2013）</a:t>
          </a:r>
          <a:endParaRPr lang="zh-CN" altLang="en-US" sz="2400" kern="1200" dirty="0" smtClean="0">
            <a:solidFill>
              <a:srgbClr val="002060"/>
            </a:solidFill>
          </a:endParaRPr>
        </a:p>
      </dsp:txBody>
      <dsp:txXfrm>
        <a:off x="4392493" y="864104"/>
        <a:ext cx="3714889" cy="1031483"/>
      </dsp:txXfrm>
    </dsp:sp>
    <dsp:sp modelId="{57155B8D-8B18-4418-BC95-E08A647DD001}">
      <dsp:nvSpPr>
        <dsp:cNvPr id="0" name=""/>
        <dsp:cNvSpPr/>
      </dsp:nvSpPr>
      <dsp:spPr>
        <a:xfrm rot="9125994">
          <a:off x="4710220" y="1970012"/>
          <a:ext cx="457056" cy="208151"/>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9125994">
        <a:off x="4710220" y="1970012"/>
        <a:ext cx="457056" cy="208151"/>
      </dsp:txXfrm>
    </dsp:sp>
    <dsp:sp modelId="{EE52919E-2AF3-46D0-AFEA-B6E8BAEF337B}">
      <dsp:nvSpPr>
        <dsp:cNvPr id="0" name=""/>
        <dsp:cNvSpPr/>
      </dsp:nvSpPr>
      <dsp:spPr>
        <a:xfrm>
          <a:off x="2343563" y="2252588"/>
          <a:ext cx="3392897" cy="5947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endParaRPr lang="en-US" altLang="zh-CN" sz="2400" b="1" kern="1200" dirty="0" smtClean="0">
            <a:solidFill>
              <a:srgbClr val="FF0000"/>
            </a:solidFill>
          </a:endParaRPr>
        </a:p>
        <a:p>
          <a:pPr marL="0" marR="0" lvl="0" indent="0" algn="ctr" defTabSz="914400" eaLnBrk="1" fontAlgn="auto" latinLnBrk="0" hangingPunct="1">
            <a:lnSpc>
              <a:spcPct val="100000"/>
            </a:lnSpc>
            <a:spcBef>
              <a:spcPct val="0"/>
            </a:spcBef>
            <a:spcAft>
              <a:spcPts val="0"/>
            </a:spcAft>
            <a:buClrTx/>
            <a:buSzTx/>
            <a:buFontTx/>
            <a:buNone/>
          </a:pPr>
          <a:r>
            <a:rPr lang="zh-CN" altLang="en-US" sz="2400" b="1" kern="1200" dirty="0" smtClean="0">
              <a:solidFill>
                <a:srgbClr val="FF0000"/>
              </a:solidFill>
            </a:rPr>
            <a:t>预算资金配置有效性</a:t>
          </a:r>
          <a:endParaRPr lang="en-US" altLang="zh-CN" sz="2400" b="1" kern="1200" dirty="0" smtClean="0">
            <a:solidFill>
              <a:srgbClr val="FF0000"/>
            </a:solidFill>
          </a:endParaRPr>
        </a:p>
        <a:p>
          <a:pPr lvl="0" algn="ctr">
            <a:spcBef>
              <a:spcPct val="0"/>
            </a:spcBef>
          </a:pPr>
          <a:endParaRPr lang="zh-CN" altLang="en-US" sz="2300" kern="1200" dirty="0"/>
        </a:p>
      </dsp:txBody>
      <dsp:txXfrm>
        <a:off x="2343563" y="2252588"/>
        <a:ext cx="3392897" cy="594717"/>
      </dsp:txXfrm>
    </dsp:sp>
    <dsp:sp modelId="{3A9E84EB-127C-4F1D-950D-9CD3107252D7}">
      <dsp:nvSpPr>
        <dsp:cNvPr id="0" name=""/>
        <dsp:cNvSpPr/>
      </dsp:nvSpPr>
      <dsp:spPr>
        <a:xfrm rot="12582864">
          <a:off x="3042365" y="2006917"/>
          <a:ext cx="457056" cy="208151"/>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2582864">
        <a:off x="3042365" y="2006917"/>
        <a:ext cx="457056" cy="208151"/>
      </dsp:txXfrm>
    </dsp:sp>
    <dsp:sp modelId="{192E4C03-037F-4473-A53B-B34605E57CCC}">
      <dsp:nvSpPr>
        <dsp:cNvPr id="0" name=""/>
        <dsp:cNvSpPr/>
      </dsp:nvSpPr>
      <dsp:spPr>
        <a:xfrm>
          <a:off x="288028" y="1008114"/>
          <a:ext cx="3785208" cy="9612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kern="1200" dirty="0" smtClean="0">
              <a:solidFill>
                <a:srgbClr val="002060"/>
              </a:solidFill>
            </a:rPr>
            <a:t>《</a:t>
          </a:r>
          <a:r>
            <a:rPr lang="zh-CN" altLang="en-US" sz="2400" kern="1200" dirty="0" smtClean="0">
              <a:solidFill>
                <a:srgbClr val="002060"/>
              </a:solidFill>
            </a:rPr>
            <a:t>财政支出绩效评价指标框架（参考）</a:t>
          </a:r>
          <a:r>
            <a:rPr lang="en-US" altLang="zh-CN" sz="2400" kern="1200" dirty="0" smtClean="0">
              <a:solidFill>
                <a:srgbClr val="002060"/>
              </a:solidFill>
            </a:rPr>
            <a:t>》（2011）</a:t>
          </a:r>
          <a:endParaRPr lang="zh-CN" altLang="en-US" sz="2400" kern="1200" dirty="0">
            <a:solidFill>
              <a:srgbClr val="002060"/>
            </a:solidFill>
          </a:endParaRPr>
        </a:p>
      </dsp:txBody>
      <dsp:txXfrm>
        <a:off x="288028" y="1008114"/>
        <a:ext cx="3785208" cy="961283"/>
      </dsp:txXfrm>
    </dsp:sp>
    <dsp:sp modelId="{BD0E2530-6503-43C8-BD4B-A96B65CFAC1E}">
      <dsp:nvSpPr>
        <dsp:cNvPr id="0" name=""/>
        <dsp:cNvSpPr/>
      </dsp:nvSpPr>
      <dsp:spPr>
        <a:xfrm rot="19716282">
          <a:off x="3078138" y="697473"/>
          <a:ext cx="457056" cy="208151"/>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solidFill>
              <a:srgbClr val="002060"/>
            </a:solidFill>
          </a:endParaRPr>
        </a:p>
      </dsp:txBody>
      <dsp:txXfrm rot="19716282">
        <a:off x="3078138" y="697473"/>
        <a:ext cx="457056" cy="2081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BE7C2F-C55B-49CF-9874-E81D1B6F6821}">
      <dsp:nvSpPr>
        <dsp:cNvPr id="0" name=""/>
        <dsp:cNvSpPr/>
      </dsp:nvSpPr>
      <dsp:spPr>
        <a:xfrm>
          <a:off x="0" y="558"/>
          <a:ext cx="7234837" cy="570945"/>
        </a:xfrm>
        <a:prstGeom prst="roundRect">
          <a:avLst/>
        </a:prstGeom>
        <a:solidFill>
          <a:schemeClr val="accent2">
            <a:shade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a:t>
          </a:r>
          <a:r>
            <a:rPr lang="en-US" alt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建立健全专项转移支付</a:t>
          </a:r>
          <a:r>
            <a:rPr lang="zh-CN" altLang="en-US" sz="2400" b="1" kern="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定期评估</a:t>
          </a:r>
          <a:r>
            <a:rPr lang="zh-CN" altLang="en-US"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zh-CN" altLang="en-US" sz="2400" b="1" kern="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退出机制</a:t>
          </a:r>
          <a:r>
            <a:rPr lang="zh-CN" altLang="en-US"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558"/>
        <a:ext cx="7234837" cy="5709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BE7C2F-C55B-49CF-9874-E81D1B6F6821}">
      <dsp:nvSpPr>
        <dsp:cNvPr id="0" name=""/>
        <dsp:cNvSpPr/>
      </dsp:nvSpPr>
      <dsp:spPr>
        <a:xfrm>
          <a:off x="0" y="0"/>
          <a:ext cx="7336898" cy="1498733"/>
        </a:xfrm>
        <a:prstGeom prst="roundRect">
          <a:avLst/>
        </a:prstGeom>
        <a:solidFill>
          <a:schemeClr val="accent2">
            <a:shade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49</a:t>
          </a: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 全国人民代表大会财政经济</a:t>
          </a:r>
          <a:r>
            <a:rPr lang="zh-CN" altLang="en-US"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委</a:t>
          </a:r>
          <a:r>
            <a:rPr lang="en-US" alt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各地方人大</a:t>
          </a: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审查结果报告应当包括下列内容：</a:t>
          </a:r>
          <a:r>
            <a:rPr lang="zh-CN" altLang="en-US"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包括</a:t>
          </a: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执行年度、改进预算管理、提高</a:t>
          </a:r>
          <a:r>
            <a:rPr lang="zh-CN" sz="2400" b="1" kern="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预算绩效</a:t>
          </a:r>
          <a:r>
            <a:rPr lang="zh-CN"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、加强预算监督等提出意见和建议。</a:t>
          </a:r>
        </a:p>
      </dsp:txBody>
      <dsp:txXfrm>
        <a:off x="0" y="0"/>
        <a:ext cx="7336898" cy="149873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BE7C2F-C55B-49CF-9874-E81D1B6F6821}">
      <dsp:nvSpPr>
        <dsp:cNvPr id="0" name=""/>
        <dsp:cNvSpPr/>
      </dsp:nvSpPr>
      <dsp:spPr>
        <a:xfrm>
          <a:off x="0" y="558"/>
          <a:ext cx="7642800" cy="570945"/>
        </a:xfrm>
        <a:prstGeom prst="roundRect">
          <a:avLst/>
        </a:prstGeom>
        <a:solidFill>
          <a:schemeClr val="accent2">
            <a:shade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b="1" kern="12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党的十六届三中全会决定明确提出要</a:t>
          </a:r>
          <a:r>
            <a:rPr lang="zh-CN" altLang="en-US" sz="2000" b="1" kern="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“建立预算绩效评价体系”。</a:t>
          </a:r>
        </a:p>
      </dsp:txBody>
      <dsp:txXfrm>
        <a:off x="0" y="558"/>
        <a:ext cx="7642800" cy="57094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BE7C2F-C55B-49CF-9874-E81D1B6F6821}">
      <dsp:nvSpPr>
        <dsp:cNvPr id="0" name=""/>
        <dsp:cNvSpPr/>
      </dsp:nvSpPr>
      <dsp:spPr>
        <a:xfrm>
          <a:off x="0" y="59117"/>
          <a:ext cx="7643866" cy="1083890"/>
        </a:xfrm>
        <a:prstGeom prst="roundRect">
          <a:avLst/>
        </a:prstGeom>
        <a:solidFill>
          <a:schemeClr val="accent2">
            <a:shade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80000"/>
            </a:lnSpc>
            <a:spcBef>
              <a:spcPct val="0"/>
            </a:spcBef>
            <a:spcAft>
              <a:spcPts val="0"/>
            </a:spcAft>
          </a:pPr>
          <a:endParaRPr lang="zh-CN" altLang="en-US" sz="2300" b="1" kern="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59117"/>
        <a:ext cx="7643866" cy="108389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BE7C2F-C55B-49CF-9874-E81D1B6F6821}">
      <dsp:nvSpPr>
        <dsp:cNvPr id="0" name=""/>
        <dsp:cNvSpPr/>
      </dsp:nvSpPr>
      <dsp:spPr>
        <a:xfrm>
          <a:off x="0" y="544773"/>
          <a:ext cx="3286148" cy="3433921"/>
        </a:xfrm>
        <a:prstGeom prst="roundRect">
          <a:avLst/>
        </a:prstGeom>
        <a:solidFill>
          <a:schemeClr val="accent2">
            <a:shade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pPr>
          <a:r>
            <a:rPr lang="en-US" altLang="zh-CN" sz="2400" b="1" kern="12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400" b="1" kern="1200"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l" defTabSz="1066800" rtl="0">
            <a:lnSpc>
              <a:spcPct val="90000"/>
            </a:lnSpc>
            <a:spcBef>
              <a:spcPct val="0"/>
            </a:spcBef>
            <a:spcAft>
              <a:spcPct val="35000"/>
            </a:spcAft>
          </a:pPr>
          <a:endParaRPr lang="zh-CN" altLang="en-US" sz="2400" b="1" kern="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544773"/>
        <a:ext cx="3286148" cy="343392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8BDB91-A4EB-42CB-A37F-D67EC00AC4DB}">
      <dsp:nvSpPr>
        <dsp:cNvPr id="0" name=""/>
        <dsp:cNvSpPr/>
      </dsp:nvSpPr>
      <dsp:spPr>
        <a:xfrm>
          <a:off x="0" y="0"/>
          <a:ext cx="8215369" cy="4643471"/>
        </a:xfrm>
        <a:prstGeom prst="roundRect">
          <a:avLst>
            <a:gd name="adj" fmla="val 85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603849" numCol="1" spcCol="1270" anchor="t" anchorCtr="0">
          <a:noAutofit/>
        </a:bodyPr>
        <a:lstStyle/>
        <a:p>
          <a:pPr lvl="0" algn="l" defTabSz="1244600">
            <a:lnSpc>
              <a:spcPct val="90000"/>
            </a:lnSpc>
            <a:spcBef>
              <a:spcPct val="0"/>
            </a:spcBef>
            <a:spcAft>
              <a:spcPct val="35000"/>
            </a:spcAft>
          </a:pPr>
          <a:r>
            <a:rPr lang="zh-CN" altLang="en-US" sz="2800" b="1" kern="1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政府预算</a:t>
          </a:r>
          <a:r>
            <a:rPr lang="zh-CN" altLang="en-US" sz="2500" b="1" kern="1200" dirty="0">
              <a:solidFill>
                <a:srgbClr val="FFFF00"/>
              </a:solidFill>
              <a:latin typeface="黑体" panose="02010609060101010101" pitchFamily="49" charset="-122"/>
              <a:ea typeface="黑体" panose="02010609060101010101" pitchFamily="49" charset="-122"/>
            </a:rPr>
            <a:t>（各级</a:t>
          </a:r>
          <a:r>
            <a:rPr lang="zh-CN" altLang="en-US" sz="2500" b="1" kern="1200" dirty="0" smtClean="0">
              <a:solidFill>
                <a:srgbClr val="FFFF00"/>
              </a:solidFill>
              <a:latin typeface="黑体" panose="02010609060101010101" pitchFamily="49" charset="-122"/>
              <a:ea typeface="黑体" panose="02010609060101010101" pitchFamily="49" charset="-122"/>
            </a:rPr>
            <a:t>政府收支预算全面纳入绩效</a:t>
          </a:r>
          <a:r>
            <a:rPr lang="zh-CN" altLang="en-US" sz="2500" b="1" kern="1200" dirty="0">
              <a:solidFill>
                <a:srgbClr val="FFFF00"/>
              </a:solidFill>
              <a:latin typeface="黑体" panose="02010609060101010101" pitchFamily="49" charset="-122"/>
              <a:ea typeface="黑体" panose="02010609060101010101" pitchFamily="49" charset="-122"/>
            </a:rPr>
            <a:t>管理）</a:t>
          </a:r>
        </a:p>
      </dsp:txBody>
      <dsp:txXfrm>
        <a:off x="0" y="0"/>
        <a:ext cx="8215369" cy="4643471"/>
      </dsp:txXfrm>
    </dsp:sp>
    <dsp:sp modelId="{213B1887-5381-418C-8532-44974BEAF99D}">
      <dsp:nvSpPr>
        <dsp:cNvPr id="0" name=""/>
        <dsp:cNvSpPr/>
      </dsp:nvSpPr>
      <dsp:spPr>
        <a:xfrm>
          <a:off x="72701" y="1139582"/>
          <a:ext cx="1232305" cy="1914389"/>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rgbClr val="C00000"/>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全方位</a:t>
          </a:r>
          <a:r>
            <a:rPr lang="zh-CN" altLang="en-US" sz="2000" b="1" kern="1200" dirty="0">
              <a:solidFill>
                <a:schemeClr val="tx1"/>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绩效管理格局</a:t>
          </a:r>
        </a:p>
      </dsp:txBody>
      <dsp:txXfrm>
        <a:off x="72701" y="1139582"/>
        <a:ext cx="1232305" cy="1914389"/>
      </dsp:txXfrm>
    </dsp:sp>
    <dsp:sp modelId="{A841C87A-AA08-417A-9C7C-E43366FDAA21}">
      <dsp:nvSpPr>
        <dsp:cNvPr id="0" name=""/>
        <dsp:cNvSpPr/>
      </dsp:nvSpPr>
      <dsp:spPr>
        <a:xfrm>
          <a:off x="72701" y="3279989"/>
          <a:ext cx="1232305" cy="1257843"/>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0"/>
              <a:satOff val="-5604"/>
              <a:lumOff val="63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拓展绩效管理</a:t>
          </a:r>
          <a:r>
            <a:rPr lang="zh-CN" altLang="en-US" sz="1800" b="1" kern="1200" dirty="0" smtClean="0">
              <a:latin typeface="微软雅黑" panose="020B0503020204020204" pitchFamily="34" charset="-122"/>
              <a:ea typeface="微软雅黑" panose="020B0503020204020204" pitchFamily="34" charset="-122"/>
            </a:rPr>
            <a:t>层级</a:t>
          </a:r>
          <a:endParaRPr lang="zh-CN" altLang="en-US" sz="1800" b="1" kern="1200" dirty="0">
            <a:latin typeface="微软雅黑" panose="020B0503020204020204" pitchFamily="34" charset="-122"/>
            <a:ea typeface="微软雅黑" panose="020B0503020204020204" pitchFamily="34" charset="-122"/>
          </a:endParaRPr>
        </a:p>
      </dsp:txBody>
      <dsp:txXfrm>
        <a:off x="72701" y="3279989"/>
        <a:ext cx="1232305" cy="1257843"/>
      </dsp:txXfrm>
    </dsp:sp>
    <dsp:sp modelId="{A884C1CB-C198-45C6-80E9-C8B594E20355}">
      <dsp:nvSpPr>
        <dsp:cNvPr id="0" name=""/>
        <dsp:cNvSpPr/>
      </dsp:nvSpPr>
      <dsp:spPr>
        <a:xfrm>
          <a:off x="1357327" y="1143022"/>
          <a:ext cx="6890399" cy="3250429"/>
        </a:xfrm>
        <a:prstGeom prst="roundRect">
          <a:avLst>
            <a:gd name="adj" fmla="val 10500"/>
          </a:avLst>
        </a:prstGeom>
        <a:solidFill>
          <a:srgbClr val="61A6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064023" numCol="1" spcCol="1270" anchor="t" anchorCtr="0">
          <a:noAutofit/>
        </a:bodyPr>
        <a:lstStyle/>
        <a:p>
          <a:pPr lvl="0" algn="l" defTabSz="1244600">
            <a:lnSpc>
              <a:spcPct val="90000"/>
            </a:lnSpc>
            <a:spcBef>
              <a:spcPct val="0"/>
            </a:spcBef>
            <a:spcAft>
              <a:spcPct val="35000"/>
            </a:spcAft>
          </a:pPr>
          <a:r>
            <a:rPr lang="zh-CN" altLang="en-US" sz="2800" b="1" kern="1200" dirty="0" smtClean="0">
              <a:solidFill>
                <a:srgbClr val="FF2F2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部门和单位预算</a:t>
          </a:r>
          <a:r>
            <a:rPr lang="zh-CN" altLang="en-US" sz="2500" b="1" kern="1200" dirty="0">
              <a:solidFill>
                <a:srgbClr val="FFFF00"/>
              </a:solidFill>
              <a:latin typeface="黑体" panose="02010609060101010101" pitchFamily="49" charset="-122"/>
              <a:ea typeface="黑体" panose="02010609060101010101" pitchFamily="49" charset="-122"/>
            </a:rPr>
            <a:t>（全部收支纳入绩效管理）</a:t>
          </a:r>
        </a:p>
      </dsp:txBody>
      <dsp:txXfrm>
        <a:off x="1357327" y="1143022"/>
        <a:ext cx="6890399" cy="3250429"/>
      </dsp:txXfrm>
    </dsp:sp>
    <dsp:sp modelId="{B8284F28-B3DB-4198-926E-50952CBAF8ED}">
      <dsp:nvSpPr>
        <dsp:cNvPr id="0" name=""/>
        <dsp:cNvSpPr/>
      </dsp:nvSpPr>
      <dsp:spPr>
        <a:xfrm>
          <a:off x="1454053" y="2298518"/>
          <a:ext cx="1273382" cy="983074"/>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0"/>
              <a:satOff val="-11208"/>
              <a:lumOff val="127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赋予更多管理自主权</a:t>
          </a:r>
        </a:p>
      </dsp:txBody>
      <dsp:txXfrm>
        <a:off x="1454053" y="2298518"/>
        <a:ext cx="1273382" cy="983074"/>
      </dsp:txXfrm>
    </dsp:sp>
    <dsp:sp modelId="{434E8B5D-A7CA-4270-A3F1-8ECD50DD46FB}">
      <dsp:nvSpPr>
        <dsp:cNvPr id="0" name=""/>
        <dsp:cNvSpPr/>
      </dsp:nvSpPr>
      <dsp:spPr>
        <a:xfrm>
          <a:off x="1454053" y="3336288"/>
          <a:ext cx="1273382" cy="829549"/>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0"/>
              <a:satOff val="-16811"/>
              <a:lumOff val="190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sz="1600" b="1" kern="1200" dirty="0">
              <a:latin typeface="微软雅黑" panose="020B0503020204020204" pitchFamily="34" charset="-122"/>
              <a:ea typeface="微软雅黑" panose="020B0503020204020204" pitchFamily="34" charset="-122"/>
            </a:rPr>
            <a:t>提高整体绩效水平</a:t>
          </a:r>
          <a:endParaRPr lang="zh-CN" altLang="en-US" sz="1600" b="1" kern="1200" dirty="0">
            <a:latin typeface="微软雅黑" panose="020B0503020204020204" pitchFamily="34" charset="-122"/>
            <a:ea typeface="微软雅黑" panose="020B0503020204020204" pitchFamily="34" charset="-122"/>
          </a:endParaRPr>
        </a:p>
      </dsp:txBody>
      <dsp:txXfrm>
        <a:off x="1454053" y="3336288"/>
        <a:ext cx="1273382" cy="829549"/>
      </dsp:txXfrm>
    </dsp:sp>
    <dsp:sp modelId="{E88E22D0-2F3C-4E2F-90D2-83040FBAFF30}">
      <dsp:nvSpPr>
        <dsp:cNvPr id="0" name=""/>
        <dsp:cNvSpPr/>
      </dsp:nvSpPr>
      <dsp:spPr>
        <a:xfrm>
          <a:off x="2762695" y="2286017"/>
          <a:ext cx="5378832" cy="1857388"/>
        </a:xfrm>
        <a:prstGeom prst="roundRect">
          <a:avLst>
            <a:gd name="adj" fmla="val 10500"/>
          </a:avLst>
        </a:prstGeom>
        <a:solidFill>
          <a:srgbClr val="8BB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1048393" numCol="1" spcCol="1270" anchor="t" anchorCtr="0">
          <a:noAutofit/>
        </a:bodyPr>
        <a:lstStyle/>
        <a:p>
          <a:pPr lvl="0" algn="l" defTabSz="1111250">
            <a:lnSpc>
              <a:spcPct val="90000"/>
            </a:lnSpc>
            <a:spcBef>
              <a:spcPct val="0"/>
            </a:spcBef>
            <a:spcAft>
              <a:spcPct val="35000"/>
            </a:spcAft>
          </a:pPr>
          <a:r>
            <a:rPr lang="zh-CN" altLang="en-US" sz="2500" b="1" kern="1200" dirty="0">
              <a:solidFill>
                <a:srgbClr val="F6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政策和项目</a:t>
          </a:r>
          <a:r>
            <a:rPr lang="zh-CN" altLang="en-US" sz="2500" b="1" kern="1200" dirty="0" smtClean="0">
              <a:solidFill>
                <a:srgbClr val="F6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a:t>
          </a:r>
          <a:r>
            <a:rPr lang="zh-CN" altLang="en-US" sz="2400" b="1" kern="1200" dirty="0" smtClean="0">
              <a:solidFill>
                <a:srgbClr val="FFFF00"/>
              </a:solidFill>
              <a:latin typeface="黑体" panose="02010609060101010101" pitchFamily="49" charset="-122"/>
              <a:ea typeface="黑体" panose="02010609060101010101" pitchFamily="49" charset="-122"/>
            </a:rPr>
            <a:t>（全面纳入绩效管理）</a:t>
          </a:r>
          <a:endParaRPr lang="zh-CN" altLang="en-US" sz="2400" b="1" kern="1200" dirty="0">
            <a:solidFill>
              <a:srgbClr val="FFFF00"/>
            </a:solidFill>
            <a:latin typeface="黑体" panose="02010609060101010101" pitchFamily="49" charset="-122"/>
            <a:ea typeface="黑体" panose="02010609060101010101" pitchFamily="49" charset="-122"/>
          </a:endParaRPr>
        </a:p>
      </dsp:txBody>
      <dsp:txXfrm>
        <a:off x="2762695" y="2286017"/>
        <a:ext cx="5378832" cy="1857388"/>
      </dsp:txXfrm>
    </dsp:sp>
    <dsp:sp modelId="{4C857D7C-1F0D-456B-97CE-D527505131B0}">
      <dsp:nvSpPr>
        <dsp:cNvPr id="0" name=""/>
        <dsp:cNvSpPr/>
      </dsp:nvSpPr>
      <dsp:spPr>
        <a:xfrm>
          <a:off x="3234026" y="3157560"/>
          <a:ext cx="2153383" cy="835824"/>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0"/>
              <a:satOff val="-22415"/>
              <a:lumOff val="254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全面衡量政策和项目预算安排及使用效果</a:t>
          </a:r>
        </a:p>
      </dsp:txBody>
      <dsp:txXfrm>
        <a:off x="3234026" y="3157560"/>
        <a:ext cx="2153383" cy="835824"/>
      </dsp:txXfrm>
    </dsp:sp>
    <dsp:sp modelId="{16025F00-3B32-4615-B0DE-AEC63790847A}">
      <dsp:nvSpPr>
        <dsp:cNvPr id="0" name=""/>
        <dsp:cNvSpPr/>
      </dsp:nvSpPr>
      <dsp:spPr>
        <a:xfrm>
          <a:off x="5572164" y="3157560"/>
          <a:ext cx="2125193" cy="835824"/>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重大政策和项目实行全周期跟踪问效</a:t>
          </a:r>
        </a:p>
      </dsp:txBody>
      <dsp:txXfrm>
        <a:off x="5572164" y="3157560"/>
        <a:ext cx="2125193" cy="83582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1367E7-C697-4237-80F7-6D3300FA4BD8}">
      <dsp:nvSpPr>
        <dsp:cNvPr id="0" name=""/>
        <dsp:cNvSpPr/>
      </dsp:nvSpPr>
      <dsp:spPr>
        <a:xfrm>
          <a:off x="4863485" y="2787389"/>
          <a:ext cx="3618910" cy="173511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6666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rPr>
            <a:t>对绩效目标实现程度和预算执行进度实行</a:t>
          </a:r>
          <a:r>
            <a:rPr lang="zh-CN" altLang="en-US" sz="1400" b="1" kern="1200" dirty="0">
              <a:solidFill>
                <a:schemeClr val="accent6">
                  <a:lumMod val="50000"/>
                </a:schemeClr>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“双监控”</a:t>
          </a:r>
        </a:p>
        <a:p>
          <a:pPr marL="114300" lvl="1" indent="-114300" algn="l" defTabSz="533400">
            <a:lnSpc>
              <a:spcPct val="90000"/>
            </a:lnSpc>
            <a:spcBef>
              <a:spcPct val="0"/>
            </a:spcBef>
            <a:spcAft>
              <a:spcPct val="15000"/>
            </a:spcAft>
            <a:buChar char="••"/>
          </a:pPr>
          <a:r>
            <a:rPr lang="zh-CN" sz="1200" b="1" kern="1200" dirty="0" smtClean="0">
              <a:latin typeface="微软雅黑" panose="020B0503020204020204" pitchFamily="34" charset="-122"/>
              <a:ea typeface="微软雅黑" panose="020B0503020204020204" pitchFamily="34" charset="-122"/>
            </a:rPr>
            <a:t>对</a:t>
          </a:r>
          <a:r>
            <a:rPr lang="zh-CN" altLang="en-US" sz="1200" b="1" kern="1200" dirty="0" smtClean="0">
              <a:latin typeface="微软雅黑" panose="020B0503020204020204" pitchFamily="34" charset="-122"/>
              <a:ea typeface="微软雅黑" panose="020B0503020204020204" pitchFamily="34" charset="-122"/>
            </a:rPr>
            <a:t>存在</a:t>
          </a:r>
          <a:r>
            <a:rPr lang="zh-CN" sz="1200" b="1" kern="1200" dirty="0" smtClean="0">
              <a:latin typeface="微软雅黑" panose="020B0503020204020204" pitchFamily="34" charset="-122"/>
              <a:ea typeface="微软雅黑" panose="020B0503020204020204" pitchFamily="34" charset="-122"/>
            </a:rPr>
            <a:t>严重</a:t>
          </a:r>
          <a:r>
            <a:rPr lang="zh-CN" altLang="en-US" sz="1200" b="1" kern="1200" dirty="0" smtClean="0">
              <a:latin typeface="微软雅黑" panose="020B0503020204020204" pitchFamily="34" charset="-122"/>
              <a:ea typeface="微软雅黑" panose="020B0503020204020204" pitchFamily="34" charset="-122"/>
            </a:rPr>
            <a:t>问题</a:t>
          </a:r>
          <a:r>
            <a:rPr lang="zh-CN" sz="1200" b="1" kern="1200" dirty="0" smtClean="0">
              <a:latin typeface="微软雅黑" panose="020B0503020204020204" pitchFamily="34" charset="-122"/>
              <a:ea typeface="微软雅黑" panose="020B0503020204020204" pitchFamily="34" charset="-122"/>
            </a:rPr>
            <a:t>的要</a:t>
          </a:r>
          <a:r>
            <a:rPr lang="zh-CN" sz="1200" b="1" kern="1200" dirty="0">
              <a:latin typeface="微软雅黑" panose="020B0503020204020204" pitchFamily="34" charset="-122"/>
              <a:ea typeface="微软雅黑" panose="020B0503020204020204" pitchFamily="34" charset="-122"/>
            </a:rPr>
            <a:t>暂缓或停止预算拨款</a:t>
          </a:r>
          <a:r>
            <a:rPr lang="zh-CN" sz="1200" b="1" kern="1200" dirty="0" smtClean="0">
              <a:latin typeface="微软雅黑" panose="020B0503020204020204" pitchFamily="34" charset="-122"/>
              <a:ea typeface="微软雅黑" panose="020B0503020204020204" pitchFamily="34" charset="-122"/>
            </a:rPr>
            <a:t>，督促</a:t>
          </a:r>
          <a:r>
            <a:rPr lang="zh-CN" altLang="en-US" sz="1200" b="1" kern="1200" dirty="0" smtClean="0">
              <a:latin typeface="微软雅黑" panose="020B0503020204020204" pitchFamily="34" charset="-122"/>
              <a:ea typeface="微软雅黑" panose="020B0503020204020204" pitchFamily="34" charset="-122"/>
            </a:rPr>
            <a:t>及时整改落实</a:t>
          </a:r>
          <a:endParaRPr lang="zh-CN" altLang="en-US" sz="1200" b="1" kern="1200" dirty="0">
            <a:latin typeface="微软雅黑" panose="020B0503020204020204" pitchFamily="34" charset="-122"/>
            <a:ea typeface="微软雅黑" panose="020B0503020204020204" pitchFamily="34" charset="-122"/>
          </a:endParaRPr>
        </a:p>
      </dsp:txBody>
      <dsp:txXfrm>
        <a:off x="5949158" y="3221168"/>
        <a:ext cx="2533237" cy="1301337"/>
      </dsp:txXfrm>
    </dsp:sp>
    <dsp:sp modelId="{F819586D-86E8-46E1-A4C9-18797B252714}">
      <dsp:nvSpPr>
        <dsp:cNvPr id="0" name=""/>
        <dsp:cNvSpPr/>
      </dsp:nvSpPr>
      <dsp:spPr>
        <a:xfrm>
          <a:off x="249914" y="2952313"/>
          <a:ext cx="3707705" cy="159958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10000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zh-CN" altLang="en-US" sz="1400" b="1" kern="1200" dirty="0">
              <a:solidFill>
                <a:schemeClr val="accent6">
                  <a:lumMod val="50000"/>
                </a:schemeClr>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绩效自评和外部评价相结合</a:t>
          </a:r>
        </a:p>
        <a:p>
          <a:pPr marL="114300" lvl="1" indent="-114300" algn="l" defTabSz="533400">
            <a:lnSpc>
              <a:spcPct val="9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rPr>
            <a:t>必要时引入</a:t>
          </a:r>
          <a:r>
            <a:rPr lang="zh-CN" sz="1200" b="1" kern="1200" dirty="0">
              <a:solidFill>
                <a:srgbClr val="C00000"/>
              </a:solidFill>
              <a:latin typeface="微软雅黑" panose="020B0503020204020204" pitchFamily="34" charset="-122"/>
              <a:ea typeface="微软雅黑" panose="020B0503020204020204" pitchFamily="34" charset="-122"/>
            </a:rPr>
            <a:t>第三方机构</a:t>
          </a:r>
          <a:r>
            <a:rPr lang="zh-CN" sz="1200" b="1" kern="1200" dirty="0">
              <a:latin typeface="微软雅黑" panose="020B0503020204020204" pitchFamily="34" charset="-122"/>
              <a:ea typeface="微软雅黑" panose="020B0503020204020204" pitchFamily="34" charset="-122"/>
            </a:rPr>
            <a:t>参与</a:t>
          </a:r>
          <a:endParaRPr lang="zh-CN" altLang="en-US" sz="1200" b="1" kern="1200" dirty="0">
            <a:latin typeface="微软雅黑" panose="020B0503020204020204" pitchFamily="34" charset="-122"/>
            <a:ea typeface="微软雅黑" panose="020B0503020204020204" pitchFamily="34" charset="-122"/>
          </a:endParaRPr>
        </a:p>
        <a:p>
          <a:pPr marL="114300" lvl="1" indent="-114300" algn="l" defTabSz="533400">
            <a:lnSpc>
              <a:spcPct val="9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rPr>
            <a:t>健全绩效评价结果反馈制度和绩效问题整改责任制，</a:t>
          </a:r>
          <a:r>
            <a:rPr lang="zh-CN" sz="1200" b="1" kern="1200" dirty="0" smtClean="0">
              <a:latin typeface="微软雅黑" panose="020B0503020204020204" pitchFamily="34" charset="-122"/>
              <a:ea typeface="微软雅黑" panose="020B0503020204020204" pitchFamily="34" charset="-122"/>
            </a:rPr>
            <a:t>加强结果</a:t>
          </a:r>
          <a:r>
            <a:rPr lang="zh-CN" sz="1200" b="1" kern="1200" dirty="0">
              <a:latin typeface="微软雅黑" panose="020B0503020204020204" pitchFamily="34" charset="-122"/>
              <a:ea typeface="微软雅黑" panose="020B0503020204020204" pitchFamily="34" charset="-122"/>
            </a:rPr>
            <a:t>应用</a:t>
          </a:r>
          <a:endParaRPr lang="zh-CN" altLang="en-US" sz="1200" b="1" kern="1200" dirty="0">
            <a:latin typeface="微软雅黑" panose="020B0503020204020204" pitchFamily="34" charset="-122"/>
            <a:ea typeface="微软雅黑" panose="020B0503020204020204" pitchFamily="34" charset="-122"/>
          </a:endParaRPr>
        </a:p>
      </dsp:txBody>
      <dsp:txXfrm>
        <a:off x="249914" y="3352210"/>
        <a:ext cx="2595393" cy="1199691"/>
      </dsp:txXfrm>
    </dsp:sp>
    <dsp:sp modelId="{067EA98D-072D-4AF8-893E-9A7D61675E25}">
      <dsp:nvSpPr>
        <dsp:cNvPr id="0" name=""/>
        <dsp:cNvSpPr/>
      </dsp:nvSpPr>
      <dsp:spPr>
        <a:xfrm>
          <a:off x="5252149" y="71446"/>
          <a:ext cx="3365136" cy="214296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3333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altLang="en-US" sz="1200" b="1" kern="1200" dirty="0" smtClean="0">
              <a:latin typeface="微软雅黑" panose="020B0503020204020204" pitchFamily="34" charset="-122"/>
              <a:ea typeface="微软雅黑" panose="020B0503020204020204" pitchFamily="34" charset="-122"/>
            </a:rPr>
            <a:t>部门和单位整体绩效目标、政策和项目绩效</a:t>
          </a:r>
          <a:r>
            <a:rPr lang="zh-CN" altLang="en-US" sz="1200" b="1" kern="1200" dirty="0">
              <a:latin typeface="微软雅黑" panose="020B0503020204020204" pitchFamily="34" charset="-122"/>
              <a:ea typeface="微软雅黑" panose="020B0503020204020204" pitchFamily="34" charset="-122"/>
            </a:rPr>
            <a:t>目标</a:t>
          </a:r>
        </a:p>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产出、成本，经济效益、社会效益、生态效益、可持续影响和服务对象满意度</a:t>
          </a:r>
        </a:p>
        <a:p>
          <a:pPr marL="114300" lvl="1" indent="-114300" algn="l" defTabSz="622300">
            <a:lnSpc>
              <a:spcPct val="90000"/>
            </a:lnSpc>
            <a:spcBef>
              <a:spcPct val="0"/>
            </a:spcBef>
            <a:spcAft>
              <a:spcPct val="15000"/>
            </a:spcAft>
            <a:buChar char="••"/>
          </a:pPr>
          <a:r>
            <a:rPr lang="zh-CN" altLang="en-US" sz="1400" b="1" kern="1200" dirty="0">
              <a:solidFill>
                <a:schemeClr val="accent6">
                  <a:lumMod val="50000"/>
                </a:schemeClr>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预算安排的前置条件</a:t>
          </a:r>
        </a:p>
        <a:p>
          <a:pPr marL="114300" lvl="1" indent="-114300" algn="l" defTabSz="533400">
            <a:lnSpc>
              <a:spcPct val="90000"/>
            </a:lnSpc>
            <a:spcBef>
              <a:spcPct val="0"/>
            </a:spcBef>
            <a:spcAft>
              <a:spcPct val="15000"/>
            </a:spcAft>
            <a:buChar char="••"/>
          </a:pPr>
          <a:r>
            <a:rPr lang="zh-CN" altLang="en-US" sz="1200" b="1" kern="1200" dirty="0" smtClean="0">
              <a:latin typeface="微软雅黑" panose="020B0503020204020204" pitchFamily="34" charset="-122"/>
              <a:ea typeface="微软雅黑" panose="020B0503020204020204" pitchFamily="34" charset="-122"/>
            </a:rPr>
            <a:t> 加强绩效目标审核，绩效目标与</a:t>
          </a:r>
          <a:r>
            <a:rPr lang="zh-CN" altLang="en-US" sz="1200" b="1" kern="1200" dirty="0">
              <a:latin typeface="微软雅黑" panose="020B0503020204020204" pitchFamily="34" charset="-122"/>
              <a:ea typeface="微软雅黑" panose="020B0503020204020204" pitchFamily="34" charset="-122"/>
            </a:rPr>
            <a:t>预算同步批复</a:t>
          </a:r>
          <a:r>
            <a:rPr lang="zh-CN" altLang="en-US" sz="1200" b="1" kern="1200" dirty="0" smtClean="0">
              <a:latin typeface="微软雅黑" panose="020B0503020204020204" pitchFamily="34" charset="-122"/>
              <a:ea typeface="微软雅黑" panose="020B0503020204020204" pitchFamily="34" charset="-122"/>
            </a:rPr>
            <a:t>下达</a:t>
          </a:r>
          <a:endParaRPr lang="zh-CN" altLang="en-US" sz="1200" b="1" kern="1200" dirty="0">
            <a:latin typeface="微软雅黑" panose="020B0503020204020204" pitchFamily="34" charset="-122"/>
            <a:ea typeface="微软雅黑" panose="020B0503020204020204" pitchFamily="34" charset="-122"/>
          </a:endParaRPr>
        </a:p>
        <a:p>
          <a:pPr marL="114300" lvl="1" indent="-114300" algn="l" defTabSz="533400">
            <a:lnSpc>
              <a:spcPct val="90000"/>
            </a:lnSpc>
            <a:spcBef>
              <a:spcPct val="0"/>
            </a:spcBef>
            <a:spcAft>
              <a:spcPct val="15000"/>
            </a:spcAft>
            <a:buChar char="••"/>
          </a:pPr>
          <a:endParaRPr lang="zh-CN" altLang="en-US" sz="1200" kern="1200" dirty="0">
            <a:latin typeface="微软雅黑" panose="020B0503020204020204" pitchFamily="34" charset="-122"/>
            <a:ea typeface="微软雅黑" panose="020B0503020204020204" pitchFamily="34" charset="-122"/>
          </a:endParaRPr>
        </a:p>
      </dsp:txBody>
      <dsp:txXfrm>
        <a:off x="6261690" y="71446"/>
        <a:ext cx="2355595" cy="1607220"/>
      </dsp:txXfrm>
    </dsp:sp>
    <dsp:sp modelId="{B03E043F-85F0-46D0-91D3-348FC27D8E8C}">
      <dsp:nvSpPr>
        <dsp:cNvPr id="0" name=""/>
        <dsp:cNvSpPr/>
      </dsp:nvSpPr>
      <dsp:spPr>
        <a:xfrm>
          <a:off x="288260" y="114264"/>
          <a:ext cx="3631013" cy="195888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立项必要性</a:t>
          </a:r>
        </a:p>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投入经济性</a:t>
          </a:r>
        </a:p>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绩效目标合理性</a:t>
          </a:r>
        </a:p>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实施方案可行性</a:t>
          </a:r>
        </a:p>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筹资合规性</a:t>
          </a:r>
        </a:p>
        <a:p>
          <a:pPr marL="114300" lvl="1" indent="-114300" algn="l" defTabSz="622300">
            <a:lnSpc>
              <a:spcPct val="90000"/>
            </a:lnSpc>
            <a:spcBef>
              <a:spcPct val="0"/>
            </a:spcBef>
            <a:spcAft>
              <a:spcPct val="15000"/>
            </a:spcAft>
            <a:buChar char="••"/>
          </a:pPr>
          <a:r>
            <a:rPr lang="zh-CN" altLang="en-US" sz="1400" b="1" kern="1200" dirty="0">
              <a:solidFill>
                <a:schemeClr val="accent6">
                  <a:lumMod val="50000"/>
                </a:schemeClr>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申请预算的必备要件</a:t>
          </a:r>
        </a:p>
      </dsp:txBody>
      <dsp:txXfrm>
        <a:off x="288260" y="114264"/>
        <a:ext cx="2541709" cy="1469160"/>
      </dsp:txXfrm>
    </dsp:sp>
    <dsp:sp modelId="{5B094003-1450-47F9-A0E4-A767EBFE68BE}">
      <dsp:nvSpPr>
        <dsp:cNvPr id="0" name=""/>
        <dsp:cNvSpPr/>
      </dsp:nvSpPr>
      <dsp:spPr>
        <a:xfrm>
          <a:off x="2417983" y="305338"/>
          <a:ext cx="1932227" cy="1932227"/>
        </a:xfrm>
        <a:prstGeom prst="pieWedge">
          <a:avLst/>
        </a:prstGeom>
        <a:solidFill>
          <a:srgbClr val="D06E8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建立事前</a:t>
          </a:r>
          <a:r>
            <a:rPr lang="zh-CN" altLang="en-US" sz="2000" b="1" kern="12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a:t>
          </a:r>
          <a:r>
            <a:rPr lang="zh-CN" altLang="en-US"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评估机制</a:t>
          </a:r>
          <a:endParaRPr lang="zh-CN" altLang="en-US" sz="2000" b="1" kern="12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2417983" y="305338"/>
        <a:ext cx="1932227" cy="1932227"/>
      </dsp:txXfrm>
    </dsp:sp>
    <dsp:sp modelId="{BB07EC7F-9364-49A4-B18F-BB486CD7C7A8}">
      <dsp:nvSpPr>
        <dsp:cNvPr id="0" name=""/>
        <dsp:cNvSpPr/>
      </dsp:nvSpPr>
      <dsp:spPr>
        <a:xfrm rot="5400000">
          <a:off x="4439459" y="305338"/>
          <a:ext cx="1932227" cy="1932227"/>
        </a:xfrm>
        <a:prstGeom prst="pieWedge">
          <a:avLst/>
        </a:prstGeom>
        <a:gradFill rotWithShape="0">
          <a:gsLst>
            <a:gs pos="0">
              <a:schemeClr val="accent3">
                <a:hueOff val="0"/>
                <a:satOff val="0"/>
                <a:lumOff val="-33333"/>
                <a:alphaOff val="0"/>
                <a:shade val="51000"/>
                <a:satMod val="130000"/>
              </a:schemeClr>
            </a:gs>
            <a:gs pos="80000">
              <a:schemeClr val="accent3">
                <a:hueOff val="0"/>
                <a:satOff val="0"/>
                <a:lumOff val="-33333"/>
                <a:alphaOff val="0"/>
                <a:shade val="93000"/>
                <a:satMod val="130000"/>
              </a:schemeClr>
            </a:gs>
            <a:gs pos="100000">
              <a:schemeClr val="accent3">
                <a:hueOff val="0"/>
                <a:satOff val="0"/>
                <a:lumOff val="-333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强化</a:t>
          </a:r>
          <a:r>
            <a:rPr lang="zh-CN" altLang="en-US" sz="2000" b="1" kern="12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a:t>
          </a:r>
          <a:r>
            <a:rPr lang="zh-CN" altLang="en-US"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目标管理</a:t>
          </a:r>
          <a:endParaRPr lang="zh-CN" altLang="en-US" sz="2000" b="1" kern="12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5400000">
        <a:off x="4439459" y="305338"/>
        <a:ext cx="1932227" cy="1932227"/>
      </dsp:txXfrm>
    </dsp:sp>
    <dsp:sp modelId="{730B757A-F0FE-4E8C-B151-C70E656C5EA3}">
      <dsp:nvSpPr>
        <dsp:cNvPr id="0" name=""/>
        <dsp:cNvSpPr/>
      </dsp:nvSpPr>
      <dsp:spPr>
        <a:xfrm rot="10800000">
          <a:off x="4439459" y="2326814"/>
          <a:ext cx="1932227" cy="1932227"/>
        </a:xfrm>
        <a:prstGeom prst="pieWedge">
          <a:avLst/>
        </a:prstGeom>
        <a:gradFill rotWithShape="0">
          <a:gsLst>
            <a:gs pos="0">
              <a:schemeClr val="accent3">
                <a:hueOff val="0"/>
                <a:satOff val="0"/>
                <a:lumOff val="-66667"/>
                <a:alphaOff val="0"/>
                <a:shade val="51000"/>
                <a:satMod val="130000"/>
              </a:schemeClr>
            </a:gs>
            <a:gs pos="80000">
              <a:schemeClr val="accent3">
                <a:hueOff val="0"/>
                <a:satOff val="0"/>
                <a:lumOff val="-66667"/>
                <a:alphaOff val="0"/>
                <a:shade val="93000"/>
                <a:satMod val="130000"/>
              </a:schemeClr>
            </a:gs>
            <a:gs pos="100000">
              <a:schemeClr val="accent3">
                <a:hueOff val="0"/>
                <a:satOff val="0"/>
                <a:lumOff val="-6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30000"/>
            </a:lnSpc>
            <a:spcBef>
              <a:spcPct val="0"/>
            </a:spcBef>
            <a:spcAft>
              <a:spcPct val="35000"/>
            </a:spcAft>
          </a:pPr>
          <a:endParaRPr lang="en-US" altLang="zh-CN"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ctr" defTabSz="889000">
            <a:lnSpc>
              <a:spcPct val="90000"/>
            </a:lnSpc>
            <a:spcBef>
              <a:spcPct val="0"/>
            </a:spcBef>
            <a:spcAft>
              <a:spcPct val="35000"/>
            </a:spcAft>
          </a:pPr>
          <a:r>
            <a:rPr lang="zh-CN" altLang="en-US"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做好</a:t>
          </a:r>
          <a:r>
            <a:rPr lang="zh-CN" altLang="en-US" sz="2000" b="1" kern="12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绩效运行</a:t>
          </a:r>
          <a:r>
            <a:rPr lang="zh-CN" altLang="en-US"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监控</a:t>
          </a:r>
          <a:endParaRPr lang="zh-CN" altLang="en-US" sz="2000" b="1" kern="12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4439459" y="2326814"/>
        <a:ext cx="1932227" cy="1932227"/>
      </dsp:txXfrm>
    </dsp:sp>
    <dsp:sp modelId="{20FE3AB7-8B2E-453A-8F52-CC7C4D573618}">
      <dsp:nvSpPr>
        <dsp:cNvPr id="0" name=""/>
        <dsp:cNvSpPr/>
      </dsp:nvSpPr>
      <dsp:spPr>
        <a:xfrm rot="16200000">
          <a:off x="2417983" y="2326814"/>
          <a:ext cx="1932227" cy="1932227"/>
        </a:xfrm>
        <a:prstGeom prst="pieWedge">
          <a:avLst/>
        </a:prstGeom>
        <a:solidFill>
          <a:schemeClr val="accent6">
            <a:lumMod val="50000"/>
          </a:schemeClr>
        </a:solidFill>
        <a:ln>
          <a:solidFill>
            <a:schemeClr val="accent6">
              <a:lumMod val="50000"/>
            </a:scheme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40000"/>
            </a:lnSpc>
            <a:spcBef>
              <a:spcPct val="0"/>
            </a:spcBef>
            <a:spcAft>
              <a:spcPct val="35000"/>
            </a:spcAft>
          </a:pPr>
          <a:endParaRPr lang="en-US" altLang="zh-CN"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ctr" defTabSz="889000">
            <a:lnSpc>
              <a:spcPct val="90000"/>
            </a:lnSpc>
            <a:spcBef>
              <a:spcPct val="0"/>
            </a:spcBef>
            <a:spcAft>
              <a:spcPct val="35000"/>
            </a:spcAft>
          </a:pPr>
          <a:r>
            <a:rPr lang="zh-CN" altLang="en-US"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开展绩效评价和结果应用</a:t>
          </a:r>
          <a:endParaRPr lang="zh-CN" altLang="en-US" sz="2000" b="1" kern="12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6200000">
        <a:off x="2417983" y="2326814"/>
        <a:ext cx="1932227" cy="1932227"/>
      </dsp:txXfrm>
    </dsp:sp>
    <dsp:sp modelId="{B57CEC16-78F2-413C-A240-662EECC3D0AD}">
      <dsp:nvSpPr>
        <dsp:cNvPr id="0" name=""/>
        <dsp:cNvSpPr/>
      </dsp:nvSpPr>
      <dsp:spPr>
        <a:xfrm>
          <a:off x="4061269" y="1880572"/>
          <a:ext cx="667131" cy="580114"/>
        </a:xfrm>
        <a:prstGeom prst="circular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F34BAAE-788B-4554-A14F-9935436FDC06}">
      <dsp:nvSpPr>
        <dsp:cNvPr id="0" name=""/>
        <dsp:cNvSpPr/>
      </dsp:nvSpPr>
      <dsp:spPr>
        <a:xfrm rot="10800000">
          <a:off x="4061269" y="2103693"/>
          <a:ext cx="667131" cy="580114"/>
        </a:xfrm>
        <a:prstGeom prst="circular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FF307-53D3-4B3C-8A1C-8EEA49C5A32F}">
      <dsp:nvSpPr>
        <dsp:cNvPr id="0" name=""/>
        <dsp:cNvSpPr/>
      </dsp:nvSpPr>
      <dsp:spPr>
        <a:xfrm>
          <a:off x="0" y="0"/>
          <a:ext cx="2507456" cy="843675"/>
        </a:xfrm>
        <a:prstGeom prst="rect">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绩效目标</a:t>
          </a:r>
        </a:p>
      </dsp:txBody>
      <dsp:txXfrm>
        <a:off x="0" y="0"/>
        <a:ext cx="2507456" cy="843675"/>
      </dsp:txXfrm>
    </dsp:sp>
    <dsp:sp modelId="{8CB00782-F8A9-4238-B0D9-4D38AC5AC21B}">
      <dsp:nvSpPr>
        <dsp:cNvPr id="0" name=""/>
        <dsp:cNvSpPr/>
      </dsp:nvSpPr>
      <dsp:spPr>
        <a:xfrm>
          <a:off x="0" y="965669"/>
          <a:ext cx="2507456" cy="3650127"/>
        </a:xfrm>
        <a:prstGeom prst="rect">
          <a:avLst/>
        </a:prstGeom>
        <a:solidFill>
          <a:schemeClr val="accent5">
            <a:lumMod val="9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dirty="0">
              <a:solidFill>
                <a:srgbClr val="002060"/>
              </a:solidFill>
            </a:rPr>
            <a:t>绩效评价的对象计划在一定期限内达到的产出和效果。</a:t>
          </a:r>
          <a:endParaRPr lang="zh-CN" altLang="en-US" sz="2400" kern="1200" dirty="0"/>
        </a:p>
      </dsp:txBody>
      <dsp:txXfrm>
        <a:off x="0" y="965669"/>
        <a:ext cx="2507456" cy="3650127"/>
      </dsp:txXfrm>
    </dsp:sp>
    <dsp:sp modelId="{CAA7907F-0DAF-480F-B2EA-61741C56021F}">
      <dsp:nvSpPr>
        <dsp:cNvPr id="0" name=""/>
        <dsp:cNvSpPr/>
      </dsp:nvSpPr>
      <dsp:spPr>
        <a:xfrm>
          <a:off x="2808314" y="0"/>
          <a:ext cx="2507456" cy="944228"/>
        </a:xfrm>
        <a:prstGeom prst="rect">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绩效指标</a:t>
          </a:r>
        </a:p>
      </dsp:txBody>
      <dsp:txXfrm>
        <a:off x="2808314" y="0"/>
        <a:ext cx="2507456" cy="944228"/>
      </dsp:txXfrm>
    </dsp:sp>
    <dsp:sp modelId="{7E2B36CA-43F9-45E2-801D-B95ECF9D992A}">
      <dsp:nvSpPr>
        <dsp:cNvPr id="0" name=""/>
        <dsp:cNvSpPr/>
      </dsp:nvSpPr>
      <dsp:spPr>
        <a:xfrm>
          <a:off x="2808314" y="1063480"/>
          <a:ext cx="2507456" cy="3507770"/>
        </a:xfrm>
        <a:prstGeom prst="rect">
          <a:avLst/>
        </a:prstGeom>
        <a:solidFill>
          <a:schemeClr val="accent5">
            <a:lumMod val="9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dirty="0">
              <a:solidFill>
                <a:srgbClr val="002060"/>
              </a:solidFill>
            </a:rPr>
            <a:t>绩效目标的细化量化，包括产出指标、效益指标和服务对象满意度指标等。</a:t>
          </a:r>
        </a:p>
      </dsp:txBody>
      <dsp:txXfrm>
        <a:off x="2808314" y="1063480"/>
        <a:ext cx="2507456" cy="3507770"/>
      </dsp:txXfrm>
    </dsp:sp>
    <dsp:sp modelId="{359D2A5A-FB65-41A6-8C9E-994ED7D4FDB5}">
      <dsp:nvSpPr>
        <dsp:cNvPr id="0" name=""/>
        <dsp:cNvSpPr/>
      </dsp:nvSpPr>
      <dsp:spPr>
        <a:xfrm>
          <a:off x="5616615" y="0"/>
          <a:ext cx="2507456" cy="1002982"/>
        </a:xfrm>
        <a:prstGeom prst="rect">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绩效标准</a:t>
          </a:r>
        </a:p>
      </dsp:txBody>
      <dsp:txXfrm>
        <a:off x="5616615" y="0"/>
        <a:ext cx="2507456" cy="1002982"/>
      </dsp:txXfrm>
    </dsp:sp>
    <dsp:sp modelId="{26C3F9CA-9E01-4E9C-B26B-C4A3FF52208C}">
      <dsp:nvSpPr>
        <dsp:cNvPr id="0" name=""/>
        <dsp:cNvSpPr/>
      </dsp:nvSpPr>
      <dsp:spPr>
        <a:xfrm>
          <a:off x="5616615" y="1055274"/>
          <a:ext cx="2507456" cy="3524386"/>
        </a:xfrm>
        <a:prstGeom prst="rect">
          <a:avLst/>
        </a:prstGeom>
        <a:solidFill>
          <a:schemeClr val="accent5">
            <a:lumMod val="9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dirty="0">
              <a:solidFill>
                <a:srgbClr val="002060"/>
              </a:solidFill>
            </a:rPr>
            <a:t>衡量绩效目标完成程度的尺度。</a:t>
          </a:r>
          <a:endParaRPr lang="zh-CN" altLang="en-US" sz="2800" b="1" kern="1200" dirty="0">
            <a:solidFill>
              <a:srgbClr val="002060"/>
            </a:solidFill>
          </a:endParaRPr>
        </a:p>
        <a:p>
          <a:pPr marL="228600" lvl="1" indent="-228600" algn="l" defTabSz="1066800">
            <a:lnSpc>
              <a:spcPct val="90000"/>
            </a:lnSpc>
            <a:spcBef>
              <a:spcPct val="0"/>
            </a:spcBef>
            <a:spcAft>
              <a:spcPct val="15000"/>
            </a:spcAft>
            <a:buChar char="•"/>
          </a:pPr>
          <a:r>
            <a:rPr lang="zh-CN" altLang="en-US" sz="2400" b="1" kern="1200" dirty="0">
              <a:solidFill>
                <a:srgbClr val="002060"/>
              </a:solidFill>
            </a:rPr>
            <a:t>行业标准</a:t>
          </a:r>
          <a:endParaRPr lang="zh-CN" altLang="en-US" sz="2800" b="1" kern="1200" dirty="0">
            <a:solidFill>
              <a:srgbClr val="002060"/>
            </a:solidFill>
          </a:endParaRPr>
        </a:p>
        <a:p>
          <a:pPr marL="228600" lvl="1" indent="-228600" algn="l" defTabSz="1066800">
            <a:lnSpc>
              <a:spcPct val="90000"/>
            </a:lnSpc>
            <a:spcBef>
              <a:spcPct val="0"/>
            </a:spcBef>
            <a:spcAft>
              <a:spcPct val="15000"/>
            </a:spcAft>
            <a:buChar char="•"/>
          </a:pPr>
          <a:r>
            <a:rPr lang="zh-CN" altLang="en-US" sz="2400" b="1" kern="1200" dirty="0">
              <a:solidFill>
                <a:srgbClr val="002060"/>
              </a:solidFill>
            </a:rPr>
            <a:t>历史标准</a:t>
          </a:r>
          <a:endParaRPr lang="zh-CN" altLang="en-US" sz="2800" b="1" kern="1200" dirty="0">
            <a:solidFill>
              <a:srgbClr val="002060"/>
            </a:solidFill>
          </a:endParaRPr>
        </a:p>
        <a:p>
          <a:pPr marL="228600" lvl="1" indent="-228600" algn="l" defTabSz="1066800">
            <a:lnSpc>
              <a:spcPct val="90000"/>
            </a:lnSpc>
            <a:spcBef>
              <a:spcPct val="0"/>
            </a:spcBef>
            <a:spcAft>
              <a:spcPct val="15000"/>
            </a:spcAft>
            <a:buChar char="•"/>
          </a:pPr>
          <a:r>
            <a:rPr lang="zh-CN" altLang="en-US" sz="2400" b="1" kern="1200" dirty="0">
              <a:solidFill>
                <a:srgbClr val="002060"/>
              </a:solidFill>
            </a:rPr>
            <a:t>计划标准</a:t>
          </a:r>
          <a:endParaRPr lang="zh-CN" altLang="en-US" sz="2800" b="1" kern="1200" dirty="0">
            <a:solidFill>
              <a:srgbClr val="002060"/>
            </a:solidFill>
          </a:endParaRPr>
        </a:p>
        <a:p>
          <a:pPr marL="228600" lvl="1" indent="-228600" algn="l" defTabSz="1066800">
            <a:lnSpc>
              <a:spcPct val="90000"/>
            </a:lnSpc>
            <a:spcBef>
              <a:spcPct val="0"/>
            </a:spcBef>
            <a:spcAft>
              <a:spcPct val="15000"/>
            </a:spcAft>
            <a:buChar char="•"/>
          </a:pPr>
          <a:r>
            <a:rPr lang="zh-CN" altLang="en-US" sz="2400" b="1" kern="1200" dirty="0">
              <a:solidFill>
                <a:srgbClr val="002060"/>
              </a:solidFill>
            </a:rPr>
            <a:t>经验数据和常识标准</a:t>
          </a:r>
          <a:endParaRPr lang="zh-CN" altLang="en-US" sz="2800" b="1" kern="1200" dirty="0">
            <a:solidFill>
              <a:srgbClr val="002060"/>
            </a:solidFill>
          </a:endParaRPr>
        </a:p>
      </dsp:txBody>
      <dsp:txXfrm>
        <a:off x="5616615" y="1055274"/>
        <a:ext cx="2507456" cy="3524386"/>
      </dsp:txXfrm>
    </dsp:sp>
  </dsp:spTree>
</dsp:drawing>
</file>

<file path=ppt/diagrams/layout1.xml><?xml version="1.0" encoding="utf-8"?>
<dgm:layoutDef xmlns:dgm="http://schemas.openxmlformats.org/drawingml/2006/diagram" xmlns:a="http://schemas.openxmlformats.org/drawingml/2006/main" uniqueId="urn:microsoft.com/office/officeart/2005/8/layout/vList2#6">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7#1">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7">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8">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9">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9">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8">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2#1">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rSet qsTypeId="urn:microsoft.com/office/officeart/2005/8/quickstyle/simple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45659" cy="498215"/>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a:defRPr/>
            </a:pPr>
            <a:endParaRPr lang="zh-CN" altLang="en-US"/>
          </a:p>
        </p:txBody>
      </p:sp>
      <p:sp>
        <p:nvSpPr>
          <p:cNvPr id="3075" name="日期占位符 2"/>
          <p:cNvSpPr>
            <a:spLocks noGrp="1" noChangeArrowheads="1"/>
          </p:cNvSpPr>
          <p:nvPr>
            <p:ph type="dt" idx="1"/>
          </p:nvPr>
        </p:nvSpPr>
        <p:spPr bwMode="auto">
          <a:xfrm>
            <a:off x="3850443" y="0"/>
            <a:ext cx="2945659" cy="498215"/>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a:defRPr/>
            </a:pPr>
            <a:fld id="{218A6676-249E-49F2-91DA-A5259AEA37FD}" type="datetimeFigureOut">
              <a:rPr lang="zh-CN" altLang="en-US"/>
            </a:fld>
            <a:endParaRPr lang="zh-CN" altLang="en-US"/>
          </a:p>
        </p:txBody>
      </p:sp>
      <p:sp>
        <p:nvSpPr>
          <p:cNvPr id="2052" name="幻灯片图像占位符 3"/>
          <p:cNvSpPr>
            <a:spLocks noGrp="1" noRot="1" noChangeAspect="1" noChangeArrowheads="1"/>
          </p:cNvSpPr>
          <p:nvPr>
            <p:ph type="sldImg" idx="2"/>
          </p:nvPr>
        </p:nvSpPr>
        <p:spPr bwMode="auto">
          <a:xfrm>
            <a:off x="420688" y="1241425"/>
            <a:ext cx="59563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3077" name="备注占位符 4"/>
          <p:cNvSpPr>
            <a:spLocks noGrp="1" noChangeArrowheads="1"/>
          </p:cNvSpPr>
          <p:nvPr>
            <p:ph type="body" sz="quarter" idx="3"/>
          </p:nvPr>
        </p:nvSpPr>
        <p:spPr bwMode="auto">
          <a:xfrm>
            <a:off x="679768" y="4778722"/>
            <a:ext cx="5438140" cy="3909864"/>
          </a:xfrm>
          <a:prstGeom prst="rect">
            <a:avLst/>
          </a:prstGeom>
          <a:noFill/>
          <a:ln w="12700" cmpd="sng">
            <a:noFill/>
            <a:miter lim="800000"/>
          </a:ln>
        </p:spPr>
        <p:txBody>
          <a:bodyPr vert="horz" wrap="square" lIns="91440" tIns="45720" rIns="91440" bIns="45720" numCol="1" anchor="ctr" anchorCtr="0" compatLnSpc="1"/>
          <a:lstStyle/>
          <a:p>
            <a:pPr lvl="0"/>
            <a:r>
              <a:rPr lang="zh-CN" altLang="en-US" noProof="0"/>
              <a:t>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3078" name="页脚占位符 5"/>
          <p:cNvSpPr>
            <a:spLocks noGrp="1" noChangeArrowheads="1"/>
          </p:cNvSpPr>
          <p:nvPr>
            <p:ph type="ftr" sz="quarter" idx="4"/>
          </p:nvPr>
        </p:nvSpPr>
        <p:spPr bwMode="auto">
          <a:xfrm>
            <a:off x="0" y="9431600"/>
            <a:ext cx="2945659" cy="498214"/>
          </a:xfrm>
          <a:prstGeom prst="rect">
            <a:avLst/>
          </a:prstGeom>
          <a:noFill/>
          <a:ln w="9525">
            <a:noFill/>
            <a:miter lim="800000"/>
          </a:ln>
        </p:spPr>
        <p:txBody>
          <a:bodyPr vert="horz" wrap="square" lIns="91440" tIns="45720" rIns="91440" bIns="45720" numCol="1" anchor="b" anchorCtr="0" compatLnSpc="1"/>
          <a:lstStyle>
            <a:lvl1pP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a:defRPr/>
            </a:pPr>
            <a:endParaRPr lang="zh-CN" altLang="en-US"/>
          </a:p>
        </p:txBody>
      </p:sp>
      <p:sp>
        <p:nvSpPr>
          <p:cNvPr id="3079" name="灯片编号占位符 6"/>
          <p:cNvSpPr>
            <a:spLocks noGrp="1" noChangeArrowheads="1"/>
          </p:cNvSpPr>
          <p:nvPr>
            <p:ph type="sldNum" sz="quarter" idx="5"/>
          </p:nvPr>
        </p:nvSpPr>
        <p:spPr bwMode="auto">
          <a:xfrm>
            <a:off x="3850443" y="9431600"/>
            <a:ext cx="2945659" cy="498214"/>
          </a:xfrm>
          <a:prstGeom prst="rect">
            <a:avLst/>
          </a:prstGeom>
          <a:noFill/>
          <a:ln w="9525">
            <a:noFill/>
            <a:miter lim="800000"/>
          </a:ln>
        </p:spPr>
        <p:txBody>
          <a:bodyPr vert="horz" wrap="square" lIns="91440" tIns="45720" rIns="91440" bIns="45720" numCol="1" anchor="b" anchorCtr="0" compatLnSpc="1"/>
          <a:lstStyle>
            <a:lvl1pPr algn="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fld id="{7C2B2513-0501-4A7B-9FA2-301BEA08AA6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041D41-ABF6-40C5-BF27-BBF6C19930F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8DB2EB6-1AAF-4975-A3EE-960FAE78A8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5488" y="511175"/>
            <a:ext cx="3397250" cy="2547938"/>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348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fld id="{C900A813-4AB2-478B-BB23-8E3F51C99F8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p:sp>
      <p:sp>
        <p:nvSpPr>
          <p:cNvPr id="28675"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28676"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FA38E362-7AAF-4A6B-A2B0-F21A8860F2C3}"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8916"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37E3EB3D-9F63-4A1C-B63D-78354C574448}"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xfrm>
            <a:off x="3265488" y="511175"/>
            <a:ext cx="3397250" cy="2547938"/>
          </a:xfrm>
          <a:noFill/>
          <a:ln>
            <a:solidFill>
              <a:srgbClr val="000000"/>
            </a:solidFill>
            <a:miter lim="800000"/>
          </a:ln>
        </p:spPr>
      </p:sp>
      <p:sp>
        <p:nvSpPr>
          <p:cNvPr id="8704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latin typeface="Arial" panose="020B0604020202020204" pitchFamily="34" charset="0"/>
            </a:endParaRPr>
          </a:p>
        </p:txBody>
      </p:sp>
      <p:sp>
        <p:nvSpPr>
          <p:cNvPr id="87044" name="灯片编号占位符 3"/>
          <p:cNvSpPr>
            <a:spLocks noGrp="1"/>
          </p:cNvSpPr>
          <p:nvPr>
            <p:ph type="sldNum" sz="quarter" idx="5"/>
          </p:nvPr>
        </p:nvSpPr>
        <p:spPr bwMode="auto">
          <a:noFill/>
          <a:ln>
            <a:miter lim="800000"/>
          </a:ln>
        </p:spPr>
        <p:txBody>
          <a:bodyPr wrap="square" numCol="1" anchorCtr="0" compatLnSpc="1"/>
          <a:lstStyle/>
          <a:p>
            <a:fld id="{45FFC665-7951-4CD5-BDE6-75A4933CF160}"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5060"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1815620E-39E6-47F5-BF3D-9D5138344525}" type="slidenum">
              <a:rPr lang="zh-CN" altLang="en-US" sz="1200">
                <a:latin typeface="等线" panose="02010600030101010101" pitchFamily="2" charset="-122"/>
                <a:ea typeface="等线" panose="02010600030101010101" pitchFamily="2" charset="-122"/>
              </a:rPr>
            </a:fld>
            <a:endParaRPr lang="zh-CN" altLang="en-US" sz="1200">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348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fld id="{C900A813-4AB2-478B-BB23-8E3F51C99F8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5060"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1815620E-39E6-47F5-BF3D-9D5138344525}" type="slidenum">
              <a:rPr lang="zh-CN" altLang="en-US" sz="1200">
                <a:latin typeface="等线" panose="02010600030101010101" pitchFamily="2" charset="-122"/>
                <a:ea typeface="等线" panose="02010600030101010101" pitchFamily="2" charset="-122"/>
              </a:rPr>
            </a:fld>
            <a:endParaRPr lang="zh-CN" altLang="en-US" sz="1200">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5060"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1815620E-39E6-47F5-BF3D-9D5138344525}" type="slidenum">
              <a:rPr lang="zh-CN" altLang="en-US" sz="1200">
                <a:latin typeface="等线" panose="02010600030101010101" pitchFamily="2" charset="-122"/>
                <a:ea typeface="等线" panose="02010600030101010101" pitchFamily="2" charset="-122"/>
              </a:rPr>
            </a:fld>
            <a:endParaRPr lang="zh-CN" altLang="en-US" sz="1200">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5060"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1815620E-39E6-47F5-BF3D-9D5138344525}"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5060"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1815620E-39E6-47F5-BF3D-9D5138344525}"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5060"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1815620E-39E6-47F5-BF3D-9D5138344525}"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6868"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4F7447C3-A5BB-4A2C-B804-AC5AFA4C6123}"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6868"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4F7447C3-A5BB-4A2C-B804-AC5AFA4C6123}"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348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fld id="{C900A813-4AB2-478B-BB23-8E3F51C99F8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6868"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4F7447C3-A5BB-4A2C-B804-AC5AFA4C6123}"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51204"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3D5AF3E3-E27D-47F5-8975-0D254A811C53}" type="slidenum">
              <a:rPr lang="zh-CN" altLang="en-US" sz="1200">
                <a:latin typeface="等线" panose="02010600030101010101" pitchFamily="2" charset="-122"/>
                <a:ea typeface="等线" panose="02010600030101010101" pitchFamily="2" charset="-122"/>
              </a:rPr>
            </a:fld>
            <a:endParaRPr lang="zh-CN" altLang="en-US" sz="1200">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6868"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4F7447C3-A5BB-4A2C-B804-AC5AFA4C6123}"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6868"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4F7447C3-A5BB-4A2C-B804-AC5AFA4C6123}"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5488" y="511175"/>
            <a:ext cx="3397250" cy="2547938"/>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6868"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4F7447C3-A5BB-4A2C-B804-AC5AFA4C6123}"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348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fld id="{C900A813-4AB2-478B-BB23-8E3F51C99F8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6868"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4F7447C3-A5BB-4A2C-B804-AC5AFA4C6123}"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6868"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4F7447C3-A5BB-4A2C-B804-AC5AFA4C6123}"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6868"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4F7447C3-A5BB-4A2C-B804-AC5AFA4C6123}"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0964" name="灯片编号占位符 3"/>
          <p:cNvSpPr txBox="1">
            <a:spLocks noGrp="1" noChangeArrowheads="1"/>
          </p:cNvSpPr>
          <p:nvPr/>
        </p:nvSpPr>
        <p:spPr bwMode="auto">
          <a:xfrm>
            <a:off x="3850443" y="9431600"/>
            <a:ext cx="2945659" cy="4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88A264BA-BCF6-4B40-9B7C-313CFE92AFB1}" type="slidenum">
              <a:rPr lang="zh-CN" altLang="en-US" sz="1200">
                <a:solidFill>
                  <a:srgbClr val="000000"/>
                </a:solidFill>
                <a:latin typeface="等线" panose="02010600030101010101" pitchFamily="2" charset="-122"/>
                <a:ea typeface="等线" panose="02010600030101010101" pitchFamily="2" charset="-122"/>
              </a:rPr>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5488" y="511175"/>
            <a:ext cx="3397250" cy="2547938"/>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fld id="{4E12643A-8347-4A00-960E-7AB13A95AC62}"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5488" y="511175"/>
            <a:ext cx="3397250" cy="2547938"/>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noFill/>
          <a:ln>
            <a:miter lim="800000"/>
          </a:ln>
        </p:spPr>
        <p:txBody>
          <a:bodyPr wrap="square" numCol="1" anchorCtr="0" compatLnSpc="1"/>
          <a:lstStyle/>
          <a:p>
            <a:r>
              <a:rPr lang="zh-CN" altLang="en-US">
                <a:latin typeface="Arial" panose="020B0604020202020204" pitchFamily="34" charset="0"/>
                <a:ea typeface="宋体" panose="02010600030101010101" pitchFamily="2" charset="-122"/>
              </a:rPr>
              <a:t>财政部</a:t>
            </a:r>
            <a:endParaRPr lang="zh-CN" altLang="en-US">
              <a:latin typeface="Arial" panose="020B0604020202020204" pitchFamily="34" charset="0"/>
              <a:ea typeface="宋体" panose="02010600030101010101" pitchFamily="2" charset="-122"/>
            </a:endParaRPr>
          </a:p>
        </p:txBody>
      </p:sp>
      <p:sp>
        <p:nvSpPr>
          <p:cNvPr id="84995" name="Rectangle 7"/>
          <p:cNvSpPr>
            <a:spLocks noGrp="1" noChangeArrowheads="1"/>
          </p:cNvSpPr>
          <p:nvPr>
            <p:ph type="sldNum" sz="quarter" idx="5"/>
          </p:nvPr>
        </p:nvSpPr>
        <p:spPr bwMode="auto">
          <a:noFill/>
          <a:ln>
            <a:miter lim="800000"/>
          </a:ln>
        </p:spPr>
        <p:txBody>
          <a:bodyPr wrap="square" numCol="1" anchorCtr="0" compatLnSpc="1"/>
          <a:lstStyle/>
          <a:p>
            <a:fld id="{B503146E-9CD1-4A10-AFCD-E2A1D5436AFF}" type="slidenum">
              <a:rPr lang="zh-CN" altLang="en-US" smtClean="0">
                <a:latin typeface="Arial" panose="020B0604020202020204" pitchFamily="34" charset="0"/>
                <a:ea typeface="宋体" panose="02010600030101010101" pitchFamily="2" charset="-122"/>
              </a:rPr>
            </a:fld>
            <a:endParaRPr lang="en-US" altLang="zh-CN">
              <a:latin typeface="Arial" panose="020B0604020202020204" pitchFamily="34" charset="0"/>
              <a:ea typeface="宋体" panose="02010600030101010101" pitchFamily="2" charset="-122"/>
            </a:endParaRPr>
          </a:p>
        </p:txBody>
      </p:sp>
      <p:sp>
        <p:nvSpPr>
          <p:cNvPr id="84996"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ln>
        </p:spPr>
      </p:sp>
      <p:sp>
        <p:nvSpPr>
          <p:cNvPr id="84997" name="Rectangle 3"/>
          <p:cNvSpPr>
            <a:spLocks noGrp="1" noChangeArrowheads="1"/>
          </p:cNvSpPr>
          <p:nvPr>
            <p:ph type="body" idx="1"/>
          </p:nvPr>
        </p:nvSpPr>
        <p:spPr bwMode="auto">
          <a:noFill/>
        </p:spPr>
        <p:txBody>
          <a:bodyPr wrap="square" numCol="1" anchor="t" anchorCtr="0" compatLnSpc="1"/>
          <a:lstStyle/>
          <a:p>
            <a:endParaRPr lang="zh-CN"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a:prstGeom prst="rect">
            <a:avLst/>
          </a:prstGeom>
        </p:spPr>
        <p:txBody>
          <a:bodyPr lIns="91436" tIns="45718" rIns="91436" bIns="45718"/>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lIns="91436" tIns="45718" rIns="91436" bIns="45718"/>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lIns="91436" tIns="45718" rIns="91436" bIns="45718"/>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lIns="91436" tIns="45718" rIns="91436" bIns="45718"/>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lIns="91436" tIns="45718" rIns="91436" bIns="45718"/>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77200" cy="5851525"/>
          </a:xfrm>
          <a:prstGeom prst="rect">
            <a:avLst/>
          </a:prstGeom>
        </p:spPr>
        <p:txBody>
          <a:bodyPr vert="eaVert" lIns="91436" tIns="45718" rIns="91436" bIns="45718"/>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Line 9"/>
          <p:cNvSpPr>
            <a:spLocks noChangeShapeType="1"/>
          </p:cNvSpPr>
          <p:nvPr/>
        </p:nvSpPr>
        <p:spPr bwMode="auto">
          <a:xfrm>
            <a:off x="613833" y="928688"/>
            <a:ext cx="9218084"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zh-CN" altLang="en-US" dirty="0"/>
          </a:p>
        </p:txBody>
      </p:sp>
      <p:sp>
        <p:nvSpPr>
          <p:cNvPr id="5" name="矩形 4"/>
          <p:cNvSpPr/>
          <p:nvPr/>
        </p:nvSpPr>
        <p:spPr>
          <a:xfrm>
            <a:off x="600000" y="925389"/>
            <a:ext cx="4800532" cy="68558"/>
          </a:xfrm>
          <a:prstGeom prst="rect">
            <a:avLst/>
          </a:prstGeom>
          <a:solidFill>
            <a:schemeClr val="tx2"/>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Line 8"/>
          <p:cNvSpPr>
            <a:spLocks noChangeShapeType="1"/>
          </p:cNvSpPr>
          <p:nvPr/>
        </p:nvSpPr>
        <p:spPr bwMode="auto">
          <a:xfrm>
            <a:off x="624417" y="6092825"/>
            <a:ext cx="11040533" cy="0"/>
          </a:xfrm>
          <a:prstGeom prst="line">
            <a:avLst/>
          </a:prstGeom>
          <a:noFill/>
          <a:ln w="6350">
            <a:solidFill>
              <a:schemeClr val="tx2"/>
            </a:solidFill>
            <a:round/>
          </a:ln>
        </p:spPr>
        <p:txBody>
          <a:bodyPr/>
          <a:lstStyle/>
          <a:p>
            <a:pPr>
              <a:defRPr/>
            </a:pPr>
            <a:endParaRPr lang="zh-CN" altLang="en-US"/>
          </a:p>
        </p:txBody>
      </p:sp>
      <p:sp>
        <p:nvSpPr>
          <p:cNvPr id="3" name="内容占位符 2"/>
          <p:cNvSpPr>
            <a:spLocks noGrp="1"/>
          </p:cNvSpPr>
          <p:nvPr>
            <p:ph idx="1"/>
          </p:nvPr>
        </p:nvSpPr>
        <p:spPr>
          <a:xfrm>
            <a:off x="527381" y="1340768"/>
            <a:ext cx="10972800" cy="4752528"/>
          </a:xfrm>
          <a:prstGeom prst="rect">
            <a:avLst/>
          </a:prstGeom>
        </p:spPr>
        <p:txBody>
          <a:bodyPr/>
          <a:lstStyle>
            <a:lvl1pPr>
              <a:defRPr lang="zh-CN" altLang="en-US" sz="2000" dirty="0" smtClean="0">
                <a:latin typeface="方正黑体简体" pitchFamily="2" charset="-122"/>
                <a:ea typeface="方正黑体简体" pitchFamily="2" charset="-122"/>
                <a:cs typeface="Times New Roman" panose="02020603050405020304" pitchFamily="18" charset="0"/>
              </a:defRPr>
            </a:lvl1pPr>
            <a:lvl2pPr>
              <a:defRPr lang="zh-CN" altLang="en-US" sz="1800" dirty="0" smtClean="0">
                <a:latin typeface="方正仿宋简体" pitchFamily="65" charset="-122"/>
                <a:ea typeface="方正仿宋简体" pitchFamily="65" charset="-122"/>
                <a:cs typeface="Times New Roman" panose="02020603050405020304" pitchFamily="18" charset="0"/>
              </a:defRPr>
            </a:lvl2pPr>
            <a:lvl3pPr>
              <a:defRPr lang="zh-CN" altLang="en-US" sz="1600" dirty="0" smtClean="0">
                <a:latin typeface="方正仿宋简体" pitchFamily="65" charset="-122"/>
                <a:ea typeface="方正仿宋简体" pitchFamily="65" charset="-122"/>
                <a:cs typeface="Times New Roman" panose="02020603050405020304" pitchFamily="18" charset="0"/>
              </a:defRPr>
            </a:lvl3pPr>
            <a:lvl4pPr>
              <a:defRPr lang="zh-CN" altLang="en-US" sz="1400" dirty="0" smtClean="0">
                <a:latin typeface="方正仿宋简体" pitchFamily="65" charset="-122"/>
                <a:ea typeface="方正仿宋简体" pitchFamily="65" charset="-122"/>
                <a:cs typeface="Times New Roman" panose="02020603050405020304" pitchFamily="18" charset="0"/>
              </a:defRPr>
            </a:lvl4pPr>
            <a:lvl5pPr>
              <a:defRPr lang="zh-CN" altLang="en-US" sz="1200" dirty="0">
                <a:latin typeface="方正仿宋简体" pitchFamily="65" charset="-122"/>
                <a:ea typeface="方正仿宋简体" pitchFamily="65" charset="-122"/>
                <a:cs typeface="Times New Roman" panose="02020603050405020304" pitchFamily="18"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13" name="标题 1"/>
          <p:cNvSpPr>
            <a:spLocks noGrp="1"/>
          </p:cNvSpPr>
          <p:nvPr>
            <p:ph type="title"/>
          </p:nvPr>
        </p:nvSpPr>
        <p:spPr>
          <a:xfrm>
            <a:off x="623393" y="476720"/>
            <a:ext cx="9216992" cy="432000"/>
          </a:xfrm>
          <a:prstGeom prst="rect">
            <a:avLst/>
          </a:prstGeom>
        </p:spPr>
        <p:txBody>
          <a:bodyPr/>
          <a:lstStyle>
            <a:lvl1pPr algn="l">
              <a:defRPr sz="2800">
                <a:solidFill>
                  <a:schemeClr val="tx1"/>
                </a:solidFill>
              </a:defRPr>
            </a:lvl1pPr>
          </a:lstStyle>
          <a:p>
            <a:r>
              <a:rPr lang="zh-CN" altLang="en-US"/>
              <a:t>单击此处编辑母版标题样式</a:t>
            </a:r>
            <a:endParaRPr lang="zh-CN" altLang="en-US" dirty="0"/>
          </a:p>
        </p:txBody>
      </p:sp>
      <p:pic>
        <p:nvPicPr>
          <p:cNvPr id="2050" name="Picture 2"/>
          <p:cNvPicPr>
            <a:picLocks noChangeAspect="1" noChangeArrowheads="1"/>
          </p:cNvPicPr>
          <p:nvPr userDrawn="1"/>
        </p:nvPicPr>
        <p:blipFill>
          <a:blip r:embed="rId2" cstate="print"/>
          <a:srcRect/>
          <a:stretch>
            <a:fillRect/>
          </a:stretch>
        </p:blipFill>
        <p:spPr bwMode="auto">
          <a:xfrm>
            <a:off x="8991600" y="6172200"/>
            <a:ext cx="3200400" cy="6858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4"/>
          </a:xfrm>
        </p:spPr>
        <p:txBody>
          <a:bodyPr/>
          <a:lstStyle/>
          <a:p>
            <a:r>
              <a:rPr lang="en-US"/>
              <a:t>Click to edit Master title style</a:t>
            </a:r>
            <a:endParaRPr lang="en-US"/>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3"/>
            <a:ext cx="10363200" cy="1362075"/>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8565"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6730" indent="0">
              <a:buNone/>
              <a:defRPr sz="1900">
                <a:solidFill>
                  <a:schemeClr val="tx1">
                    <a:tint val="75000"/>
                  </a:schemeClr>
                </a:solidFill>
              </a:defRPr>
            </a:lvl6pPr>
            <a:lvl7pPr marL="3656330"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1" y="1600203"/>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1" y="1600203"/>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2" y="1535115"/>
            <a:ext cx="5386917" cy="639763"/>
          </a:xfrm>
        </p:spPr>
        <p:txBody>
          <a:bodyPr anchor="b"/>
          <a:lstStyle>
            <a:lvl1pPr marL="0" indent="0">
              <a:buNone/>
              <a:defRPr sz="3200" b="1"/>
            </a:lvl1pPr>
            <a:lvl2pPr marL="609600" indent="0">
              <a:buNone/>
              <a:defRPr sz="2700" b="1"/>
            </a:lvl2pPr>
            <a:lvl3pPr marL="1218565" indent="0">
              <a:buNone/>
              <a:defRPr sz="2400" b="1"/>
            </a:lvl3pPr>
            <a:lvl4pPr marL="1828165" indent="0">
              <a:buNone/>
              <a:defRPr sz="2200" b="1"/>
            </a:lvl4pPr>
            <a:lvl5pPr marL="2437765" indent="0">
              <a:buNone/>
              <a:defRPr sz="2200" b="1"/>
            </a:lvl5pPr>
            <a:lvl6pPr marL="3046730" indent="0">
              <a:buNone/>
              <a:defRPr sz="2200" b="1"/>
            </a:lvl6pPr>
            <a:lvl7pPr marL="3656330"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02"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3200" b="1"/>
            </a:lvl1pPr>
            <a:lvl2pPr marL="609600" indent="0">
              <a:buNone/>
              <a:defRPr sz="2700" b="1"/>
            </a:lvl2pPr>
            <a:lvl3pPr marL="1218565" indent="0">
              <a:buNone/>
              <a:defRPr sz="2400" b="1"/>
            </a:lvl3pPr>
            <a:lvl4pPr marL="1828165" indent="0">
              <a:buNone/>
              <a:defRPr sz="2200" b="1"/>
            </a:lvl4pPr>
            <a:lvl5pPr marL="2437765" indent="0">
              <a:buNone/>
              <a:defRPr sz="2200" b="1"/>
            </a:lvl5pPr>
            <a:lvl6pPr marL="3046730" indent="0">
              <a:buNone/>
              <a:defRPr sz="2200" b="1"/>
            </a:lvl6pPr>
            <a:lvl7pPr marL="3656330"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374"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7"/>
            <a:ext cx="9912735"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3765" eaLnBrk="1" fontAlgn="auto" hangingPunct="1">
              <a:spcBef>
                <a:spcPts val="0"/>
              </a:spcBef>
              <a:spcAft>
                <a:spcPts val="0"/>
              </a:spcAft>
              <a:defRPr/>
            </a:pPr>
            <a:endParaRPr lang="zh-CN" altLang="en-US">
              <a:solidFill>
                <a:srgbClr val="FFFFFF"/>
              </a:solidFill>
            </a:endParaRPr>
          </a:p>
        </p:txBody>
      </p:sp>
      <p:sp>
        <p:nvSpPr>
          <p:cNvPr id="6" name="圆角矩形 5"/>
          <p:cNvSpPr/>
          <p:nvPr userDrawn="1"/>
        </p:nvSpPr>
        <p:spPr>
          <a:xfrm>
            <a:off x="5900058" y="6451901"/>
            <a:ext cx="391889" cy="22009"/>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3765" eaLnBrk="1" fontAlgn="auto" hangingPunct="1">
              <a:spcBef>
                <a:spcPts val="0"/>
              </a:spcBef>
              <a:spcAft>
                <a:spcPts val="0"/>
              </a:spcAft>
              <a:defRPr/>
            </a:pPr>
            <a:endParaRPr lang="zh-CN" altLang="en-US">
              <a:solidFill>
                <a:srgbClr val="FFFFFF"/>
              </a:solidFill>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0"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lIns="91436" tIns="45718" rIns="91436" bIns="45718"/>
          <a:lstStyle/>
          <a:p>
            <a:r>
              <a:rPr lang="zh-CN" altLang="en-US"/>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lIns="91436" tIns="45718" rIns="91436" bIns="45718"/>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5" y="1435106"/>
            <a:ext cx="4011084" cy="4691063"/>
          </a:xfrm>
        </p:spPr>
        <p:txBody>
          <a:bodyPr/>
          <a:lstStyle>
            <a:lvl1pPr marL="0" indent="0">
              <a:buNone/>
              <a:defRPr sz="1900"/>
            </a:lvl1pPr>
            <a:lvl2pPr marL="609600" indent="0">
              <a:buNone/>
              <a:defRPr sz="1600"/>
            </a:lvl2pPr>
            <a:lvl3pPr marL="1218565" indent="0">
              <a:buNone/>
              <a:defRPr sz="140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8565" indent="0">
              <a:buNone/>
              <a:defRPr sz="3200"/>
            </a:lvl3pPr>
            <a:lvl4pPr marL="1828165" indent="0">
              <a:buNone/>
              <a:defRPr sz="2700"/>
            </a:lvl4pPr>
            <a:lvl5pPr marL="2437765" indent="0">
              <a:buNone/>
              <a:defRPr sz="2700"/>
            </a:lvl5pPr>
            <a:lvl6pPr marL="3046730" indent="0">
              <a:buNone/>
              <a:defRPr sz="2700"/>
            </a:lvl6pPr>
            <a:lvl7pPr marL="3656330"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600" indent="0">
              <a:buNone/>
              <a:defRPr sz="1600"/>
            </a:lvl2pPr>
            <a:lvl3pPr marL="1218565" indent="0">
              <a:buNone/>
              <a:defRPr sz="140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1"/>
            <a:ext cx="10363200" cy="1362075"/>
          </a:xfrm>
          <a:prstGeom prst="rect">
            <a:avLst/>
          </a:prstGeom>
        </p:spPr>
        <p:txBody>
          <a:bodyPr lIns="91436" tIns="45718" rIns="91436" bIns="45718"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lIns="91436" tIns="45718" rIns="91436" bIns="45718" anchor="b"/>
          <a:lstStyle>
            <a:lvl1pPr marL="0" indent="0">
              <a:buNone/>
              <a:defRPr sz="2000"/>
            </a:lvl1pPr>
            <a:lvl2pPr marL="457200" indent="0">
              <a:buNone/>
              <a:defRPr sz="1900"/>
            </a:lvl2pPr>
            <a:lvl3pPr marL="914400" indent="0">
              <a:buNone/>
              <a:defRPr sz="1600"/>
            </a:lvl3pPr>
            <a:lvl4pPr marL="1371600" indent="0">
              <a:buNone/>
              <a:defRPr sz="1500"/>
            </a:lvl4pPr>
            <a:lvl5pPr marL="1828800" indent="0">
              <a:buNone/>
              <a:defRPr sz="1500"/>
            </a:lvl5pPr>
            <a:lvl6pPr marL="2286000" indent="0">
              <a:buNone/>
              <a:defRPr sz="1500"/>
            </a:lvl6pPr>
            <a:lvl7pPr marL="2743200" indent="0">
              <a:buNone/>
              <a:defRPr sz="1500"/>
            </a:lvl7pPr>
            <a:lvl8pPr marL="3200400" indent="0">
              <a:buNone/>
              <a:defRPr sz="1500"/>
            </a:lvl8pPr>
            <a:lvl9pPr marL="3657600" indent="0">
              <a:buNone/>
              <a:defRPr sz="15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lIns="91436" tIns="45718" rIns="91436" bIns="45718"/>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410200" cy="4525963"/>
          </a:xfrm>
          <a:prstGeom prst="rect">
            <a:avLst/>
          </a:prstGeom>
        </p:spPr>
        <p:txBody>
          <a:bodyPr lIns="91436" tIns="45718" rIns="91436" bIns="45718"/>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1"/>
            <a:ext cx="5410200" cy="4525963"/>
          </a:xfrm>
          <a:prstGeom prst="rect">
            <a:avLst/>
          </a:prstGeom>
        </p:spPr>
        <p:txBody>
          <a:bodyPr lIns="91436" tIns="45718" rIns="91436" bIns="45718"/>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lIns="91436" tIns="45718" rIns="91436" bIns="45718"/>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2" y="1535113"/>
            <a:ext cx="5386388" cy="639763"/>
          </a:xfrm>
          <a:prstGeom prst="rect">
            <a:avLst/>
          </a:prstGeom>
        </p:spPr>
        <p:txBody>
          <a:bodyPr lIns="91436" tIns="45718" rIns="91436" bIns="45718"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2" y="2174875"/>
            <a:ext cx="5386388" cy="3951288"/>
          </a:xfrm>
          <a:prstGeom prst="rect">
            <a:avLst/>
          </a:prstGeom>
        </p:spPr>
        <p:txBody>
          <a:bodyPr lIns="91436" tIns="45718" rIns="91436" bIns="45718"/>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7" y="1535113"/>
            <a:ext cx="5389563" cy="639763"/>
          </a:xfrm>
          <a:prstGeom prst="rect">
            <a:avLst/>
          </a:prstGeom>
        </p:spPr>
        <p:txBody>
          <a:bodyPr lIns="91436" tIns="45718" rIns="91436" bIns="45718"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7" y="2174875"/>
            <a:ext cx="5389563" cy="3951288"/>
          </a:xfrm>
          <a:prstGeom prst="rect">
            <a:avLst/>
          </a:prstGeom>
        </p:spPr>
        <p:txBody>
          <a:bodyPr lIns="91436" tIns="45718" rIns="91436" bIns="45718"/>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lIns="91436" tIns="45718" rIns="91436" bIns="45718"/>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49"/>
            <a:ext cx="4011613" cy="1162051"/>
          </a:xfrm>
          <a:prstGeom prst="rect">
            <a:avLst/>
          </a:prstGeom>
        </p:spPr>
        <p:txBody>
          <a:bodyPr lIns="91436" tIns="45718" rIns="91436" bIns="45718"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6" y="273053"/>
            <a:ext cx="6815137" cy="5853113"/>
          </a:xfrm>
          <a:prstGeom prst="rect">
            <a:avLst/>
          </a:prstGeom>
        </p:spPr>
        <p:txBody>
          <a:bodyPr lIns="91436" tIns="45718" rIns="91436"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3"/>
            <a:ext cx="4011613" cy="4691063"/>
          </a:xfrm>
          <a:prstGeom prst="rect">
            <a:avLst/>
          </a:prstGeom>
        </p:spPr>
        <p:txBody>
          <a:bodyPr lIns="91436" tIns="45718" rIns="91436" bIns="45718"/>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1"/>
            <a:ext cx="7315200" cy="566739"/>
          </a:xfrm>
          <a:prstGeom prst="rect">
            <a:avLst/>
          </a:prstGeom>
        </p:spPr>
        <p:txBody>
          <a:bodyPr lIns="91436" tIns="45718" rIns="91436" bIns="45718"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lIns="91436" tIns="45718" rIns="91436" bIns="45718"/>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9"/>
            <a:ext cx="7315200" cy="804863"/>
          </a:xfrm>
          <a:prstGeom prst="rect">
            <a:avLst/>
          </a:prstGeom>
        </p:spPr>
        <p:txBody>
          <a:bodyPr lIns="91436" tIns="45718" rIns="91436" bIns="45718"/>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95000"/>
              </a:schemeClr>
            </a:gs>
            <a:gs pos="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1143000"/>
          </a:xfrm>
          <a:prstGeom prst="rect">
            <a:avLst/>
          </a:prstGeom>
        </p:spPr>
        <p:txBody>
          <a:bodyPr vert="horz" lIns="121912" tIns="60956" rIns="121912" bIns="60956"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121912" tIns="60956" rIns="121912" bIns="60956"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4"/>
            <a:ext cx="2844800" cy="365125"/>
          </a:xfrm>
          <a:prstGeom prst="rect">
            <a:avLst/>
          </a:prstGeom>
        </p:spPr>
        <p:txBody>
          <a:bodyPr vert="horz" lIns="121912" tIns="60956" rIns="121912" bIns="60956" rtlCol="0" anchor="ctr"/>
          <a:lstStyle>
            <a:lvl1pPr algn="l">
              <a:defRPr sz="1600">
                <a:solidFill>
                  <a:schemeClr val="tx1">
                    <a:tint val="75000"/>
                  </a:schemeClr>
                </a:solidFill>
              </a:defRPr>
            </a:lvl1pPr>
          </a:lstStyle>
          <a:p>
            <a:pPr defTabSz="1218565" eaLnBrk="1" fontAlgn="auto" hangingPunct="1">
              <a:spcBef>
                <a:spcPts val="0"/>
              </a:spcBef>
              <a:spcAft>
                <a:spcPts val="0"/>
              </a:spcAft>
              <a:defRPr/>
            </a:pPr>
            <a:fld id="{9196EC2F-0988-4314-AD4B-24FF16D7B45E}" type="datetime1">
              <a:rPr lang="en-US" altLang="zh-CN" smtClean="0">
                <a:solidFill>
                  <a:prstClr val="black">
                    <a:tint val="75000"/>
                  </a:prstClr>
                </a:solidFill>
                <a:latin typeface="Calibri" panose="020F0502020204030204"/>
                <a:ea typeface="宋体" panose="02010600030101010101" pitchFamily="2" charset="-122"/>
              </a:rPr>
            </a:fld>
            <a:endParaRPr lang="en-US" dirty="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4165601" y="6356354"/>
            <a:ext cx="3860800" cy="365125"/>
          </a:xfrm>
          <a:prstGeom prst="rect">
            <a:avLst/>
          </a:prstGeom>
        </p:spPr>
        <p:txBody>
          <a:bodyPr vert="horz" lIns="121912" tIns="60956" rIns="121912" bIns="60956" rtlCol="0" anchor="ctr"/>
          <a:lstStyle>
            <a:lvl1pPr algn="ctr">
              <a:defRPr sz="1600">
                <a:solidFill>
                  <a:schemeClr val="tx1">
                    <a:tint val="75000"/>
                  </a:schemeClr>
                </a:solidFill>
              </a:defRPr>
            </a:lvl1pPr>
          </a:lstStyle>
          <a:p>
            <a:pPr defTabSz="1218565" eaLnBrk="1" fontAlgn="auto" hangingPunct="1">
              <a:spcBef>
                <a:spcPts val="0"/>
              </a:spcBef>
              <a:spcAft>
                <a:spcPts val="0"/>
              </a:spcAft>
              <a:defRPr/>
            </a:pPr>
            <a:endParaRPr lang="en-US" dirty="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121912" tIns="60956" rIns="121912" bIns="60956" rtlCol="0" anchor="ctr"/>
          <a:lstStyle>
            <a:lvl1pPr algn="r">
              <a:defRPr sz="1600">
                <a:solidFill>
                  <a:schemeClr val="tx1">
                    <a:tint val="75000"/>
                  </a:schemeClr>
                </a:solidFill>
              </a:defRPr>
            </a:lvl1pPr>
          </a:lstStyle>
          <a:p>
            <a:pPr defTabSz="1218565" eaLnBrk="1" fontAlgn="auto" hangingPunct="1">
              <a:spcBef>
                <a:spcPts val="0"/>
              </a:spcBef>
              <a:spcAft>
                <a:spcPts val="0"/>
              </a:spcAft>
              <a:defRPr/>
            </a:pPr>
            <a:fld id="{601EE9E8-4134-49B0-9AA7-3089E6521627}" type="slidenum">
              <a:rPr lang="en-US" smtClean="0">
                <a:solidFill>
                  <a:prstClr val="black">
                    <a:tint val="75000"/>
                  </a:prstClr>
                </a:solidFill>
                <a:latin typeface="Calibri" panose="020F0502020204030204"/>
                <a:ea typeface="+mn-ea"/>
              </a:rPr>
            </a:fld>
            <a:endParaRPr lang="en-US" dirty="0">
              <a:solidFill>
                <a:prstClr val="black">
                  <a:tint val="75000"/>
                </a:prstClr>
              </a:solidFill>
              <a:latin typeface="Calibri" panose="020F0502020204030204"/>
              <a:ea typeface="+mn-ea"/>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37096;&#38376;&#25972;&#20307;&#30446;&#26631;-&#27827;&#21335;&#30465;&#24037;&#19994;&#21644;&#20449;&#24687;&#21270;&#22996;&#21592;&#20250;.xls" TargetMode="External"/><Relationship Id="rId1" Type="http://schemas.openxmlformats.org/officeDocument/2006/relationships/hyperlink" Target="&#39033;&#30446;&#32489;&#25928;&#30446;&#26631;&#30003;&#25253;&#34920;&#8216;.docx"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10.xml.rels><?xml version="1.0" encoding="UTF-8" standalone="yes"?>
<Relationships xmlns="http://schemas.openxmlformats.org/package/2006/relationships"><Relationship Id="rId6" Type="http://schemas.openxmlformats.org/officeDocument/2006/relationships/notesSlide" Target="../notesSlides/notesSlide48.xml"/><Relationship Id="rId5" Type="http://schemas.openxmlformats.org/officeDocument/2006/relationships/slideLayout" Target="../slideLayouts/slideLayout7.xml"/><Relationship Id="rId4" Type="http://schemas.openxmlformats.org/officeDocument/2006/relationships/tags" Target="../tags/tag16.xml"/><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chart" Target="../charts/chart4.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hyperlink" Target="&#32489;&#25928;&#30417;&#25511;&#25253;&#21578;-&#21452;&#19968;&#27969;.docx"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5253;&#21578;&#26684;&#24335;&#33539;&#26412;.doc" TargetMode="External"/><Relationship Id="rId1" Type="http://schemas.openxmlformats.org/officeDocument/2006/relationships/hyperlink" Target="../&#22521;&#35757;&#32034;&#24341;&#36164;&#26009;/&#27993;&#27743;&#30465;&#32489;&#25928;&#21046;&#24230;/&#21150;&#27861;-2009&#24180;5&#21495;.do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0013;&#20171;&#32771;&#35780;/0&#20013;&#20171;&#26426;&#26500;&#32489;&#25928;&#35780;&#20215;&#25253;&#21578;&#36136;&#37327;&#35780;&#20998;&#26631;&#20934;2012&#24180;.xls"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26696;&#20363;/B6_&#28147;&#23433;&#26032;&#26053;&#28216;&#30721;&#22836;&#39033;&#30446;&#32489;&#25928;&#35780;&#20215;&#25253;&#21578;.doc" TargetMode="External"/><Relationship Id="rId6" Type="http://schemas.openxmlformats.org/officeDocument/2006/relationships/hyperlink" Target="&#26696;&#20363;/A13_&#34914;&#24030;&#24066;&#26412;&#32423;2009&#24180;&#25991;&#24191;&#23616;&#32489;&#25928;&#35780;&#20215;&#25253;&#21578;&#23450;&#31295;.DOC" TargetMode="External"/><Relationship Id="rId5" Type="http://schemas.openxmlformats.org/officeDocument/2006/relationships/hyperlink" Target="&#26696;&#20363;/B17_&#26657;&#20225;&#21512;&#20316;&#25253;&#21578;.doc" TargetMode="External"/><Relationship Id="rId4" Type="http://schemas.openxmlformats.org/officeDocument/2006/relationships/hyperlink" Target="&#26696;&#20363;/A11_&#35780;&#20215;&#25253;&#21578;1.doc" TargetMode="External"/><Relationship Id="rId3" Type="http://schemas.openxmlformats.org/officeDocument/2006/relationships/hyperlink" Target="&#26696;&#20363;/A7_&#24066;&#21355;&#25216;&#32489;&#25928;&#35780;&#20215;&#25253;&#21578;.doc" TargetMode="External"/><Relationship Id="rId2" Type="http://schemas.openxmlformats.org/officeDocument/2006/relationships/hyperlink" Target="&#26696;&#20363;/B8_&#21150;&#26696;&#32463;&#36153;&#25253;&#21578;.doc" TargetMode="External"/><Relationship Id="rId1" Type="http://schemas.openxmlformats.org/officeDocument/2006/relationships/hyperlink" Target="&#26696;&#20363;/B7_&#31532;&#20108;&#27425;&#20840;&#22269;&#22303;&#22320;&#35843;&#26597;&#39033;&#30446;.doc"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5253;&#21578;&#33539;&#26412;_&#27993;&#27743;&#30465;&#19979;&#23665;&#25644;&#36801;&#39033;&#30446;&#65288;2008-2009&#24180;&#24230;&#65289;&#36130;&#25919;&#25903;&#20986;&#32489;&#25928;&#35780;&#20215;&#25253;&#21578;.doc" TargetMode="External"/></Relationships>
</file>

<file path=ppt/slides/_rels/slide15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30465;&#32423;&#33258;&#35780;-&#26696;&#20363;2/50.2009&#24180;&#24230;&#25919;&#31574;&#24341;&#23548;&#31867;&#35745;&#21010;&#39033;&#30446;&#34917;&#21161;&#32463;&#36153;-&#30475;&#19981;&#20986;&#20855;&#20307;&#26159;&#20160;&#20040;&#38382;&#39064;&#65311;/&#27993;&#27743;&#30465;&#36130;&#25919;&#25903;&#20986;&#39033;&#30446;&#32489;&#25928;&#35780;&#20215;&#25253;&#21578;&#65288;&#20313;&#23398;&#20891;&#65289;.doc" TargetMode="External"/><Relationship Id="rId5" Type="http://schemas.openxmlformats.org/officeDocument/2006/relationships/hyperlink" Target="&#26696;&#20363;/A5_&#20851;&#20110;&#26552;&#26462;&#20065;&#21518;&#22836;&#28286;&#24037;&#31243;&#39033;&#30446;&#32489;&#25928;&#35780;&#20215;&#25253;&#21578;.doc" TargetMode="External"/><Relationship Id="rId4" Type="http://schemas.openxmlformats.org/officeDocument/2006/relationships/hyperlink" Target="&#26696;&#20363;/B14/&#26053;&#28216;&#21457;&#23637;&#19987;&#39033;&#36164;&#37329;&#32489;&#25928;&#33258;&#35780;&#27491;&#31295;.doc" TargetMode="External"/><Relationship Id="rId3" Type="http://schemas.openxmlformats.org/officeDocument/2006/relationships/hyperlink" Target="&#26696;&#20363;/B11_&#31119;&#27888;&#38534;&#24191;&#22330;&#22320;&#19979;&#21830;&#19994;&#12289;&#20572;&#36710;&#22330;&#39033;&#30446;&#35780;&#20215;&#25253;&#21578;.doc" TargetMode="External"/><Relationship Id="rId2" Type="http://schemas.openxmlformats.org/officeDocument/2006/relationships/hyperlink" Target="&#30465;&#32423;&#33258;&#35780;-&#26696;&#20363;2/2.&#19987;&#39033;&#35843;&#30740;&#36153;-&#38382;&#39064;&#19981;&#26159;&#38382;&#39064;&#65288;&#21387;&#32553;&#20250;&#35758;&#65289;/&#30465;&#22996;&#25919;&#30740;&#23460;&#32489;&#25928;&#35780;&#20215;&#25253;&#21578;2011.doc" TargetMode="External"/><Relationship Id="rId1" Type="http://schemas.openxmlformats.org/officeDocument/2006/relationships/hyperlink" Target="&#26696;&#20363;/B15_&#28147;&#23433;&#21439;&#26449;&#24196;&#25972;&#27835;&#39033;&#30446;&#32489;&#25928;&#35780;&#20215;&#25253;&#21578;.doc" TargetMode="External"/></Relationships>
</file>

<file path=ppt/slides/_rels/slide157.xml.rels><?xml version="1.0" encoding="UTF-8" standalone="yes"?>
<Relationships xmlns="http://schemas.openxmlformats.org/package/2006/relationships"><Relationship Id="rId9" Type="http://schemas.openxmlformats.org/officeDocument/2006/relationships/hyperlink" Target="&#26696;&#20363;/B3_&#23457;&#35745;&#25253;&#21578;.doc" TargetMode="External"/><Relationship Id="rId8" Type="http://schemas.openxmlformats.org/officeDocument/2006/relationships/hyperlink" Target="&#26696;&#20363;/A10_&#29935;&#28023;&#21306;2006-2008&#24180;&#24230;&#20065;&#26449;&#21355;&#25216;&#20154;&#21592;&#32032;&#36136;&#25552;&#21319;&#24037;&#31243;.doc" TargetMode="External"/><Relationship Id="rId7" Type="http://schemas.openxmlformats.org/officeDocument/2006/relationships/hyperlink" Target="&#30465;&#32423;&#33258;&#35780;-&#26696;&#20363;2/42.&#20840;&#30465;&#23569;&#25968;&#27665;&#26063;&#36816;&#21160;&#20250;-&#19981;&#26159;&#23545;&#25351;&#26631;&#30340;&#20998;&#26512;/&#30465;&#27665;&#23447;&#22996;&#32489;&#25928;&#35780;&#20215;&#25253;&#21578;.doc" TargetMode="External"/><Relationship Id="rId6" Type="http://schemas.openxmlformats.org/officeDocument/2006/relationships/hyperlink" Target="&#26696;&#20363;-&#30465;&#32423;&#33258;&#35780;/&#38382;&#39064;&#24314;&#35758;&#19981;&#28165;&#26224;-&#38215;&#28023;&#30005;&#21378;4X21.5&#19975;&#21315;&#29926;&#26426;&#32452;&#23454;&#26045;&#20379;&#28909;&#25913;&#36896;&#36827;&#34892;&#21306;&#22495;&#27745;&#26579;&#27835;&#29702;&#24037;&#31243;&#39033;&#30446;&#32489;&#25928;&#35780;&#20215;&#25253;&#21578;.doc" TargetMode="External"/><Relationship Id="rId5" Type="http://schemas.openxmlformats.org/officeDocument/2006/relationships/hyperlink" Target="&#26696;&#20363;/B16_&#26053;&#28216;&#21457;&#23637;&#32479;&#31609;&#36164;&#37329;&#35780;&#20215;&#25253;&#21578;&#65288;&#26412;&#31185;&#22996;&#25176;&#65289;.doc" TargetMode="External"/><Relationship Id="rId4" Type="http://schemas.openxmlformats.org/officeDocument/2006/relationships/hyperlink" Target="&#26696;&#20363;/A26_&#35780;&#20215;&#21355;&#29983;&#26381;&#21153;&#25253;&#21578;.doc" TargetMode="External"/><Relationship Id="rId3" Type="http://schemas.openxmlformats.org/officeDocument/2006/relationships/hyperlink" Target="&#30465;&#32423;&#33258;&#35780;-&#26696;&#20363;2/24.&#20840;&#30465;&#26222;&#27861;&#32463;&#36153;-&#32489;&#25928;&#26465;&#29702;&#19981;&#28165;&#26224;/&#21496;&#27861;&#21381;&#25253;&#21578;/2011&#32489;&#25928;&#35780;&#20215;&#65288;&#20462;&#25913;&#31295;&#65289;.doc" TargetMode="External"/><Relationship Id="rId2" Type="http://schemas.openxmlformats.org/officeDocument/2006/relationships/hyperlink" Target="&#26696;&#20363;/B10_&#36335;&#26725;&#21306;2009&#24180;&#24230;&#29616;&#20195;&#26381;&#21153;&#19994;&#36130;&#25919;&#19987;&#39033;&#36164;&#37329;&#25903;&#20986;&#32489;&#25928;&#35780;&#20215;&#25253;&#21578;-&#23450;&#31295;.doc" TargetMode="External"/><Relationship Id="rId10" Type="http://schemas.openxmlformats.org/officeDocument/2006/relationships/slideLayout" Target="../slideLayouts/slideLayout2.xml"/><Relationship Id="rId1" Type="http://schemas.openxmlformats.org/officeDocument/2006/relationships/hyperlink" Target="&#26696;&#20363;/B9_&#35832;&#26280;&#24066;&#23454;&#39564;&#32844;&#19994;&#20013;&#23398;.doc" TargetMode="External"/></Relationships>
</file>

<file path=ppt/slides/_rels/slide15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26696;&#20363;/A30_&#35780;&#20215;&#25253;&#21578;-&#27745;&#27835;&#19987;&#39033;&#36164;&#37329;(09&#24180;).doc" TargetMode="External"/><Relationship Id="rId3" Type="http://schemas.openxmlformats.org/officeDocument/2006/relationships/hyperlink" Target="&#26696;&#20363;/A27_&#28147;&#23433;&#21439;&#22478;&#38215;&#27745;&#27700;&#22788;&#29702;&#35774;&#26045;&#37197;&#22871;&#31649;&#32593;&#24314;&#35774;.doc" TargetMode="External"/><Relationship Id="rId2" Type="http://schemas.openxmlformats.org/officeDocument/2006/relationships/hyperlink" Target="&#26696;&#20363;/A24_&#20581;&#36523;&#20013;&#24515;&#25253;&#21578;.doc" TargetMode="External"/><Relationship Id="rId1" Type="http://schemas.openxmlformats.org/officeDocument/2006/relationships/hyperlink" Target="&#26696;&#20363;/A22_&#28246;&#24030;&#24066;&#20013;&#24515;&#22478;&#21306;&#31038;&#21306;&#20844;&#20849;&#21355;&#29983;&#26381;&#21153;&#39033;&#30446;&#32489;&#25928;&#35780;&#20215;&#25253;&#21578;.doc" TargetMode="External"/></Relationships>
</file>

<file path=ppt/slides/_rels/slide15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26696;&#20363;-&#30465;&#32423;&#33258;&#35780;/&#25351;&#26631;&#19982;&#20998;&#20540;&#19981;&#28165;&#26224;-&#30465;&#21457;&#25913;&#22996;&#21672;&#35810;&#35780;&#20272;&#32463;&#36153;&#39033;&#30446;&#32489;&#25928;&#35780;&#20215;&#25253;&#21578;.doc" TargetMode="External"/><Relationship Id="rId6" Type="http://schemas.openxmlformats.org/officeDocument/2006/relationships/hyperlink" Target="&#26696;&#20363;-&#30465;&#32423;&#33258;&#35780;/&#25351;&#26631;&#35780;&#20215;&#26631;&#20934;&#19981;&#26126;&#30830;-&#30465;&#27665;&#25919;&#21381;&#32489;&#25928;&#35780;&#20215;&#25253;&#21578;&#65288;&#22256;&#38590;&#32676;&#20307;&#36164;&#21161;&#39033;&#30446;&#65289;.doc" TargetMode="External"/><Relationship Id="rId5" Type="http://schemas.openxmlformats.org/officeDocument/2006/relationships/hyperlink" Target="&#26696;&#20363;-&#30465;&#32423;&#33258;&#35780;/&#25351;&#26631;-&#22343;&#20026;&#20849;&#24615;&#25351;&#26631;-2010&#32489;&#25928;&#35780;&#20215;&#25253;&#21578;&#65288;&#26032;&#65289;.doc" TargetMode="External"/><Relationship Id="rId4" Type="http://schemas.openxmlformats.org/officeDocument/2006/relationships/hyperlink" Target="&#26696;&#20363;-&#30465;&#32423;&#33258;&#35780;/&#25351;&#26631;&#26435;&#37325;&#19981;&#21512;&#29702;-2011&#24180;&#20154;&#21475;&#35745;&#29983;&#30446;&#26631;&#31649;&#29702;&#32489;&#25928;&#35780;&#20215;&#25253;&#21578;.doc" TargetMode="External"/><Relationship Id="rId3" Type="http://schemas.openxmlformats.org/officeDocument/2006/relationships/hyperlink" Target="&#26696;&#20363;-&#30465;&#32423;&#33258;&#35780;/&#25351;&#26631;&#20998;&#20540;&#19981;&#21512;&#29702;-&#24635;&#38431;&#36710;&#36742;&#23433;&#35013;GPS&#30417;&#25511;&#32463;&#36153;.doc" TargetMode="External"/><Relationship Id="rId2" Type="http://schemas.openxmlformats.org/officeDocument/2006/relationships/hyperlink" Target="&#26696;&#20363;-&#30465;&#32423;&#33258;&#35780;/&#25351;&#26631;&#19981;&#32454;&#21270;-&#36130;&#25919;&#25903;&#20986;&#39033;&#30446;&#32489;&#25928;&#35780;&#20215;&#33258;&#35780;&#25253;&#21578;&#65288;&#30465;&#29289;&#20215;&#23616;&#65289;.doc" TargetMode="External"/><Relationship Id="rId1" Type="http://schemas.openxmlformats.org/officeDocument/2006/relationships/hyperlink" Target="&#26696;&#20363;-&#30465;&#32423;&#33258;&#35780;/&#25351;&#26631;&#19981;&#20840;&#38754;-&#30465;&#36130;&#25919;&#25903;&#20986;&#39033;&#30446;&#32489;&#25928;&#33258;&#35780;&#25253;&#21578;(_&#32593;&#31449;&#36816;&#32500;)2010-1.do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hyperlink" Target="XX&#24066;2017&#25972;&#26449;&#25512;&#36827;&#25206;&#36139;&#36164;&#37329;&#39033;&#30446;.docx" TargetMode="Externa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emf"/></Relationships>
</file>

<file path=ppt/slides/_rels/slide174.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microsoft.com/office/2007/relationships/diagramDrawing" Target="../diagrams/drawing2.xml"/><Relationship Id="rId1"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3.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209855" y="2358043"/>
            <a:ext cx="7772400" cy="1470025"/>
          </a:xfrm>
        </p:spPr>
        <p:txBody>
          <a:bodyPr/>
          <a:lstStyle/>
          <a:p>
            <a:r>
              <a:rPr lang="zh-CN" altLang="en-US" b="1" dirty="0">
                <a:solidFill>
                  <a:srgbClr val="002060"/>
                </a:solidFill>
                <a:latin typeface="黑体" panose="02010600030101010101" charset="-122"/>
                <a:ea typeface="黑体" panose="02010600030101010101" charset="-122"/>
              </a:rPr>
              <a:t>全面实施预算绩效管理</a:t>
            </a:r>
            <a:br>
              <a:rPr lang="zh-CN" altLang="en-US" b="1" dirty="0">
                <a:solidFill>
                  <a:srgbClr val="002060"/>
                </a:solidFill>
                <a:latin typeface="黑体" panose="02010600030101010101" charset="-122"/>
                <a:ea typeface="黑体" panose="02010600030101010101" charset="-122"/>
              </a:rPr>
            </a:br>
            <a:r>
              <a:rPr lang="zh-CN" altLang="en-US" b="1" dirty="0">
                <a:solidFill>
                  <a:srgbClr val="002060"/>
                </a:solidFill>
                <a:latin typeface="黑体" panose="02010600030101010101" charset="-122"/>
                <a:ea typeface="黑体" panose="02010600030101010101" charset="-122"/>
              </a:rPr>
              <a:t>理论、政策与实务</a:t>
            </a:r>
            <a:br>
              <a:rPr lang="zh-CN" altLang="en-US" b="1" dirty="0">
                <a:solidFill>
                  <a:srgbClr val="002060"/>
                </a:solidFill>
                <a:latin typeface="黑体" panose="02010600030101010101" charset="-122"/>
                <a:ea typeface="黑体" panose="02010600030101010101" charset="-122"/>
              </a:rPr>
            </a:br>
            <a:br>
              <a:rPr lang="en-US" altLang="zh-CN" sz="3600" b="1" dirty="0">
                <a:solidFill>
                  <a:srgbClr val="002060"/>
                </a:solidFill>
                <a:latin typeface="微软雅黑" panose="020B0503020204020204" pitchFamily="34" charset="-122"/>
                <a:ea typeface="微软雅黑" panose="020B0503020204020204" pitchFamily="34" charset="-122"/>
              </a:rPr>
            </a:br>
            <a:br>
              <a:rPr lang="en-US" altLang="zh-CN" sz="4400" b="1" dirty="0">
                <a:solidFill>
                  <a:srgbClr val="002060"/>
                </a:solidFill>
                <a:latin typeface="+mj-ea"/>
                <a:ea typeface="+mj-ea"/>
              </a:rPr>
            </a:br>
            <a:br>
              <a:rPr lang="en-US" altLang="zh-CN" sz="4400" b="1" dirty="0">
                <a:solidFill>
                  <a:srgbClr val="002060"/>
                </a:solidFill>
                <a:latin typeface="+mj-ea"/>
                <a:ea typeface="+mj-ea"/>
              </a:rPr>
            </a:br>
            <a:endParaRPr lang="zh-CN" altLang="zh-CN" sz="3200" dirty="0">
              <a:solidFill>
                <a:srgbClr val="002060"/>
              </a:solidFill>
              <a:latin typeface="+mn-ea"/>
              <a:ea typeface="+mn-ea"/>
            </a:endParaRPr>
          </a:p>
        </p:txBody>
      </p:sp>
      <p:sp>
        <p:nvSpPr>
          <p:cNvPr id="62467" name="Rectangle 3"/>
          <p:cNvSpPr>
            <a:spLocks noGrp="1" noChangeArrowheads="1"/>
          </p:cNvSpPr>
          <p:nvPr>
            <p:ph type="subTitle" idx="1"/>
          </p:nvPr>
        </p:nvSpPr>
        <p:spPr>
          <a:xfrm>
            <a:off x="2927648" y="4581128"/>
            <a:ext cx="6400800" cy="940664"/>
          </a:xfrm>
        </p:spPr>
        <p:txBody>
          <a:bodyPr/>
          <a:lstStyle/>
          <a:p>
            <a:r>
              <a:rPr lang="ru-RU" altLang="zh-CN" b="1" dirty="0"/>
              <a:t>    </a:t>
            </a:r>
            <a:r>
              <a:rPr lang="ru-RU" altLang="zh-CN" dirty="0"/>
              <a:t>                                                           </a:t>
            </a:r>
            <a:endParaRPr lang="en-US" altLang="zh-CN" dirty="0"/>
          </a:p>
        </p:txBody>
      </p:sp>
      <p:sp>
        <p:nvSpPr>
          <p:cNvPr id="5" name="副标题 2"/>
          <p:cNvSpPr txBox="1"/>
          <p:nvPr/>
        </p:nvSpPr>
        <p:spPr>
          <a:xfrm>
            <a:off x="3143672" y="5805264"/>
            <a:ext cx="6400800" cy="553616"/>
          </a:xfrm>
          <a:prstGeom prst="rect">
            <a:avLst/>
          </a:prstGeom>
        </p:spPr>
        <p:txBody>
          <a:bodyPr>
            <a:noAutofit/>
          </a:bodyPr>
          <a:lstStyle>
            <a:lvl1pPr marL="0" indent="0" algn="ctr" rtl="0" eaLnBrk="1" fontAlgn="base" hangingPunct="1">
              <a:spcBef>
                <a:spcPct val="20000"/>
              </a:spcBef>
              <a:spcAft>
                <a:spcPct val="0"/>
              </a:spcAft>
              <a:buClr>
                <a:schemeClr val="hlink"/>
              </a:buClr>
              <a:buFont typeface="Wingdings" panose="05000000000000000000" pitchFamily="2" charset="2"/>
              <a:buNone/>
              <a:defRPr sz="2800">
                <a:solidFill>
                  <a:schemeClr val="tx1"/>
                </a:solidFill>
                <a:latin typeface="方正黑体简体" pitchFamily="2" charset="-122"/>
                <a:ea typeface="方正黑体简体" pitchFamily="2" charset="-122"/>
                <a:cs typeface="+mn-cs"/>
              </a:defRPr>
            </a:lvl1pPr>
            <a:lvl2pPr marL="457200" indent="0" algn="ctr" rtl="0" eaLnBrk="1" fontAlgn="base" hangingPunct="1">
              <a:spcBef>
                <a:spcPct val="20000"/>
              </a:spcBef>
              <a:spcAft>
                <a:spcPct val="0"/>
              </a:spcAft>
              <a:buClr>
                <a:schemeClr val="tx2"/>
              </a:buClr>
              <a:buSzPct val="85000"/>
              <a:buFont typeface="Wingdings" panose="05000000000000000000" pitchFamily="2" charset="2"/>
              <a:buNone/>
              <a:defRPr sz="2800">
                <a:solidFill>
                  <a:schemeClr val="tx1"/>
                </a:solidFill>
                <a:latin typeface="+mn-lt"/>
                <a:ea typeface="+mn-ea"/>
              </a:defRPr>
            </a:lvl2pPr>
            <a:lvl3pPr marL="914400" indent="0" algn="ctr" rtl="0" eaLnBrk="1" fontAlgn="base" hangingPunct="1">
              <a:spcBef>
                <a:spcPct val="20000"/>
              </a:spcBef>
              <a:spcAft>
                <a:spcPct val="0"/>
              </a:spcAft>
              <a:buClr>
                <a:schemeClr val="hlink"/>
              </a:buClr>
              <a:buSzPct val="95000"/>
              <a:buFont typeface="Wingdings 2" panose="05020102010507070707" pitchFamily="18" charset="2"/>
              <a:buNone/>
              <a:defRPr sz="2400">
                <a:solidFill>
                  <a:schemeClr val="tx1"/>
                </a:solidFill>
                <a:latin typeface="+mn-lt"/>
                <a:ea typeface="+mn-ea"/>
              </a:defRPr>
            </a:lvl3pPr>
            <a:lvl4pPr marL="1371600" indent="0" algn="ctr" rtl="0" eaLnBrk="1" fontAlgn="base" hangingPunct="1">
              <a:spcBef>
                <a:spcPct val="20000"/>
              </a:spcBef>
              <a:spcAft>
                <a:spcPct val="0"/>
              </a:spcAft>
              <a:buClr>
                <a:schemeClr val="tx2"/>
              </a:buClr>
              <a:buSzPct val="90000"/>
              <a:buFont typeface="Wingdings" panose="05000000000000000000" pitchFamily="2" charset="2"/>
              <a:buNone/>
              <a:defRPr sz="2000">
                <a:solidFill>
                  <a:schemeClr val="tx1"/>
                </a:solidFill>
                <a:latin typeface="+mn-lt"/>
                <a:ea typeface="+mn-ea"/>
              </a:defRPr>
            </a:lvl4pPr>
            <a:lvl5pPr marL="1828800" indent="0" algn="ctr" rtl="0" eaLnBrk="1" fontAlgn="base" hangingPunct="1">
              <a:spcBef>
                <a:spcPct val="20000"/>
              </a:spcBef>
              <a:spcAft>
                <a:spcPct val="0"/>
              </a:spcAft>
              <a:buClr>
                <a:schemeClr val="hlink"/>
              </a:buClr>
              <a:buFont typeface="Wingdings 2" panose="05020102010507070707" pitchFamily="18" charset="2"/>
              <a:buNone/>
              <a:defRPr sz="2000">
                <a:solidFill>
                  <a:schemeClr val="tx1"/>
                </a:solidFill>
                <a:latin typeface="+mn-lt"/>
                <a:ea typeface="+mn-ea"/>
              </a:defRPr>
            </a:lvl5pPr>
            <a:lvl6pPr marL="2286000" indent="0" algn="ctr" rtl="0" eaLnBrk="1" fontAlgn="base" hangingPunct="1">
              <a:spcBef>
                <a:spcPct val="20000"/>
              </a:spcBef>
              <a:spcAft>
                <a:spcPct val="0"/>
              </a:spcAft>
              <a:buClr>
                <a:schemeClr val="hlink"/>
              </a:buClr>
              <a:buFont typeface="Wingdings 2" panose="05020102010507070707" pitchFamily="18" charset="2"/>
              <a:buNone/>
              <a:defRPr sz="2000">
                <a:solidFill>
                  <a:schemeClr val="tx1"/>
                </a:solidFill>
                <a:latin typeface="+mn-lt"/>
                <a:ea typeface="+mn-ea"/>
              </a:defRPr>
            </a:lvl6pPr>
            <a:lvl7pPr marL="2743200" indent="0" algn="ctr" rtl="0" eaLnBrk="1" fontAlgn="base" hangingPunct="1">
              <a:spcBef>
                <a:spcPct val="20000"/>
              </a:spcBef>
              <a:spcAft>
                <a:spcPct val="0"/>
              </a:spcAft>
              <a:buClr>
                <a:schemeClr val="hlink"/>
              </a:buClr>
              <a:buFont typeface="Wingdings 2" panose="05020102010507070707" pitchFamily="18" charset="2"/>
              <a:buNone/>
              <a:defRPr sz="2000">
                <a:solidFill>
                  <a:schemeClr val="tx1"/>
                </a:solidFill>
                <a:latin typeface="+mn-lt"/>
                <a:ea typeface="+mn-ea"/>
              </a:defRPr>
            </a:lvl7pPr>
            <a:lvl8pPr marL="3200400" indent="0" algn="ctr" rtl="0" eaLnBrk="1" fontAlgn="base" hangingPunct="1">
              <a:spcBef>
                <a:spcPct val="20000"/>
              </a:spcBef>
              <a:spcAft>
                <a:spcPct val="0"/>
              </a:spcAft>
              <a:buClr>
                <a:schemeClr val="hlink"/>
              </a:buClr>
              <a:buFont typeface="Wingdings 2" panose="05020102010507070707" pitchFamily="18" charset="2"/>
              <a:buNone/>
              <a:defRPr sz="2000">
                <a:solidFill>
                  <a:schemeClr val="tx1"/>
                </a:solidFill>
                <a:latin typeface="+mn-lt"/>
                <a:ea typeface="+mn-ea"/>
              </a:defRPr>
            </a:lvl8pPr>
            <a:lvl9pPr marL="3657600" indent="0" algn="ctr" rtl="0" eaLnBrk="1" fontAlgn="base" hangingPunct="1">
              <a:spcBef>
                <a:spcPct val="20000"/>
              </a:spcBef>
              <a:spcAft>
                <a:spcPct val="0"/>
              </a:spcAft>
              <a:buClr>
                <a:schemeClr val="hlink"/>
              </a:buClr>
              <a:buFont typeface="Wingdings 2" panose="05020102010507070707" pitchFamily="18" charset="2"/>
              <a:buNone/>
              <a:defRPr sz="2000">
                <a:solidFill>
                  <a:schemeClr val="tx1"/>
                </a:solidFill>
                <a:latin typeface="+mn-lt"/>
                <a:ea typeface="+mn-ea"/>
              </a:defRPr>
            </a:lvl9pPr>
          </a:lstStyle>
          <a:p>
            <a:endParaRPr lang="zh-CN" altLang="en-US" sz="2400" b="0"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文本框 1"/>
          <p:cNvSpPr txBox="1"/>
          <p:nvPr/>
        </p:nvSpPr>
        <p:spPr>
          <a:xfrm>
            <a:off x="4531995" y="4873625"/>
            <a:ext cx="5832475" cy="1645285"/>
          </a:xfrm>
          <a:prstGeom prst="rect">
            <a:avLst/>
          </a:prstGeom>
          <a:noFill/>
        </p:spPr>
        <p:txBody>
          <a:bodyPr wrap="square" rtlCol="0">
            <a:spAutoFit/>
          </a:bodyPr>
          <a:p>
            <a:pPr algn="ctr">
              <a:lnSpc>
                <a:spcPct val="150000"/>
              </a:lnSpc>
            </a:pPr>
            <a:r>
              <a:rPr lang="zh-CN" altLang="en-US" sz="3600" b="1" kern="0" noProof="1" dirty="0">
                <a:solidFill>
                  <a:srgbClr val="002060"/>
                </a:solidFill>
                <a:latin typeface="+mn-ea"/>
                <a:ea typeface="+mn-ea"/>
                <a:cs typeface="Times New Roman" panose="02020603050405020304" pitchFamily="18" charset="0"/>
                <a:sym typeface="+mn-ea"/>
              </a:rPr>
              <a:t>周 海 民</a:t>
            </a:r>
            <a:r>
              <a:rPr lang="zh-CN" altLang="en-US" sz="2400" b="1" noProof="1" dirty="0">
                <a:effectLst>
                  <a:outerShdw blurRad="38100" dist="38100" dir="2700000">
                    <a:srgbClr val="C0C0C0"/>
                  </a:outerShdw>
                </a:effectLst>
                <a:latin typeface="华文楷体" panose="02010600040101010101" pitchFamily="2" charset="-122"/>
                <a:ea typeface="华文楷体" panose="02010600040101010101" pitchFamily="2" charset="-122"/>
                <a:cs typeface="+mn-cs"/>
                <a:sym typeface="+mn-ea"/>
              </a:rPr>
              <a:t> </a:t>
            </a:r>
            <a:endParaRPr lang="zh-CN" altLang="en-US" b="1" noProof="1" dirty="0">
              <a:effectLst>
                <a:outerShdw blurRad="38100" dist="38100" dir="2700000">
                  <a:srgbClr val="C0C0C0"/>
                </a:outerShdw>
              </a:effectLst>
              <a:latin typeface="华文楷体" panose="02010600040101010101" pitchFamily="2" charset="-122"/>
              <a:ea typeface="华文楷体" panose="02010600040101010101" pitchFamily="2" charset="-122"/>
            </a:endParaRPr>
          </a:p>
          <a:p>
            <a:pPr algn="ctr">
              <a:lnSpc>
                <a:spcPct val="80000"/>
              </a:lnSpc>
            </a:pPr>
            <a:endParaRPr lang="zh-CN" altLang="en-US" b="1" noProof="1" dirty="0">
              <a:effectLst>
                <a:outerShdw blurRad="38100" dist="38100" dir="2700000">
                  <a:srgbClr val="C0C0C0"/>
                </a:outerShdw>
              </a:effectLst>
              <a:latin typeface="华文楷体" panose="02010600040101010101" pitchFamily="2" charset="-122"/>
              <a:ea typeface="华文楷体" panose="02010600040101010101" pitchFamily="2" charset="-122"/>
            </a:endParaRPr>
          </a:p>
          <a:p>
            <a:pPr algn="ctr">
              <a:lnSpc>
                <a:spcPct val="120000"/>
              </a:lnSpc>
            </a:pPr>
            <a:r>
              <a:rPr lang="en-US" altLang="zh-CN" sz="2800" b="1" noProof="1" dirty="0">
                <a:effectLst>
                  <a:outerShdw blurRad="38100" dist="38100" dir="2700000">
                    <a:srgbClr val="C0C0C0"/>
                  </a:outerShdw>
                </a:effectLst>
                <a:latin typeface="Arial" panose="020B0604020202020204" pitchFamily="34" charset="0"/>
                <a:ea typeface="楷体" panose="02010609060101010101" pitchFamily="49" charset="-122"/>
                <a:cs typeface="+mn-cs"/>
                <a:sym typeface="+mn-ea"/>
              </a:rPr>
              <a:t>2019</a:t>
            </a:r>
            <a:r>
              <a:rPr lang="zh-CN" altLang="en-US" sz="2800" b="1" noProof="1" dirty="0">
                <a:effectLst>
                  <a:outerShdw blurRad="38100" dist="38100" dir="2700000">
                    <a:srgbClr val="C0C0C0"/>
                  </a:outerShdw>
                </a:effectLst>
                <a:latin typeface="Arial" panose="020B0604020202020204" pitchFamily="34" charset="0"/>
                <a:ea typeface="楷体" panose="02010609060101010101" pitchFamily="49" charset="-122"/>
                <a:cs typeface="+mn-cs"/>
                <a:sym typeface="+mn-ea"/>
              </a:rPr>
              <a:t>年</a:t>
            </a:r>
            <a:r>
              <a:rPr lang="en-US" altLang="zh-CN" sz="2800" b="1" noProof="1" dirty="0">
                <a:effectLst>
                  <a:outerShdw blurRad="38100" dist="38100" dir="2700000">
                    <a:srgbClr val="C0C0C0"/>
                  </a:outerShdw>
                </a:effectLst>
                <a:latin typeface="Arial" panose="020B0604020202020204" pitchFamily="34" charset="0"/>
                <a:ea typeface="楷体" panose="02010609060101010101" pitchFamily="49" charset="-122"/>
                <a:cs typeface="+mn-cs"/>
                <a:sym typeface="+mn-ea"/>
              </a:rPr>
              <a:t>11</a:t>
            </a:r>
            <a:r>
              <a:rPr lang="zh-CN" altLang="en-US" sz="2800" b="1" noProof="1" dirty="0">
                <a:effectLst>
                  <a:outerShdw blurRad="38100" dist="38100" dir="2700000">
                    <a:srgbClr val="C0C0C0"/>
                  </a:outerShdw>
                </a:effectLst>
                <a:latin typeface="Arial" panose="020B0604020202020204" pitchFamily="34" charset="0"/>
                <a:ea typeface="楷体" panose="02010609060101010101" pitchFamily="49" charset="-122"/>
                <a:cs typeface="+mn-cs"/>
                <a:sym typeface="+mn-ea"/>
              </a:rPr>
              <a:t>月</a:t>
            </a:r>
            <a:endParaRPr lang="zh-CN" altLang="en-US" sz="2800" b="1" noProof="1" dirty="0" smtClean="0">
              <a:effectLst>
                <a:outerShdw blurRad="38100" dist="38100" dir="2700000">
                  <a:srgbClr val="C0C0C0"/>
                </a:outerShdw>
              </a:effectLst>
              <a:latin typeface="Arial" panose="020B0604020202020204" pitchFamily="34" charset="0"/>
              <a:ea typeface="楷体" panose="02010609060101010101" pitchFamily="49" charset="-122"/>
              <a:cs typeface="+mn-cs"/>
              <a:sym typeface="+mn-ea"/>
            </a:endParaRPr>
          </a:p>
        </p:txBody>
      </p:sp>
      <p:sp>
        <p:nvSpPr>
          <p:cNvPr id="4100" name="文本框 5"/>
          <p:cNvSpPr txBox="1"/>
          <p:nvPr/>
        </p:nvSpPr>
        <p:spPr>
          <a:xfrm>
            <a:off x="1949450" y="534988"/>
            <a:ext cx="4259263" cy="613410"/>
          </a:xfrm>
          <a:prstGeom prst="rect">
            <a:avLst/>
          </a:prstGeom>
          <a:noFill/>
          <a:ln w="9525">
            <a:noFill/>
          </a:ln>
        </p:spPr>
        <p:txBody>
          <a:bodyPr wrap="square" anchor="t">
            <a:spAutoFit/>
          </a:bodyPr>
          <a:p>
            <a:r>
              <a:rPr lang="zh-CN" altLang="en-US" sz="3200" b="1" dirty="0">
                <a:solidFill>
                  <a:srgbClr val="E00000"/>
                </a:solidFill>
                <a:latin typeface="微软雅黑" panose="020B0503020204020204" pitchFamily="34" charset="-122"/>
                <a:ea typeface="微软雅黑" panose="020B0503020204020204" pitchFamily="34" charset="-122"/>
              </a:rPr>
              <a:t>引领  辐射  带动  提升</a:t>
            </a:r>
            <a:endParaRPr lang="zh-CN" altLang="en-US" sz="3200" b="1" dirty="0">
              <a:solidFill>
                <a:srgbClr val="E00000"/>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r>
              <a:rPr lang="zh-CN" altLang="en-US"/>
              <a:t>评价对象：</a:t>
            </a:r>
            <a:endParaRPr lang="zh-CN" altLang="en-US"/>
          </a:p>
          <a:p>
            <a:r>
              <a:rPr lang="zh-CN" altLang="en-US"/>
              <a:t>项目、计划、政策、组织、部门、资产、人事</a:t>
            </a:r>
            <a:endParaRPr lang="zh-CN" altLang="en-US"/>
          </a:p>
          <a:p>
            <a:endParaRPr lang="zh-CN" altLang="en-US"/>
          </a:p>
          <a:p>
            <a:r>
              <a:rPr lang="zh-CN" altLang="en-US">
                <a:solidFill>
                  <a:srgbClr val="FF0000"/>
                </a:solidFill>
                <a:sym typeface="+mn-ea"/>
              </a:rPr>
              <a:t>不仅为了保证   正确的做事</a:t>
            </a:r>
            <a:endParaRPr lang="zh-CN" altLang="en-US">
              <a:solidFill>
                <a:srgbClr val="FF0000"/>
              </a:solidFill>
            </a:endParaRPr>
          </a:p>
          <a:p>
            <a:endParaRPr lang="zh-CN" altLang="en-US">
              <a:solidFill>
                <a:srgbClr val="FF0000"/>
              </a:solidFill>
            </a:endParaRPr>
          </a:p>
          <a:p>
            <a:r>
              <a:rPr lang="zh-CN" altLang="en-US">
                <a:solidFill>
                  <a:srgbClr val="FF0000"/>
                </a:solidFill>
                <a:sym typeface="+mn-ea"/>
              </a:rPr>
              <a:t>还是为了做到，做的事都是正确的</a:t>
            </a:r>
            <a:endParaRPr lang="zh-CN" altLang="en-US">
              <a:solidFill>
                <a:srgbClr val="FF0000"/>
              </a:solidFill>
              <a:sym typeface="+mn-ea"/>
            </a:endParaRPr>
          </a:p>
          <a:p>
            <a:endParaRPr lang="zh-CN" altLang="en-US">
              <a:solidFill>
                <a:srgbClr val="FF0000"/>
              </a:solidFill>
              <a:sym typeface="+mn-ea"/>
            </a:endParaRPr>
          </a:p>
          <a:p>
            <a:r>
              <a:rPr lang="zh-CN" altLang="en-US">
                <a:ln w="22225">
                  <a:solidFill>
                    <a:schemeClr val="accent2"/>
                  </a:solidFill>
                  <a:prstDash val="solid"/>
                </a:ln>
                <a:solidFill>
                  <a:schemeClr val="accent2">
                    <a:lumMod val="40000"/>
                    <a:lumOff val="60000"/>
                  </a:schemeClr>
                </a:solidFill>
                <a:effectLst/>
                <a:sym typeface="+mn-ea"/>
              </a:rPr>
              <a:t>内控资料</a:t>
            </a:r>
            <a:endParaRPr lang="zh-CN" altLang="en-US">
              <a:ln w="22225">
                <a:solidFill>
                  <a:schemeClr val="accent2"/>
                </a:solidFill>
                <a:prstDash val="solid"/>
              </a:ln>
              <a:solidFill>
                <a:schemeClr val="accent2">
                  <a:lumMod val="40000"/>
                  <a:lumOff val="60000"/>
                </a:schemeClr>
              </a:solidFill>
              <a:effectLst/>
            </a:endParaRPr>
          </a:p>
          <a:p>
            <a:endParaRPr lang="zh-CN" altLang="en-US">
              <a:ln w="22225">
                <a:solidFill>
                  <a:schemeClr val="accent2"/>
                </a:solidFill>
                <a:prstDash val="solid"/>
              </a:ln>
              <a:solidFill>
                <a:schemeClr val="accent2">
                  <a:lumMod val="40000"/>
                  <a:lumOff val="60000"/>
                </a:schemeClr>
              </a:solidFill>
              <a:effectLst/>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21995" y="472440"/>
            <a:ext cx="10779125" cy="5212080"/>
          </a:xfrm>
          <a:prstGeom prst="rect">
            <a:avLst/>
          </a:prstGeom>
          <a:noFill/>
          <a:ln w="9525">
            <a:noFill/>
          </a:ln>
        </p:spPr>
        <p:txBody>
          <a:bodyPr wrap="square">
            <a:spAutoFit/>
          </a:bodyPr>
          <a:p>
            <a:pPr marL="0" indent="409575" algn="l" latinLnBrk="0">
              <a:lnSpc>
                <a:spcPct val="150000"/>
              </a:lnSpc>
            </a:pPr>
            <a:r>
              <a:rPr lang="zh-CN" altLang="en-US" sz="3200" b="0"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绩效目标确定后，一般不予调整。预算执行中因特殊原因确需调整的，应按照绩效目标管理要求和预算调整流程报批。第二十八条 预算执行中产生的项目预算追加，需按要求设置项目绩效目标，按照确定格式和内容填报项目绩效目标申报表（附件</a:t>
            </a:r>
            <a:r>
              <a:rPr lang="en-US" altLang="zh-CN" sz="3200" b="0"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3200" b="0"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），并按照绩效目标管理要求和预算追加流程报批。</a:t>
            </a:r>
            <a:endParaRPr lang="zh-CN" altLang="en-US" sz="32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960665" y="1071353"/>
            <a:ext cx="8270669" cy="1617418"/>
            <a:chOff x="1032357" y="1963707"/>
            <a:chExt cx="8270669" cy="1019958"/>
          </a:xfrm>
        </p:grpSpPr>
        <p:grpSp>
          <p:nvGrpSpPr>
            <p:cNvPr id="13" name="组合 12"/>
            <p:cNvGrpSpPr/>
            <p:nvPr/>
          </p:nvGrpSpPr>
          <p:grpSpPr>
            <a:xfrm>
              <a:off x="1032357" y="2081051"/>
              <a:ext cx="2444064" cy="888902"/>
              <a:chOff x="596348" y="2228671"/>
              <a:chExt cx="2333696" cy="1461766"/>
            </a:xfrm>
          </p:grpSpPr>
          <p:sp>
            <p:nvSpPr>
              <p:cNvPr id="14" name="椭圆 13"/>
              <p:cNvSpPr/>
              <p:nvPr/>
            </p:nvSpPr>
            <p:spPr>
              <a:xfrm>
                <a:off x="915714" y="2228671"/>
                <a:ext cx="2014330" cy="1461766"/>
              </a:xfrm>
              <a:prstGeom prst="ellipse">
                <a:avLst/>
              </a:prstGeom>
              <a:solidFill>
                <a:schemeClr val="bg1">
                  <a:lumMod val="95000"/>
                </a:schemeClr>
              </a:solidFill>
              <a:ln>
                <a:solidFill>
                  <a:schemeClr val="bg2">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3600" b="1" dirty="0">
                    <a:solidFill>
                      <a:schemeClr val="bg1"/>
                    </a:solidFill>
                  </a:rPr>
                  <a:t>Part A</a:t>
                </a:r>
                <a:endParaRPr lang="zh-CN" altLang="en-US" sz="3600" b="1" dirty="0">
                  <a:solidFill>
                    <a:schemeClr val="bg1"/>
                  </a:solidFill>
                </a:endParaRPr>
              </a:p>
            </p:txBody>
          </p:sp>
          <p:sp>
            <p:nvSpPr>
              <p:cNvPr id="7" name="椭圆 6"/>
              <p:cNvSpPr/>
              <p:nvPr/>
            </p:nvSpPr>
            <p:spPr>
              <a:xfrm>
                <a:off x="596348" y="2228671"/>
                <a:ext cx="2014330" cy="1461766"/>
              </a:xfrm>
              <a:prstGeom prst="ellipse">
                <a:avLst/>
              </a:prstGeom>
              <a:solidFill>
                <a:schemeClr val="bg1">
                  <a:lumMod val="6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zh-CN" altLang="en-US" sz="3600" dirty="0" smtClean="0">
                    <a:solidFill>
                      <a:schemeClr val="bg1"/>
                    </a:solidFill>
                  </a:rPr>
                  <a:t>三</a:t>
                </a:r>
                <a:endParaRPr lang="zh-CN" altLang="en-US" sz="3600" dirty="0">
                  <a:solidFill>
                    <a:schemeClr val="bg1"/>
                  </a:solidFill>
                </a:endParaRPr>
              </a:p>
            </p:txBody>
          </p:sp>
        </p:grpSp>
        <p:cxnSp>
          <p:nvCxnSpPr>
            <p:cNvPr id="9" name="直接连接符 8"/>
            <p:cNvCxnSpPr/>
            <p:nvPr/>
          </p:nvCxnSpPr>
          <p:spPr>
            <a:xfrm>
              <a:off x="4036134" y="2810973"/>
              <a:ext cx="4548969"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19604" y="1963707"/>
              <a:ext cx="5383422" cy="1019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zh-CN"/>
              </a:defPPr>
              <a:lvl1pPr marR="0" lvl="0" indent="0" defTabSz="1218565" fontAlgn="auto">
                <a:lnSpc>
                  <a:spcPct val="100000"/>
                </a:lnSpc>
                <a:spcBef>
                  <a:spcPts val="0"/>
                </a:spcBef>
                <a:spcAft>
                  <a:spcPts val="0"/>
                </a:spcAft>
                <a:buClrTx/>
                <a:buSzTx/>
                <a:buFontTx/>
                <a:buNone/>
                <a:defRPr kumimoji="0" sz="3600" b="0" i="0" u="none" strike="noStrike" cap="none" spc="0" normalizeH="0" baseline="0">
                  <a:ln>
                    <a:noFill/>
                  </a:ln>
                  <a:solidFill>
                    <a:srgbClr val="000000">
                      <a:lumMod val="65000"/>
                      <a:lumOff val="35000"/>
                    </a:srgbClr>
                  </a:solidFill>
                  <a:effectLst/>
                  <a:uLnTx/>
                  <a:uFillTx/>
                  <a:latin typeface="黑体" panose="02010600030101010101" charset="-122"/>
                  <a:ea typeface="黑体" panose="0201060003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省对市县专项转移支付绩效</a:t>
              </a:r>
              <a:r>
                <a:rPr lang="zh-CN" altLang="en-US" dirty="0" smtClean="0"/>
                <a:t>目标管理办法 </a:t>
              </a:r>
              <a:endParaRPr lang="zh-CN" altLang="en-US" dirty="0"/>
            </a:p>
          </p:txBody>
        </p:sp>
      </p:grpSp>
      <p:sp>
        <p:nvSpPr>
          <p:cNvPr id="25" name="文本框 24"/>
          <p:cNvSpPr txBox="1"/>
          <p:nvPr/>
        </p:nvSpPr>
        <p:spPr>
          <a:xfrm>
            <a:off x="1323271" y="2578206"/>
            <a:ext cx="3384381" cy="1323439"/>
          </a:xfrm>
          <a:prstGeom prst="rect">
            <a:avLst/>
          </a:prstGeom>
          <a:noFill/>
        </p:spPr>
        <p:txBody>
          <a:bodyPr wrap="square" rtlCol="0">
            <a:spAutoFit/>
          </a:bodyPr>
          <a:lstStyle/>
          <a:p>
            <a:pPr marL="457200" indent="-457200">
              <a:buFont typeface="Wingdings" panose="05000000000000000000" pitchFamily="2" charset="2"/>
              <a:buChar char="u"/>
            </a:pPr>
            <a:endParaRPr lang="en-US" altLang="zh-CN" sz="2000" dirty="0">
              <a:latin typeface="华文细黑" panose="02010600040101010101" pitchFamily="2" charset="-122"/>
              <a:ea typeface="华文细黑" panose="02010600040101010101" pitchFamily="2" charset="-122"/>
            </a:endParaRPr>
          </a:p>
          <a:p>
            <a:pPr marL="457200" indent="-457200">
              <a:buFont typeface="Wingdings" panose="05000000000000000000" pitchFamily="2" charset="2"/>
              <a:buChar char="u"/>
            </a:pPr>
            <a:endParaRPr lang="en-US" altLang="zh-CN" sz="2000" dirty="0">
              <a:latin typeface="华文细黑" panose="02010600040101010101" pitchFamily="2" charset="-122"/>
              <a:ea typeface="华文细黑" panose="02010600040101010101" pitchFamily="2" charset="-122"/>
            </a:endParaRPr>
          </a:p>
          <a:p>
            <a:r>
              <a:rPr lang="zh-CN" altLang="en-US" sz="2000" dirty="0" smtClean="0">
                <a:latin typeface="华文细黑" panose="02010600040101010101" pitchFamily="2" charset="-122"/>
                <a:ea typeface="华文细黑" panose="02010600040101010101" pitchFamily="2" charset="-122"/>
              </a:rPr>
              <a:t>        </a:t>
            </a:r>
            <a:endParaRPr lang="zh-CN" altLang="en-US" sz="2000" dirty="0">
              <a:latin typeface="华文细黑" panose="02010600040101010101" pitchFamily="2" charset="-122"/>
              <a:ea typeface="华文细黑" panose="02010600040101010101" pitchFamily="2" charset="-122"/>
            </a:endParaRPr>
          </a:p>
          <a:p>
            <a:pPr marL="457200" indent="-457200">
              <a:buFont typeface="Wingdings" panose="05000000000000000000" pitchFamily="2" charset="2"/>
              <a:buChar char="u"/>
            </a:pPr>
            <a:endParaRPr lang="zh-CN" altLang="en-US" sz="2000" dirty="0">
              <a:latin typeface="华文细黑" panose="02010600040101010101" pitchFamily="2" charset="-122"/>
              <a:ea typeface="华文细黑" panose="02010600040101010101" pitchFamily="2" charset="-122"/>
            </a:endParaRPr>
          </a:p>
        </p:txBody>
      </p:sp>
      <p:sp>
        <p:nvSpPr>
          <p:cNvPr id="26" name="矩形 25"/>
          <p:cNvSpPr/>
          <p:nvPr/>
        </p:nvSpPr>
        <p:spPr>
          <a:xfrm>
            <a:off x="1724726" y="4284882"/>
            <a:ext cx="2984191" cy="646331"/>
          </a:xfrm>
          <a:prstGeom prst="rect">
            <a:avLst/>
          </a:prstGeom>
        </p:spPr>
        <p:txBody>
          <a:bodyPr wrap="square">
            <a:spAutoFit/>
          </a:bodyPr>
          <a:lstStyle/>
          <a:p>
            <a:endParaRPr lang="en-US" altLang="zh-CN" dirty="0">
              <a:latin typeface="华文细黑" panose="02010600040101010101" pitchFamily="2" charset="-122"/>
              <a:ea typeface="华文细黑" panose="02010600040101010101" pitchFamily="2" charset="-122"/>
            </a:endParaRPr>
          </a:p>
          <a:p>
            <a:r>
              <a:rPr lang="zh-CN" altLang="en-US" dirty="0">
                <a:latin typeface="华文细黑" panose="02010600040101010101" pitchFamily="2" charset="-122"/>
                <a:ea typeface="华文细黑" panose="02010600040101010101" pitchFamily="2" charset="-122"/>
              </a:rPr>
              <a:t>      </a:t>
            </a:r>
            <a:endParaRPr lang="en-US" altLang="zh-CN" dirty="0">
              <a:latin typeface="华文细黑" panose="02010600040101010101" pitchFamily="2" charset="-122"/>
              <a:ea typeface="华文细黑" panose="0201060004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42710" y="454821"/>
            <a:ext cx="3099315" cy="3108044"/>
            <a:chOff x="8371674" y="1513076"/>
            <a:chExt cx="3099315" cy="3108044"/>
          </a:xfrm>
        </p:grpSpPr>
        <p:grpSp>
          <p:nvGrpSpPr>
            <p:cNvPr id="7" name="组合 6"/>
            <p:cNvGrpSpPr/>
            <p:nvPr/>
          </p:nvGrpSpPr>
          <p:grpSpPr>
            <a:xfrm>
              <a:off x="9293089" y="1513081"/>
              <a:ext cx="2177898" cy="2177896"/>
              <a:chOff x="2772840" y="1518635"/>
              <a:chExt cx="1657622" cy="1657621"/>
            </a:xfrm>
            <a:solidFill>
              <a:srgbClr val="262626"/>
            </a:solidFill>
          </p:grpSpPr>
          <p:sp>
            <p:nvSpPr>
              <p:cNvPr id="8" name="任意多边形: 形状 6"/>
              <p:cNvSpPr/>
              <p:nvPr/>
            </p:nvSpPr>
            <p:spPr>
              <a:xfrm rot="10800000">
                <a:off x="2772840" y="1518635"/>
                <a:ext cx="1657622" cy="1657621"/>
              </a:xfrm>
              <a:custGeom>
                <a:avLst/>
                <a:gdLst>
                  <a:gd name="connsiteX0" fmla="*/ 0 w 1698172"/>
                  <a:gd name="connsiteY0" fmla="*/ 0 h 1698171"/>
                  <a:gd name="connsiteX1" fmla="*/ 1689405 w 1698172"/>
                  <a:gd name="connsiteY1" fmla="*/ 1524544 h 1698171"/>
                  <a:gd name="connsiteX2" fmla="*/ 1698172 w 1698172"/>
                  <a:gd name="connsiteY2" fmla="*/ 1698171 h 1698171"/>
                  <a:gd name="connsiteX3" fmla="*/ 1088118 w 1698172"/>
                  <a:gd name="connsiteY3" fmla="*/ 1698171 h 1698171"/>
                  <a:gd name="connsiteX4" fmla="*/ 111253 w 1698172"/>
                  <a:gd name="connsiteY4" fmla="*/ 615670 h 1698171"/>
                  <a:gd name="connsiteX5" fmla="*/ 0 w 1698172"/>
                  <a:gd name="connsiteY5" fmla="*/ 610052 h 1698171"/>
                  <a:gd name="connsiteX6" fmla="*/ 0 w 1698172"/>
                  <a:gd name="connsiteY6" fmla="*/ 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172" h="1698171">
                    <a:moveTo>
                      <a:pt x="0" y="0"/>
                    </a:moveTo>
                    <a:cubicBezTo>
                      <a:pt x="879257" y="0"/>
                      <a:pt x="1602441" y="668231"/>
                      <a:pt x="1689405" y="1524544"/>
                    </a:cubicBezTo>
                    <a:lnTo>
                      <a:pt x="1698172" y="1698171"/>
                    </a:lnTo>
                    <a:lnTo>
                      <a:pt x="1088118" y="1698171"/>
                    </a:lnTo>
                    <a:cubicBezTo>
                      <a:pt x="1088118" y="1134779"/>
                      <a:pt x="659944" y="671392"/>
                      <a:pt x="111253" y="615670"/>
                    </a:cubicBezTo>
                    <a:lnTo>
                      <a:pt x="0" y="610052"/>
                    </a:lnTo>
                    <a:lnTo>
                      <a:pt x="0" y="0"/>
                    </a:lnTo>
                    <a:close/>
                  </a:path>
                </a:pathLst>
              </a:custGeom>
              <a:grp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sysClr val="window" lastClr="FFFFFF"/>
                  </a:solidFill>
                  <a:effectLst/>
                  <a:uLnTx/>
                  <a:uFillTx/>
                  <a:latin typeface="等线" panose="02010600030101010101" pitchFamily="2" charset="-122"/>
                  <a:ea typeface="+mn-ea"/>
                  <a:cs typeface="+mn-cs"/>
                  <a:sym typeface="+mn-lt"/>
                </a:endParaRPr>
              </a:p>
            </p:txBody>
          </p:sp>
          <p:sp>
            <p:nvSpPr>
              <p:cNvPr id="9" name="任意多边形: 形状 7"/>
              <p:cNvSpPr/>
              <p:nvPr/>
            </p:nvSpPr>
            <p:spPr bwMode="auto">
              <a:xfrm>
                <a:off x="3946614" y="2645785"/>
                <a:ext cx="343011" cy="34237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nvGrpSpPr>
            <p:cNvPr id="10" name="组合 9"/>
            <p:cNvGrpSpPr/>
            <p:nvPr/>
          </p:nvGrpSpPr>
          <p:grpSpPr>
            <a:xfrm>
              <a:off x="10292368" y="1513076"/>
              <a:ext cx="1178620" cy="1240775"/>
              <a:chOff x="3533401" y="1518633"/>
              <a:chExt cx="897061" cy="944368"/>
            </a:xfrm>
          </p:grpSpPr>
          <p:sp>
            <p:nvSpPr>
              <p:cNvPr id="11" name="任意多边形: 形状 9"/>
              <p:cNvSpPr/>
              <p:nvPr/>
            </p:nvSpPr>
            <p:spPr>
              <a:xfrm>
                <a:off x="3533401" y="1518633"/>
                <a:ext cx="897061" cy="944368"/>
              </a:xfrm>
              <a:custGeom>
                <a:avLst/>
                <a:gdLst>
                  <a:gd name="connsiteX0" fmla="*/ 4607 w 1484547"/>
                  <a:gd name="connsiteY0" fmla="*/ 0 h 1562836"/>
                  <a:gd name="connsiteX1" fmla="*/ 1484547 w 1484547"/>
                  <a:gd name="connsiteY1" fmla="*/ 0 h 1562836"/>
                  <a:gd name="connsiteX2" fmla="*/ 1484547 w 1484547"/>
                  <a:gd name="connsiteY2" fmla="*/ 1562183 h 1562836"/>
                  <a:gd name="connsiteX3" fmla="*/ 1471613 w 1484547"/>
                  <a:gd name="connsiteY3" fmla="*/ 1562836 h 1562836"/>
                  <a:gd name="connsiteX4" fmla="*/ 0 w 1484547"/>
                  <a:gd name="connsiteY4" fmla="*/ 91223 h 1562836"/>
                  <a:gd name="connsiteX5" fmla="*/ 4607 w 1484547"/>
                  <a:gd name="connsiteY5" fmla="*/ 0 h 156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547" h="1562836">
                    <a:moveTo>
                      <a:pt x="4607" y="0"/>
                    </a:moveTo>
                    <a:lnTo>
                      <a:pt x="1484547" y="0"/>
                    </a:lnTo>
                    <a:lnTo>
                      <a:pt x="1484547" y="1562183"/>
                    </a:lnTo>
                    <a:lnTo>
                      <a:pt x="1471613" y="1562836"/>
                    </a:lnTo>
                    <a:cubicBezTo>
                      <a:pt x="658864" y="1562836"/>
                      <a:pt x="0" y="903972"/>
                      <a:pt x="0" y="91223"/>
                    </a:cubicBezTo>
                    <a:lnTo>
                      <a:pt x="4607" y="0"/>
                    </a:lnTo>
                    <a:close/>
                  </a:path>
                </a:pathLst>
              </a:custGeom>
              <a:solidFill>
                <a:srgbClr val="929292"/>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sysClr val="window" lastClr="FFFFFF"/>
                  </a:solidFill>
                  <a:effectLst/>
                  <a:uLnTx/>
                  <a:uFillTx/>
                  <a:latin typeface="等线" panose="02010600030101010101" pitchFamily="2" charset="-122"/>
                  <a:ea typeface="+mn-ea"/>
                  <a:cs typeface="+mn-cs"/>
                  <a:sym typeface="+mn-lt"/>
                </a:endParaRPr>
              </a:p>
            </p:txBody>
          </p:sp>
          <p:sp>
            <p:nvSpPr>
              <p:cNvPr id="12" name="任意多边形: 形状 10"/>
              <p:cNvSpPr/>
              <p:nvPr/>
            </p:nvSpPr>
            <p:spPr bwMode="auto">
              <a:xfrm>
                <a:off x="3973689" y="1755066"/>
                <a:ext cx="288861" cy="368609"/>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nvGrpSpPr>
            <p:cNvPr id="13" name="组合 12"/>
            <p:cNvGrpSpPr/>
            <p:nvPr/>
          </p:nvGrpSpPr>
          <p:grpSpPr>
            <a:xfrm>
              <a:off x="8371674" y="1513081"/>
              <a:ext cx="3099315" cy="3108039"/>
              <a:chOff x="2071539" y="1518635"/>
              <a:chExt cx="2358923" cy="2365563"/>
            </a:xfrm>
            <a:solidFill>
              <a:srgbClr val="262626"/>
            </a:solidFill>
          </p:grpSpPr>
          <p:sp>
            <p:nvSpPr>
              <p:cNvPr id="14" name="任意多边形: 形状 12"/>
              <p:cNvSpPr/>
              <p:nvPr/>
            </p:nvSpPr>
            <p:spPr>
              <a:xfrm>
                <a:off x="2071539" y="1518635"/>
                <a:ext cx="2358923" cy="2365563"/>
              </a:xfrm>
              <a:custGeom>
                <a:avLst/>
                <a:gdLst>
                  <a:gd name="connsiteX0" fmla="*/ 278 w 3903784"/>
                  <a:gd name="connsiteY0" fmla="*/ 0 h 3914774"/>
                  <a:gd name="connsiteX1" fmla="*/ 968133 w 3903784"/>
                  <a:gd name="connsiteY1" fmla="*/ 0 h 3914774"/>
                  <a:gd name="connsiteX2" fmla="*/ 3603633 w 3903784"/>
                  <a:gd name="connsiteY2" fmla="*/ 2920497 h 3914774"/>
                  <a:gd name="connsiteX3" fmla="*/ 3903784 w 3903784"/>
                  <a:gd name="connsiteY3" fmla="*/ 2935654 h 3914774"/>
                  <a:gd name="connsiteX4" fmla="*/ 3903784 w 3903784"/>
                  <a:gd name="connsiteY4" fmla="*/ 3914774 h 3914774"/>
                  <a:gd name="connsiteX5" fmla="*/ 0 w 3903784"/>
                  <a:gd name="connsiteY5" fmla="*/ 10990 h 391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3784" h="3914774">
                    <a:moveTo>
                      <a:pt x="278" y="0"/>
                    </a:moveTo>
                    <a:lnTo>
                      <a:pt x="968133" y="0"/>
                    </a:lnTo>
                    <a:cubicBezTo>
                      <a:pt x="968133" y="1519985"/>
                      <a:pt x="2123310" y="2770164"/>
                      <a:pt x="3603633" y="2920497"/>
                    </a:cubicBezTo>
                    <a:lnTo>
                      <a:pt x="3903784" y="2935654"/>
                    </a:lnTo>
                    <a:lnTo>
                      <a:pt x="3903784" y="3914774"/>
                    </a:lnTo>
                    <a:cubicBezTo>
                      <a:pt x="1747784" y="3914774"/>
                      <a:pt x="0" y="2166990"/>
                      <a:pt x="0" y="10990"/>
                    </a:cubicBezTo>
                    <a:close/>
                  </a:path>
                </a:pathLst>
              </a:custGeom>
              <a:grp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 lastClr="FFFFFF"/>
                  </a:solidFill>
                  <a:effectLst/>
                  <a:uLnTx/>
                  <a:uFillTx/>
                  <a:latin typeface="等线" panose="02010600030101010101" pitchFamily="2" charset="-122"/>
                  <a:ea typeface="+mn-ea"/>
                  <a:cs typeface="+mn-cs"/>
                  <a:sym typeface="+mn-lt"/>
                </a:endParaRPr>
              </a:p>
            </p:txBody>
          </p:sp>
          <p:sp>
            <p:nvSpPr>
              <p:cNvPr id="15" name="任意多边形: 形状 13"/>
              <p:cNvSpPr/>
              <p:nvPr/>
            </p:nvSpPr>
            <p:spPr bwMode="auto">
              <a:xfrm>
                <a:off x="3937977" y="3422717"/>
                <a:ext cx="360285" cy="286159"/>
              </a:xfrm>
              <a:custGeom>
                <a:avLst/>
                <a:gdLst>
                  <a:gd name="connsiteX0" fmla="*/ 0 w 331788"/>
                  <a:gd name="connsiteY0" fmla="*/ 53975 h 263525"/>
                  <a:gd name="connsiteX1" fmla="*/ 41473 w 331788"/>
                  <a:gd name="connsiteY1" fmla="*/ 82258 h 263525"/>
                  <a:gd name="connsiteX2" fmla="*/ 149046 w 331788"/>
                  <a:gd name="connsiteY2" fmla="*/ 105398 h 263525"/>
                  <a:gd name="connsiteX3" fmla="*/ 149046 w 331788"/>
                  <a:gd name="connsiteY3" fmla="*/ 114397 h 263525"/>
                  <a:gd name="connsiteX4" fmla="*/ 159414 w 331788"/>
                  <a:gd name="connsiteY4" fmla="*/ 124682 h 263525"/>
                  <a:gd name="connsiteX5" fmla="*/ 172374 w 331788"/>
                  <a:gd name="connsiteY5" fmla="*/ 124682 h 263525"/>
                  <a:gd name="connsiteX6" fmla="*/ 182743 w 331788"/>
                  <a:gd name="connsiteY6" fmla="*/ 114397 h 263525"/>
                  <a:gd name="connsiteX7" fmla="*/ 182743 w 331788"/>
                  <a:gd name="connsiteY7" fmla="*/ 105398 h 263525"/>
                  <a:gd name="connsiteX8" fmla="*/ 290315 w 331788"/>
                  <a:gd name="connsiteY8" fmla="*/ 82258 h 263525"/>
                  <a:gd name="connsiteX9" fmla="*/ 331788 w 331788"/>
                  <a:gd name="connsiteY9" fmla="*/ 53975 h 263525"/>
                  <a:gd name="connsiteX10" fmla="*/ 331788 w 331788"/>
                  <a:gd name="connsiteY10" fmla="*/ 253240 h 263525"/>
                  <a:gd name="connsiteX11" fmla="*/ 321420 w 331788"/>
                  <a:gd name="connsiteY11" fmla="*/ 263525 h 263525"/>
                  <a:gd name="connsiteX12" fmla="*/ 10368 w 331788"/>
                  <a:gd name="connsiteY12" fmla="*/ 263525 h 263525"/>
                  <a:gd name="connsiteX13" fmla="*/ 0 w 331788"/>
                  <a:gd name="connsiteY13" fmla="*/ 253240 h 263525"/>
                  <a:gd name="connsiteX14" fmla="*/ 0 w 331788"/>
                  <a:gd name="connsiteY14" fmla="*/ 53975 h 263525"/>
                  <a:gd name="connsiteX15" fmla="*/ 124619 w 331788"/>
                  <a:gd name="connsiteY15" fmla="*/ 19050 h 263525"/>
                  <a:gd name="connsiteX16" fmla="*/ 114300 w 331788"/>
                  <a:gd name="connsiteY16" fmla="*/ 29509 h 263525"/>
                  <a:gd name="connsiteX17" fmla="*/ 114300 w 331788"/>
                  <a:gd name="connsiteY17" fmla="*/ 41275 h 263525"/>
                  <a:gd name="connsiteX18" fmla="*/ 217488 w 331788"/>
                  <a:gd name="connsiteY18" fmla="*/ 41275 h 263525"/>
                  <a:gd name="connsiteX19" fmla="*/ 217488 w 331788"/>
                  <a:gd name="connsiteY19" fmla="*/ 29509 h 263525"/>
                  <a:gd name="connsiteX20" fmla="*/ 207169 w 331788"/>
                  <a:gd name="connsiteY20" fmla="*/ 19050 h 263525"/>
                  <a:gd name="connsiteX21" fmla="*/ 124619 w 331788"/>
                  <a:gd name="connsiteY21" fmla="*/ 19050 h 263525"/>
                  <a:gd name="connsiteX22" fmla="*/ 124387 w 331788"/>
                  <a:gd name="connsiteY22" fmla="*/ 0 h 263525"/>
                  <a:gd name="connsiteX23" fmla="*/ 207402 w 331788"/>
                  <a:gd name="connsiteY23" fmla="*/ 0 h 263525"/>
                  <a:gd name="connsiteX24" fmla="*/ 237235 w 331788"/>
                  <a:gd name="connsiteY24" fmla="*/ 29920 h 263525"/>
                  <a:gd name="connsiteX25" fmla="*/ 237235 w 331788"/>
                  <a:gd name="connsiteY25" fmla="*/ 41628 h 263525"/>
                  <a:gd name="connsiteX26" fmla="*/ 325438 w 331788"/>
                  <a:gd name="connsiteY26" fmla="*/ 41628 h 263525"/>
                  <a:gd name="connsiteX27" fmla="*/ 321547 w 331788"/>
                  <a:gd name="connsiteY27" fmla="*/ 48132 h 263525"/>
                  <a:gd name="connsiteX28" fmla="*/ 285228 w 331788"/>
                  <a:gd name="connsiteY28" fmla="*/ 71548 h 263525"/>
                  <a:gd name="connsiteX29" fmla="*/ 165894 w 331788"/>
                  <a:gd name="connsiteY29" fmla="*/ 93663 h 263525"/>
                  <a:gd name="connsiteX30" fmla="*/ 46560 w 331788"/>
                  <a:gd name="connsiteY30" fmla="*/ 71548 h 263525"/>
                  <a:gd name="connsiteX31" fmla="*/ 10241 w 331788"/>
                  <a:gd name="connsiteY31" fmla="*/ 48132 h 263525"/>
                  <a:gd name="connsiteX32" fmla="*/ 6350 w 331788"/>
                  <a:gd name="connsiteY32" fmla="*/ 41628 h 263525"/>
                  <a:gd name="connsiteX33" fmla="*/ 94553 w 331788"/>
                  <a:gd name="connsiteY33" fmla="*/ 41628 h 263525"/>
                  <a:gd name="connsiteX34" fmla="*/ 94553 w 331788"/>
                  <a:gd name="connsiteY34" fmla="*/ 29920 h 263525"/>
                  <a:gd name="connsiteX35" fmla="*/ 124387 w 331788"/>
                  <a:gd name="connsiteY35" fmla="*/ 0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263525">
                    <a:moveTo>
                      <a:pt x="0" y="53975"/>
                    </a:moveTo>
                    <a:cubicBezTo>
                      <a:pt x="9072" y="64260"/>
                      <a:pt x="23329" y="74544"/>
                      <a:pt x="41473" y="82258"/>
                    </a:cubicBezTo>
                    <a:cubicBezTo>
                      <a:pt x="71282" y="95114"/>
                      <a:pt x="108868" y="102827"/>
                      <a:pt x="149046" y="105398"/>
                    </a:cubicBezTo>
                    <a:cubicBezTo>
                      <a:pt x="149046" y="105398"/>
                      <a:pt x="149046" y="105398"/>
                      <a:pt x="149046" y="114397"/>
                    </a:cubicBezTo>
                    <a:cubicBezTo>
                      <a:pt x="149046" y="119540"/>
                      <a:pt x="154230" y="124682"/>
                      <a:pt x="159414" y="124682"/>
                    </a:cubicBezTo>
                    <a:cubicBezTo>
                      <a:pt x="159414" y="124682"/>
                      <a:pt x="159414" y="124682"/>
                      <a:pt x="172374" y="124682"/>
                    </a:cubicBezTo>
                    <a:cubicBezTo>
                      <a:pt x="177559" y="124682"/>
                      <a:pt x="182743" y="119540"/>
                      <a:pt x="182743" y="114397"/>
                    </a:cubicBezTo>
                    <a:cubicBezTo>
                      <a:pt x="182743" y="114397"/>
                      <a:pt x="182743" y="114397"/>
                      <a:pt x="182743" y="105398"/>
                    </a:cubicBezTo>
                    <a:cubicBezTo>
                      <a:pt x="222920" y="102827"/>
                      <a:pt x="260506" y="95114"/>
                      <a:pt x="290315" y="82258"/>
                    </a:cubicBezTo>
                    <a:cubicBezTo>
                      <a:pt x="308459" y="74544"/>
                      <a:pt x="322716" y="64260"/>
                      <a:pt x="331788" y="53975"/>
                    </a:cubicBezTo>
                    <a:cubicBezTo>
                      <a:pt x="331788" y="53975"/>
                      <a:pt x="331788" y="53975"/>
                      <a:pt x="331788" y="253240"/>
                    </a:cubicBezTo>
                    <a:cubicBezTo>
                      <a:pt x="331788" y="259668"/>
                      <a:pt x="327900" y="263525"/>
                      <a:pt x="321420" y="263525"/>
                    </a:cubicBezTo>
                    <a:cubicBezTo>
                      <a:pt x="321420" y="263525"/>
                      <a:pt x="321420" y="263525"/>
                      <a:pt x="10368" y="263525"/>
                    </a:cubicBezTo>
                    <a:cubicBezTo>
                      <a:pt x="3888" y="263525"/>
                      <a:pt x="0" y="259668"/>
                      <a:pt x="0" y="253240"/>
                    </a:cubicBezTo>
                    <a:cubicBezTo>
                      <a:pt x="0" y="253240"/>
                      <a:pt x="0" y="253240"/>
                      <a:pt x="0" y="53975"/>
                    </a:cubicBezTo>
                    <a:close/>
                    <a:moveTo>
                      <a:pt x="124619" y="19050"/>
                    </a:moveTo>
                    <a:cubicBezTo>
                      <a:pt x="119460" y="19050"/>
                      <a:pt x="114300" y="24279"/>
                      <a:pt x="114300" y="29509"/>
                    </a:cubicBezTo>
                    <a:cubicBezTo>
                      <a:pt x="114300" y="29509"/>
                      <a:pt x="114300" y="29509"/>
                      <a:pt x="114300" y="41275"/>
                    </a:cubicBezTo>
                    <a:lnTo>
                      <a:pt x="217488" y="41275"/>
                    </a:lnTo>
                    <a:cubicBezTo>
                      <a:pt x="217488" y="41275"/>
                      <a:pt x="217488" y="41275"/>
                      <a:pt x="217488" y="29509"/>
                    </a:cubicBezTo>
                    <a:cubicBezTo>
                      <a:pt x="217488" y="24279"/>
                      <a:pt x="212329" y="19050"/>
                      <a:pt x="207169" y="19050"/>
                    </a:cubicBezTo>
                    <a:cubicBezTo>
                      <a:pt x="207169" y="19050"/>
                      <a:pt x="207169" y="19050"/>
                      <a:pt x="124619" y="19050"/>
                    </a:cubicBezTo>
                    <a:close/>
                    <a:moveTo>
                      <a:pt x="124387" y="0"/>
                    </a:moveTo>
                    <a:cubicBezTo>
                      <a:pt x="124387" y="0"/>
                      <a:pt x="124387" y="0"/>
                      <a:pt x="207402" y="0"/>
                    </a:cubicBezTo>
                    <a:cubicBezTo>
                      <a:pt x="224264" y="0"/>
                      <a:pt x="237235" y="13009"/>
                      <a:pt x="237235" y="29920"/>
                    </a:cubicBezTo>
                    <a:cubicBezTo>
                      <a:pt x="237235" y="29920"/>
                      <a:pt x="237235" y="29920"/>
                      <a:pt x="237235" y="41628"/>
                    </a:cubicBezTo>
                    <a:cubicBezTo>
                      <a:pt x="237235" y="41628"/>
                      <a:pt x="237235" y="41628"/>
                      <a:pt x="325438" y="41628"/>
                    </a:cubicBezTo>
                    <a:cubicBezTo>
                      <a:pt x="324141" y="44230"/>
                      <a:pt x="322844" y="45531"/>
                      <a:pt x="321547" y="48132"/>
                    </a:cubicBezTo>
                    <a:cubicBezTo>
                      <a:pt x="312467" y="55938"/>
                      <a:pt x="300793" y="63743"/>
                      <a:pt x="285228" y="71548"/>
                    </a:cubicBezTo>
                    <a:cubicBezTo>
                      <a:pt x="254097" y="85858"/>
                      <a:pt x="211293" y="93663"/>
                      <a:pt x="165894" y="93663"/>
                    </a:cubicBezTo>
                    <a:cubicBezTo>
                      <a:pt x="120495" y="93663"/>
                      <a:pt x="77691" y="85858"/>
                      <a:pt x="46560" y="71548"/>
                    </a:cubicBezTo>
                    <a:cubicBezTo>
                      <a:pt x="30995" y="63743"/>
                      <a:pt x="19321" y="55938"/>
                      <a:pt x="10241" y="48132"/>
                    </a:cubicBezTo>
                    <a:cubicBezTo>
                      <a:pt x="8944" y="45531"/>
                      <a:pt x="7647" y="44230"/>
                      <a:pt x="6350" y="41628"/>
                    </a:cubicBezTo>
                    <a:cubicBezTo>
                      <a:pt x="6350" y="41628"/>
                      <a:pt x="6350" y="41628"/>
                      <a:pt x="94553" y="41628"/>
                    </a:cubicBezTo>
                    <a:cubicBezTo>
                      <a:pt x="94553" y="41628"/>
                      <a:pt x="94553" y="41628"/>
                      <a:pt x="94553" y="29920"/>
                    </a:cubicBezTo>
                    <a:cubicBezTo>
                      <a:pt x="94553" y="13009"/>
                      <a:pt x="107524" y="0"/>
                      <a:pt x="124387" y="0"/>
                    </a:cubicBezTo>
                    <a:close/>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grpSp>
        <p:nvGrpSpPr>
          <p:cNvPr id="16" name="组合 15"/>
          <p:cNvGrpSpPr/>
          <p:nvPr/>
        </p:nvGrpSpPr>
        <p:grpSpPr>
          <a:xfrm>
            <a:off x="707541" y="4039883"/>
            <a:ext cx="9988243" cy="2346853"/>
            <a:chOff x="8472264" y="2924944"/>
            <a:chExt cx="2448272" cy="1074362"/>
          </a:xfrm>
        </p:grpSpPr>
        <p:cxnSp>
          <p:nvCxnSpPr>
            <p:cNvPr id="17" name="直接连接符 16"/>
            <p:cNvCxnSpPr/>
            <p:nvPr/>
          </p:nvCxnSpPr>
          <p:spPr>
            <a:xfrm>
              <a:off x="8472264" y="2924944"/>
              <a:ext cx="2448272" cy="0"/>
            </a:xfrm>
            <a:prstGeom prst="line">
              <a:avLst/>
            </a:prstGeom>
            <a:noFill/>
            <a:ln w="6350" cap="flat" cmpd="sng" algn="ctr">
              <a:solidFill>
                <a:sysClr val="windowText" lastClr="000000">
                  <a:lumMod val="20000"/>
                  <a:lumOff val="80000"/>
                </a:sysClr>
              </a:solidFill>
              <a:prstDash val="solid"/>
              <a:miter lim="800000"/>
            </a:ln>
            <a:effectLst/>
          </p:spPr>
        </p:cxnSp>
        <p:cxnSp>
          <p:nvCxnSpPr>
            <p:cNvPr id="18" name="直接连接符 17"/>
            <p:cNvCxnSpPr/>
            <p:nvPr/>
          </p:nvCxnSpPr>
          <p:spPr>
            <a:xfrm>
              <a:off x="8472264" y="3999306"/>
              <a:ext cx="2448272" cy="0"/>
            </a:xfrm>
            <a:prstGeom prst="line">
              <a:avLst/>
            </a:prstGeom>
            <a:noFill/>
            <a:ln w="6350" cap="flat" cmpd="sng" algn="ctr">
              <a:solidFill>
                <a:sysClr val="windowText" lastClr="000000">
                  <a:lumMod val="20000"/>
                  <a:lumOff val="80000"/>
                </a:sysClr>
              </a:solidFill>
              <a:prstDash val="solid"/>
              <a:miter lim="800000"/>
            </a:ln>
            <a:effectLst/>
          </p:spPr>
        </p:cxnSp>
      </p:grpSp>
      <p:sp>
        <p:nvSpPr>
          <p:cNvPr id="19" name="TextBox 45"/>
          <p:cNvSpPr txBox="1"/>
          <p:nvPr/>
        </p:nvSpPr>
        <p:spPr>
          <a:xfrm>
            <a:off x="344838" y="1186882"/>
            <a:ext cx="8397872" cy="2308324"/>
          </a:xfrm>
          <a:prstGeom prst="rect">
            <a:avLst/>
          </a:prstGeom>
          <a:noFill/>
        </p:spPr>
        <p:txBody>
          <a:bodyPr wrap="square" rtlCol="0">
            <a:spAutoFit/>
          </a:bodyPr>
          <a:lstStyle/>
          <a:p>
            <a:pPr lvl="0">
              <a:lnSpc>
                <a:spcPct val="150000"/>
              </a:lnSpc>
              <a:defRPr/>
            </a:pPr>
            <a:r>
              <a:rPr lang="zh-CN" altLang="en-US" sz="2400" dirty="0" smtClean="0">
                <a:cs typeface="+mn-ea"/>
                <a:sym typeface="+mn-lt"/>
              </a:rPr>
              <a:t>专项</a:t>
            </a:r>
            <a:r>
              <a:rPr lang="zh-CN" altLang="en-US" sz="2400" dirty="0">
                <a:cs typeface="+mn-ea"/>
                <a:sym typeface="+mn-lt"/>
              </a:rPr>
              <a:t>转移支付绩效目标是指省级一般公共预算、政府性基金预算和国有资本经营预算安排的对市县专项转移支付资金（包括</a:t>
            </a:r>
            <a:r>
              <a:rPr lang="zh-CN" altLang="en-US" sz="2400" dirty="0">
                <a:solidFill>
                  <a:srgbClr val="FF0000"/>
                </a:solidFill>
                <a:cs typeface="+mn-ea"/>
                <a:sym typeface="+mn-lt"/>
              </a:rPr>
              <a:t>具有指定用途的一般性转移支付资金</a:t>
            </a:r>
            <a:r>
              <a:rPr lang="zh-CN" altLang="en-US" sz="2400" dirty="0">
                <a:cs typeface="+mn-ea"/>
                <a:sym typeface="+mn-lt"/>
              </a:rPr>
              <a:t>）在一定期限内预期达到的产出和效果</a:t>
            </a:r>
            <a:r>
              <a:rPr lang="zh-CN" altLang="en-US" sz="2400" dirty="0" smtClean="0">
                <a:cs typeface="+mn-ea"/>
                <a:sym typeface="+mn-lt"/>
              </a:rPr>
              <a:t>。</a:t>
            </a:r>
            <a:endParaRPr lang="en-US" sz="2400" dirty="0">
              <a:cs typeface="+mn-ea"/>
              <a:sym typeface="+mn-lt"/>
            </a:endParaRPr>
          </a:p>
        </p:txBody>
      </p:sp>
      <p:sp>
        <p:nvSpPr>
          <p:cNvPr id="20" name="TextBox 45"/>
          <p:cNvSpPr txBox="1"/>
          <p:nvPr/>
        </p:nvSpPr>
        <p:spPr>
          <a:xfrm>
            <a:off x="626196" y="4055238"/>
            <a:ext cx="3041300" cy="646331"/>
          </a:xfrm>
          <a:prstGeom prst="rect">
            <a:avLst/>
          </a:prstGeom>
          <a:noFill/>
        </p:spPr>
        <p:txBody>
          <a:bodyPr wrap="square" rtlCol="0">
            <a:spAutoFit/>
          </a:bodyPr>
          <a:lstStyle/>
          <a:p>
            <a:pPr lvl="0">
              <a:lnSpc>
                <a:spcPct val="150000"/>
              </a:lnSpc>
              <a:defRPr/>
            </a:pPr>
            <a:r>
              <a:rPr lang="zh-CN" altLang="en-US" sz="2400" dirty="0">
                <a:cs typeface="+mn-ea"/>
                <a:sym typeface="+mn-lt"/>
              </a:rPr>
              <a:t>按时效性划分：</a:t>
            </a:r>
            <a:endParaRPr lang="en-US" sz="2400" dirty="0">
              <a:cs typeface="+mn-ea"/>
              <a:sym typeface="+mn-lt"/>
            </a:endParaRPr>
          </a:p>
        </p:txBody>
      </p:sp>
      <p:grpSp>
        <p:nvGrpSpPr>
          <p:cNvPr id="4" name="组合 3"/>
          <p:cNvGrpSpPr/>
          <p:nvPr/>
        </p:nvGrpSpPr>
        <p:grpSpPr>
          <a:xfrm>
            <a:off x="762151" y="4791931"/>
            <a:ext cx="2762043" cy="1263168"/>
            <a:chOff x="576046" y="4486648"/>
            <a:chExt cx="2762043" cy="1263168"/>
          </a:xfrm>
        </p:grpSpPr>
        <p:grpSp>
          <p:nvGrpSpPr>
            <p:cNvPr id="23" name="Group 344"/>
            <p:cNvGrpSpPr/>
            <p:nvPr/>
          </p:nvGrpSpPr>
          <p:grpSpPr bwMode="auto">
            <a:xfrm>
              <a:off x="576046" y="4486648"/>
              <a:ext cx="2762043" cy="461665"/>
              <a:chOff x="4643438" y="2664319"/>
              <a:chExt cx="2802283" cy="468581"/>
            </a:xfrm>
          </p:grpSpPr>
          <p:sp>
            <p:nvSpPr>
              <p:cNvPr id="39" name="Rectangle 109"/>
              <p:cNvSpPr/>
              <p:nvPr/>
            </p:nvSpPr>
            <p:spPr>
              <a:xfrm>
                <a:off x="5072540" y="2664319"/>
                <a:ext cx="2373181" cy="468581"/>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400" kern="0" noProof="0" dirty="0">
                    <a:solidFill>
                      <a:srgbClr val="929292">
                        <a:lumMod val="100000"/>
                      </a:srgbClr>
                    </a:solidFill>
                  </a:rPr>
                  <a:t>实施期绩效目标</a:t>
                </a:r>
                <a:endParaRPr kumimoji="0" lang="en-US" sz="24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40" name="Group 332"/>
              <p:cNvGrpSpPr/>
              <p:nvPr/>
            </p:nvGrpSpPr>
            <p:grpSpPr bwMode="auto">
              <a:xfrm>
                <a:off x="4643438" y="2786064"/>
                <a:ext cx="288476" cy="288476"/>
                <a:chOff x="4643438" y="2786064"/>
                <a:chExt cx="288476" cy="288476"/>
              </a:xfrm>
            </p:grpSpPr>
            <p:sp>
              <p:nvSpPr>
                <p:cNvPr id="41"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rgbClr val="16294C"/>
                    </a:solidFill>
                    <a:effectLst/>
                    <a:uLnTx/>
                    <a:uFillTx/>
                    <a:latin typeface="Calibri" panose="020F0502020204030204"/>
                  </a:endParaRPr>
                </a:p>
              </p:txBody>
            </p:sp>
            <p:sp>
              <p:nvSpPr>
                <p:cNvPr id="42"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6294C"/>
                    </a:solidFill>
                    <a:effectLst/>
                    <a:uLnTx/>
                    <a:uFillTx/>
                  </a:endParaRPr>
                </a:p>
              </p:txBody>
            </p:sp>
          </p:grpSp>
        </p:grpSp>
        <p:grpSp>
          <p:nvGrpSpPr>
            <p:cNvPr id="25" name="Group 346"/>
            <p:cNvGrpSpPr/>
            <p:nvPr/>
          </p:nvGrpSpPr>
          <p:grpSpPr bwMode="auto">
            <a:xfrm>
              <a:off x="577187" y="5288151"/>
              <a:ext cx="2478540" cy="461665"/>
              <a:chOff x="4643438" y="3526715"/>
              <a:chExt cx="2514653" cy="468581"/>
            </a:xfrm>
          </p:grpSpPr>
          <p:sp>
            <p:nvSpPr>
              <p:cNvPr id="31" name="Rectangle 101"/>
              <p:cNvSpPr/>
              <p:nvPr/>
            </p:nvSpPr>
            <p:spPr>
              <a:xfrm>
                <a:off x="5097169" y="3526715"/>
                <a:ext cx="2060922" cy="468581"/>
              </a:xfrm>
              <a:prstGeom prst="rect">
                <a:avLst/>
              </a:prstGeom>
            </p:spPr>
            <p:txBody>
              <a:bodyPr wrap="none">
                <a:spAutoFit/>
              </a:bodyPr>
              <a:lstStyle/>
              <a:p>
                <a:pPr defTabSz="899795" eaLnBrk="1" fontAlgn="auto" hangingPunct="1">
                  <a:spcBef>
                    <a:spcPts val="0"/>
                  </a:spcBef>
                  <a:spcAft>
                    <a:spcPts val="0"/>
                  </a:spcAft>
                  <a:defRPr/>
                </a:pPr>
                <a:r>
                  <a:rPr lang="zh-CN" altLang="en-US" sz="2400" kern="0" dirty="0">
                    <a:solidFill>
                      <a:srgbClr val="929292">
                        <a:lumMod val="100000"/>
                      </a:srgbClr>
                    </a:solidFill>
                  </a:rPr>
                  <a:t>年度绩效目标</a:t>
                </a:r>
                <a:endParaRPr lang="en-US" sz="2400" kern="0" dirty="0">
                  <a:solidFill>
                    <a:srgbClr val="929292">
                      <a:lumMod val="100000"/>
                    </a:srgbClr>
                  </a:solidFill>
                </a:endParaRPr>
              </a:p>
            </p:txBody>
          </p:sp>
          <p:grpSp>
            <p:nvGrpSpPr>
              <p:cNvPr id="32" name="Group 341"/>
              <p:cNvGrpSpPr/>
              <p:nvPr/>
            </p:nvGrpSpPr>
            <p:grpSpPr bwMode="auto">
              <a:xfrm>
                <a:off x="4643438" y="3643320"/>
                <a:ext cx="288476" cy="288476"/>
                <a:chOff x="4643438" y="3643320"/>
                <a:chExt cx="288476" cy="288476"/>
              </a:xfrm>
            </p:grpSpPr>
            <p:sp>
              <p:nvSpPr>
                <p:cNvPr id="33"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16294C"/>
                    </a:solidFill>
                    <a:effectLst/>
                    <a:uLnTx/>
                    <a:uFillTx/>
                    <a:latin typeface="Calibri" panose="020F0502020204030204"/>
                  </a:endParaRPr>
                </a:p>
              </p:txBody>
            </p:sp>
            <p:sp>
              <p:nvSpPr>
                <p:cNvPr id="34"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6294C"/>
                    </a:solidFill>
                    <a:effectLst/>
                    <a:uLnTx/>
                    <a:uFillTx/>
                  </a:endParaRPr>
                </a:p>
              </p:txBody>
            </p:sp>
          </p:grpSp>
        </p:grpSp>
      </p:grpSp>
      <p:grpSp>
        <p:nvGrpSpPr>
          <p:cNvPr id="3" name="组合 2"/>
          <p:cNvGrpSpPr/>
          <p:nvPr/>
        </p:nvGrpSpPr>
        <p:grpSpPr>
          <a:xfrm>
            <a:off x="5774730" y="4791931"/>
            <a:ext cx="2449076" cy="1258244"/>
            <a:chOff x="6329217" y="4486644"/>
            <a:chExt cx="2482887" cy="1258244"/>
          </a:xfrm>
        </p:grpSpPr>
        <p:grpSp>
          <p:nvGrpSpPr>
            <p:cNvPr id="45" name="Group 346"/>
            <p:cNvGrpSpPr/>
            <p:nvPr/>
          </p:nvGrpSpPr>
          <p:grpSpPr bwMode="auto">
            <a:xfrm>
              <a:off x="6329786" y="5283223"/>
              <a:ext cx="2454270" cy="461665"/>
              <a:chOff x="4643438" y="3517850"/>
              <a:chExt cx="2490030" cy="468581"/>
            </a:xfrm>
          </p:grpSpPr>
          <p:sp>
            <p:nvSpPr>
              <p:cNvPr id="46" name="Rectangle 101"/>
              <p:cNvSpPr/>
              <p:nvPr/>
            </p:nvSpPr>
            <p:spPr>
              <a:xfrm>
                <a:off x="5072546" y="3517850"/>
                <a:ext cx="2060922" cy="468581"/>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400" kern="0" dirty="0">
                    <a:solidFill>
                      <a:srgbClr val="929292">
                        <a:lumMod val="100000"/>
                      </a:srgbClr>
                    </a:solidFill>
                  </a:rPr>
                  <a:t>区域绩效目标</a:t>
                </a:r>
                <a:endParaRPr lang="en-US" sz="2400" kern="0" dirty="0">
                  <a:solidFill>
                    <a:srgbClr val="929292">
                      <a:lumMod val="100000"/>
                    </a:srgbClr>
                  </a:solidFill>
                </a:endParaRPr>
              </a:p>
            </p:txBody>
          </p:sp>
          <p:grpSp>
            <p:nvGrpSpPr>
              <p:cNvPr id="47" name="Group 341"/>
              <p:cNvGrpSpPr/>
              <p:nvPr/>
            </p:nvGrpSpPr>
            <p:grpSpPr bwMode="auto">
              <a:xfrm>
                <a:off x="4643438" y="3643320"/>
                <a:ext cx="288476" cy="288476"/>
                <a:chOff x="4643438" y="3643320"/>
                <a:chExt cx="288476" cy="288476"/>
              </a:xfrm>
            </p:grpSpPr>
            <p:sp>
              <p:nvSpPr>
                <p:cNvPr id="48"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16294C"/>
                    </a:solidFill>
                    <a:effectLst/>
                    <a:uLnTx/>
                    <a:uFillTx/>
                    <a:latin typeface="Calibri" panose="020F0502020204030204"/>
                  </a:endParaRPr>
                </a:p>
              </p:txBody>
            </p:sp>
            <p:sp>
              <p:nvSpPr>
                <p:cNvPr id="49"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6294C"/>
                    </a:solidFill>
                    <a:effectLst/>
                    <a:uLnTx/>
                    <a:uFillTx/>
                  </a:endParaRPr>
                </a:p>
              </p:txBody>
            </p:sp>
          </p:grpSp>
        </p:grpSp>
        <p:grpSp>
          <p:nvGrpSpPr>
            <p:cNvPr id="50" name="Group 346"/>
            <p:cNvGrpSpPr/>
            <p:nvPr/>
          </p:nvGrpSpPr>
          <p:grpSpPr bwMode="auto">
            <a:xfrm>
              <a:off x="6329217" y="4486644"/>
              <a:ext cx="2482887" cy="461665"/>
              <a:chOff x="4643438" y="3521713"/>
              <a:chExt cx="2519062" cy="468582"/>
            </a:xfrm>
          </p:grpSpPr>
          <p:sp>
            <p:nvSpPr>
              <p:cNvPr id="51" name="Rectangle 101"/>
              <p:cNvSpPr/>
              <p:nvPr/>
            </p:nvSpPr>
            <p:spPr>
              <a:xfrm>
                <a:off x="5073127" y="3521713"/>
                <a:ext cx="2089373" cy="468582"/>
              </a:xfrm>
              <a:prstGeom prst="rect">
                <a:avLst/>
              </a:prstGeom>
            </p:spPr>
            <p:txBody>
              <a:bodyPr wrap="none">
                <a:spAutoFit/>
              </a:bodyPr>
              <a:lstStyle/>
              <a:p>
                <a:pPr defTabSz="899795" eaLnBrk="1" fontAlgn="auto" hangingPunct="1">
                  <a:spcBef>
                    <a:spcPts val="0"/>
                  </a:spcBef>
                  <a:spcAft>
                    <a:spcPts val="0"/>
                  </a:spcAft>
                  <a:defRPr/>
                </a:pPr>
                <a:r>
                  <a:rPr lang="zh-CN" altLang="en-US" sz="2400" kern="0" dirty="0">
                    <a:solidFill>
                      <a:srgbClr val="929292">
                        <a:lumMod val="100000"/>
                      </a:srgbClr>
                    </a:solidFill>
                  </a:rPr>
                  <a:t>整体绩效</a:t>
                </a:r>
                <a:r>
                  <a:rPr lang="zh-CN" altLang="en-US" sz="2400" kern="0" dirty="0" smtClean="0">
                    <a:solidFill>
                      <a:srgbClr val="929292">
                        <a:lumMod val="100000"/>
                      </a:srgbClr>
                    </a:solidFill>
                  </a:rPr>
                  <a:t>目标</a:t>
                </a:r>
                <a:endParaRPr lang="en-US" altLang="zh-CN" sz="2400" kern="0" dirty="0" smtClean="0">
                  <a:solidFill>
                    <a:srgbClr val="929292">
                      <a:lumMod val="100000"/>
                    </a:srgbClr>
                  </a:solidFill>
                </a:endParaRPr>
              </a:p>
            </p:txBody>
          </p:sp>
          <p:grpSp>
            <p:nvGrpSpPr>
              <p:cNvPr id="52" name="Group 341"/>
              <p:cNvGrpSpPr/>
              <p:nvPr/>
            </p:nvGrpSpPr>
            <p:grpSpPr bwMode="auto">
              <a:xfrm>
                <a:off x="4643438" y="3643320"/>
                <a:ext cx="288476" cy="288476"/>
                <a:chOff x="4643438" y="3643320"/>
                <a:chExt cx="288476" cy="288476"/>
              </a:xfrm>
            </p:grpSpPr>
            <p:sp>
              <p:nvSpPr>
                <p:cNvPr id="53"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16294C"/>
                    </a:solidFill>
                    <a:effectLst/>
                    <a:uLnTx/>
                    <a:uFillTx/>
                    <a:latin typeface="Calibri" panose="020F0502020204030204"/>
                  </a:endParaRPr>
                </a:p>
              </p:txBody>
            </p:sp>
            <p:sp>
              <p:nvSpPr>
                <p:cNvPr id="54"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6294C"/>
                    </a:solidFill>
                    <a:effectLst/>
                    <a:uLnTx/>
                    <a:uFillTx/>
                  </a:endParaRPr>
                </a:p>
              </p:txBody>
            </p:sp>
          </p:grpSp>
        </p:grpSp>
      </p:grpSp>
      <p:sp>
        <p:nvSpPr>
          <p:cNvPr id="43" name="TextBox 45"/>
          <p:cNvSpPr txBox="1"/>
          <p:nvPr/>
        </p:nvSpPr>
        <p:spPr>
          <a:xfrm>
            <a:off x="5585395" y="4055238"/>
            <a:ext cx="4490839" cy="646331"/>
          </a:xfrm>
          <a:prstGeom prst="rect">
            <a:avLst/>
          </a:prstGeom>
          <a:noFill/>
        </p:spPr>
        <p:txBody>
          <a:bodyPr wrap="square" rtlCol="0">
            <a:spAutoFit/>
          </a:bodyPr>
          <a:lstStyle/>
          <a:p>
            <a:pPr lvl="0">
              <a:lnSpc>
                <a:spcPct val="150000"/>
              </a:lnSpc>
              <a:defRPr/>
            </a:pPr>
            <a:r>
              <a:rPr lang="zh-CN" altLang="en-US" sz="2400" dirty="0">
                <a:cs typeface="+mn-ea"/>
                <a:sym typeface="+mn-lt"/>
              </a:rPr>
              <a:t>按涉及</a:t>
            </a:r>
            <a:r>
              <a:rPr lang="zh-CN" altLang="en-US" sz="2400" dirty="0" smtClean="0">
                <a:cs typeface="+mn-ea"/>
                <a:sym typeface="+mn-lt"/>
              </a:rPr>
              <a:t>范围划分</a:t>
            </a:r>
            <a:r>
              <a:rPr lang="zh-CN" altLang="en-US" sz="2400" dirty="0">
                <a:cs typeface="+mn-ea"/>
                <a:sym typeface="+mn-lt"/>
              </a:rPr>
              <a:t>：</a:t>
            </a:r>
            <a:endParaRPr lang="en-US" sz="2400" dirty="0">
              <a:cs typeface="+mn-ea"/>
              <a:sym typeface="+mn-lt"/>
            </a:endParaRPr>
          </a:p>
        </p:txBody>
      </p:sp>
      <p:grpSp>
        <p:nvGrpSpPr>
          <p:cNvPr id="30" name="组合 29"/>
          <p:cNvGrpSpPr/>
          <p:nvPr/>
        </p:nvGrpSpPr>
        <p:grpSpPr>
          <a:xfrm>
            <a:off x="-633047" y="224137"/>
            <a:ext cx="6330461" cy="1046440"/>
            <a:chOff x="-633047" y="224137"/>
            <a:chExt cx="6330461" cy="1046440"/>
          </a:xfrm>
        </p:grpSpPr>
        <p:sp>
          <p:nvSpPr>
            <p:cNvPr id="5" name="文本框 47"/>
            <p:cNvSpPr txBox="1">
              <a:spLocks noChangeArrowheads="1"/>
            </p:cNvSpPr>
            <p:nvPr/>
          </p:nvSpPr>
          <p:spPr bwMode="auto">
            <a:xfrm>
              <a:off x="-633047" y="224137"/>
              <a:ext cx="633046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en-US" altLang="zh-CN" sz="32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 </a:t>
              </a:r>
              <a:r>
                <a:rPr lang="en-US" altLang="zh-CN" sz="3200" dirty="0" smtClean="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    </a:t>
              </a:r>
              <a:r>
                <a:rPr lang="zh-CN" altLang="en-US" sz="2800" dirty="0" smtClean="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省对市县专项转移支付</a:t>
              </a: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目标管理   </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24" name="直接连接符 23"/>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44" name="Freeform 26"/>
          <p:cNvSpPr/>
          <p:nvPr/>
        </p:nvSpPr>
        <p:spPr bwMode="auto">
          <a:xfrm>
            <a:off x="6016640" y="5148560"/>
            <a:ext cx="111336" cy="117013"/>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6294C"/>
              </a:solidFill>
              <a:effectLst/>
              <a:uLnTx/>
              <a:uFillTx/>
            </a:endParaRPr>
          </a:p>
        </p:txBody>
      </p:sp>
      <p:sp>
        <p:nvSpPr>
          <p:cNvPr id="6" name="矩形 5"/>
          <p:cNvSpPr/>
          <p:nvPr/>
        </p:nvSpPr>
        <p:spPr>
          <a:xfrm>
            <a:off x="8590709" y="5584534"/>
            <a:ext cx="2031325" cy="461665"/>
          </a:xfrm>
          <a:prstGeom prst="rect">
            <a:avLst/>
          </a:prstGeom>
        </p:spPr>
        <p:txBody>
          <a:bodyPr wrap="none">
            <a:spAutoFit/>
          </a:bodyPr>
          <a:lstStyle/>
          <a:p>
            <a:r>
              <a:rPr lang="zh-CN" altLang="zh-CN" sz="2400" kern="0" dirty="0">
                <a:solidFill>
                  <a:srgbClr val="929292">
                    <a:lumMod val="100000"/>
                  </a:srgbClr>
                </a:solidFill>
              </a:rPr>
              <a:t>项目绩效目标</a:t>
            </a:r>
            <a:endParaRPr lang="zh-CN" altLang="en-US" sz="2400" kern="0" dirty="0">
              <a:solidFill>
                <a:srgbClr val="929292">
                  <a:lumMod val="100000"/>
                </a:srgbClr>
              </a:solidFill>
            </a:endParaRPr>
          </a:p>
        </p:txBody>
      </p:sp>
      <p:sp>
        <p:nvSpPr>
          <p:cNvPr id="56" name="Oval 103"/>
          <p:cNvSpPr/>
          <p:nvPr/>
        </p:nvSpPr>
        <p:spPr bwMode="auto">
          <a:xfrm>
            <a:off x="8331932" y="5707763"/>
            <a:ext cx="280829" cy="284707"/>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16294C"/>
              </a:solidFill>
              <a:effectLst/>
              <a:uLnTx/>
              <a:uFillTx/>
              <a:latin typeface="Calibri" panose="020F0502020204030204"/>
            </a:endParaRPr>
          </a:p>
        </p:txBody>
      </p:sp>
      <p:sp>
        <p:nvSpPr>
          <p:cNvPr id="57" name="Freeform 26"/>
          <p:cNvSpPr/>
          <p:nvPr/>
        </p:nvSpPr>
        <p:spPr bwMode="auto">
          <a:xfrm>
            <a:off x="8411477" y="5792735"/>
            <a:ext cx="111336" cy="117013"/>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6294C"/>
              </a:solidFill>
              <a:effectLst/>
              <a:uLnTx/>
              <a:uFillTx/>
            </a:endParaRPr>
          </a:p>
        </p:txBody>
      </p:sp>
    </p:spTree>
    <p:custDataLst>
      <p:tags r:id="rId1"/>
    </p:custDataLst>
  </p:cSld>
  <p:clrMapOvr>
    <a:masterClrMapping/>
  </p:clrMapOvr>
  <p:transition spd="slow" advTm="181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827" y="1159767"/>
            <a:ext cx="10248314" cy="6093976"/>
          </a:xfrm>
          <a:prstGeom prst="rect">
            <a:avLst/>
          </a:prstGeom>
        </p:spPr>
        <p:txBody>
          <a:bodyPr wrap="square">
            <a:spAutoFit/>
          </a:bodyPr>
          <a:lstStyle/>
          <a:p>
            <a:pPr indent="355600" algn="just">
              <a:lnSpc>
                <a:spcPct val="150000"/>
              </a:lnSpc>
              <a:spcAft>
                <a:spcPts val="0"/>
              </a:spcAft>
            </a:pPr>
            <a:r>
              <a:rPr lang="zh-CN" altLang="en-US" sz="20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  </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目标设置过程：</a:t>
            </a:r>
            <a:endPar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en-US" altLang="zh-CN"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 </a:t>
            </a:r>
            <a:r>
              <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 </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一）</a:t>
            </a:r>
            <a:r>
              <a:rPr lang="zh-CN" altLang="en-US" sz="2400" b="1" kern="100" dirty="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整体绩效目标</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由省级主管部门</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设置</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并</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按预算管理程序报送省财政厅。</a:t>
            </a:r>
            <a:endPar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  （</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二）实行</a:t>
            </a:r>
            <a:r>
              <a:rPr lang="zh-CN" altLang="en-US" sz="2400" b="1" kern="100" dirty="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因素法管理</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的专项转移支付应当设置</a:t>
            </a:r>
            <a:r>
              <a:rPr lang="zh-CN" altLang="en-US" sz="2400" b="1" kern="100" dirty="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区域绩效目标</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。区域绩效目标由市县财政部门和主管部门共同</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设置。</a:t>
            </a:r>
            <a:endPar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  （</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三）实行</a:t>
            </a:r>
            <a:r>
              <a:rPr lang="zh-CN" altLang="en-US" sz="2400" b="1" kern="100" dirty="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项目法管理</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的专项转移支付应当设置</a:t>
            </a:r>
            <a:r>
              <a:rPr lang="zh-CN" altLang="en-US" sz="2400" b="1" kern="100" dirty="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项目绩效目标</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。项目绩效目标由专项转移支付资金的具体实施单位</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设置，</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按规定程序由相应财政部门和主管部门审核后，逐级报送省级主管部门和省财政厅</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a:t>
            </a:r>
            <a:endPar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    </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年初预算省对市县专项转移支付资金，整体绩效目标在一体化信息系统中申报，区域绩效目标和项目绩效目标在线下报送。</a:t>
            </a:r>
            <a:endPar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0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   </a:t>
            </a:r>
            <a:endParaRPr lang="en-US" altLang="zh-CN" sz="20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p:txBody>
      </p:sp>
      <p:grpSp>
        <p:nvGrpSpPr>
          <p:cNvPr id="3" name="组合 2"/>
          <p:cNvGrpSpPr/>
          <p:nvPr/>
        </p:nvGrpSpPr>
        <p:grpSpPr>
          <a:xfrm>
            <a:off x="-14068" y="359547"/>
            <a:ext cx="6110068" cy="523220"/>
            <a:chOff x="-11415" y="359547"/>
            <a:chExt cx="5387926" cy="523220"/>
          </a:xfrm>
        </p:grpSpPr>
        <p:sp>
          <p:nvSpPr>
            <p:cNvPr id="4" name="矩形 3"/>
            <p:cNvSpPr/>
            <p:nvPr/>
          </p:nvSpPr>
          <p:spPr>
            <a:xfrm>
              <a:off x="-11415" y="359547"/>
              <a:ext cx="5387926" cy="523220"/>
            </a:xfrm>
            <a:prstGeom prst="rect">
              <a:avLst/>
            </a:prstGeom>
          </p:spPr>
          <p:txBody>
            <a:bodyPr wrap="square">
              <a:spAutoFit/>
            </a:bodyPr>
            <a:lstStyle/>
            <a:p>
              <a:pPr lvl="0" algn="ctr">
                <a:defRPr/>
              </a:pPr>
              <a:r>
                <a:rPr lang="zh-CN" altLang="en-US" sz="28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省对市县专项转移支付绩效目标管理</a:t>
              </a:r>
              <a:endParaRPr lang="en-US" altLang="zh-CN" sz="28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sym typeface="+mn-ea"/>
              </a:endParaRPr>
            </a:p>
          </p:txBody>
        </p:sp>
        <p:cxnSp>
          <p:nvCxnSpPr>
            <p:cNvPr id="5" name="直接连接符 4"/>
            <p:cNvCxnSpPr/>
            <p:nvPr/>
          </p:nvCxnSpPr>
          <p:spPr bwMode="auto">
            <a:xfrm>
              <a:off x="0" y="759657"/>
              <a:ext cx="526131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827" y="1159767"/>
            <a:ext cx="10248314" cy="4524315"/>
          </a:xfrm>
          <a:prstGeom prst="rect">
            <a:avLst/>
          </a:prstGeom>
        </p:spPr>
        <p:txBody>
          <a:bodyPr wrap="square">
            <a:spAutoFit/>
          </a:bodyPr>
          <a:lstStyle/>
          <a:p>
            <a:pPr indent="355600" algn="just">
              <a:lnSpc>
                <a:spcPct val="150000"/>
              </a:lnSpc>
              <a:spcAft>
                <a:spcPts val="0"/>
              </a:spcAft>
            </a:pP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目标下达过程：</a:t>
            </a:r>
            <a:endPar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（一）省财政厅在确定专项转移支付总预算时，同步确定</a:t>
            </a:r>
            <a:r>
              <a:rPr lang="zh-CN" altLang="en-US" sz="2400" b="1" kern="100" dirty="0" smtClean="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整体绩效目标</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，并随部门预算批复；</a:t>
            </a:r>
            <a:endPar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（二）省财政厅在向市县级财政部门下达专项转移支付预算时，同步下达</a:t>
            </a:r>
            <a:r>
              <a:rPr lang="zh-CN" altLang="en-US" sz="2400" b="1" kern="100" dirty="0" smtClean="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区域或项目绩效目标</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a:t>
            </a:r>
            <a:endPar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（三）市县级财政部门在细化下达预算时，同步下达相应的绩效目标，作为部门和单位使用资金、实施项目、开展绩效监控和绩效评价的重要依据。</a:t>
            </a:r>
            <a:endParaRPr lang="en-US" altLang="zh-CN" sz="24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endParaRPr>
          </a:p>
        </p:txBody>
      </p:sp>
      <p:grpSp>
        <p:nvGrpSpPr>
          <p:cNvPr id="3" name="组合 2"/>
          <p:cNvGrpSpPr/>
          <p:nvPr/>
        </p:nvGrpSpPr>
        <p:grpSpPr>
          <a:xfrm>
            <a:off x="-14068" y="359547"/>
            <a:ext cx="6110068" cy="523220"/>
            <a:chOff x="-11415" y="359547"/>
            <a:chExt cx="5387926" cy="523220"/>
          </a:xfrm>
        </p:grpSpPr>
        <p:sp>
          <p:nvSpPr>
            <p:cNvPr id="4" name="矩形 3"/>
            <p:cNvSpPr/>
            <p:nvPr/>
          </p:nvSpPr>
          <p:spPr>
            <a:xfrm>
              <a:off x="-11415" y="359547"/>
              <a:ext cx="5387926" cy="523220"/>
            </a:xfrm>
            <a:prstGeom prst="rect">
              <a:avLst/>
            </a:prstGeom>
          </p:spPr>
          <p:txBody>
            <a:bodyPr wrap="square">
              <a:spAutoFit/>
            </a:bodyPr>
            <a:lstStyle/>
            <a:p>
              <a:pPr lvl="0" algn="ctr">
                <a:defRPr/>
              </a:pPr>
              <a:r>
                <a:rPr lang="zh-CN" altLang="en-US" sz="28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省对市县专项转移支付绩效目标管理</a:t>
              </a:r>
              <a:endParaRPr lang="en-US" altLang="zh-CN" sz="28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sym typeface="+mn-ea"/>
              </a:endParaRPr>
            </a:p>
          </p:txBody>
        </p:sp>
        <p:cxnSp>
          <p:nvCxnSpPr>
            <p:cNvPr id="5" name="直接连接符 4"/>
            <p:cNvCxnSpPr/>
            <p:nvPr/>
          </p:nvCxnSpPr>
          <p:spPr bwMode="auto">
            <a:xfrm>
              <a:off x="0" y="759657"/>
              <a:ext cx="526131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827" y="1159767"/>
            <a:ext cx="10248314" cy="1754326"/>
          </a:xfrm>
          <a:prstGeom prst="rect">
            <a:avLst/>
          </a:prstGeom>
        </p:spPr>
        <p:txBody>
          <a:bodyPr wrap="square">
            <a:spAutoFit/>
          </a:bodyPr>
          <a:lstStyle/>
          <a:p>
            <a:pPr indent="355600" algn="just">
              <a:lnSpc>
                <a:spcPct val="150000"/>
              </a:lnSpc>
              <a:spcAft>
                <a:spcPts val="0"/>
              </a:spcAft>
            </a:pPr>
            <a:endPar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hlinkClick r:id="rId1" action="ppaction://hlinkfile"/>
              </a:rPr>
              <a:t>项目绩效目标</a:t>
            </a:r>
            <a:endPar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hlinkClick r:id="rId2" action="ppaction://hlinkfile"/>
              </a:rPr>
              <a:t>部门整体绩效目标</a:t>
            </a:r>
            <a:endParaRPr lang="en-US" altLang="zh-CN" sz="24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endParaRPr>
          </a:p>
        </p:txBody>
      </p:sp>
      <p:grpSp>
        <p:nvGrpSpPr>
          <p:cNvPr id="3" name="组合 2"/>
          <p:cNvGrpSpPr/>
          <p:nvPr/>
        </p:nvGrpSpPr>
        <p:grpSpPr>
          <a:xfrm>
            <a:off x="-14068" y="359547"/>
            <a:ext cx="6110068" cy="523220"/>
            <a:chOff x="-11415" y="359547"/>
            <a:chExt cx="5387926" cy="523220"/>
          </a:xfrm>
        </p:grpSpPr>
        <p:sp>
          <p:nvSpPr>
            <p:cNvPr id="4" name="矩形 3"/>
            <p:cNvSpPr/>
            <p:nvPr/>
          </p:nvSpPr>
          <p:spPr>
            <a:xfrm>
              <a:off x="-11415" y="359547"/>
              <a:ext cx="5387926" cy="523220"/>
            </a:xfrm>
            <a:prstGeom prst="rect">
              <a:avLst/>
            </a:prstGeom>
          </p:spPr>
          <p:txBody>
            <a:bodyPr wrap="square">
              <a:spAutoFit/>
            </a:bodyPr>
            <a:lstStyle/>
            <a:p>
              <a:pPr lvl="0" algn="ctr">
                <a:defRPr/>
              </a:pPr>
              <a:r>
                <a:rPr lang="zh-CN" altLang="en-US" sz="2800" dirty="0" smtClean="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sym typeface="+mn-ea"/>
                </a:rPr>
                <a:t>绩效目标案例</a:t>
              </a:r>
              <a:endParaRPr lang="en-US" altLang="zh-CN" sz="28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sym typeface="+mn-ea"/>
              </a:endParaRPr>
            </a:p>
          </p:txBody>
        </p:sp>
        <p:cxnSp>
          <p:nvCxnSpPr>
            <p:cNvPr id="5" name="直接连接符 4"/>
            <p:cNvCxnSpPr/>
            <p:nvPr/>
          </p:nvCxnSpPr>
          <p:spPr bwMode="auto">
            <a:xfrm>
              <a:off x="0" y="759657"/>
              <a:ext cx="526131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091291" y="1192601"/>
            <a:ext cx="8270669" cy="1019958"/>
            <a:chOff x="1032357" y="1963707"/>
            <a:chExt cx="8270669" cy="1019958"/>
          </a:xfrm>
        </p:grpSpPr>
        <p:grpSp>
          <p:nvGrpSpPr>
            <p:cNvPr id="13" name="组合 12"/>
            <p:cNvGrpSpPr/>
            <p:nvPr/>
          </p:nvGrpSpPr>
          <p:grpSpPr>
            <a:xfrm>
              <a:off x="1032357" y="2081051"/>
              <a:ext cx="2444064" cy="888902"/>
              <a:chOff x="596348" y="2228671"/>
              <a:chExt cx="2333696" cy="1461766"/>
            </a:xfrm>
          </p:grpSpPr>
          <p:sp>
            <p:nvSpPr>
              <p:cNvPr id="14" name="椭圆 13"/>
              <p:cNvSpPr/>
              <p:nvPr/>
            </p:nvSpPr>
            <p:spPr>
              <a:xfrm>
                <a:off x="915714" y="2228671"/>
                <a:ext cx="2014330" cy="1461766"/>
              </a:xfrm>
              <a:prstGeom prst="ellipse">
                <a:avLst/>
              </a:prstGeom>
              <a:solidFill>
                <a:schemeClr val="bg1">
                  <a:lumMod val="95000"/>
                </a:schemeClr>
              </a:solidFill>
              <a:ln>
                <a:solidFill>
                  <a:schemeClr val="bg2">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rPr>
                  <a:t>Part A</a:t>
                </a:r>
                <a:endParaRPr kumimoji="0" lang="zh-CN" altLang="en-US"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596348" y="2228671"/>
                <a:ext cx="2014330" cy="1461766"/>
              </a:xfrm>
              <a:prstGeom prst="ellipse">
                <a:avLst/>
              </a:prstGeom>
              <a:solidFill>
                <a:schemeClr val="bg1">
                  <a:lumMod val="6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Calibri" panose="020F0502020204030204"/>
                    <a:ea typeface="宋体" panose="02010600030101010101" pitchFamily="2" charset="-122"/>
                    <a:cs typeface="+mn-cs"/>
                  </a:rPr>
                  <a:t>四</a:t>
                </a:r>
                <a:endParaRPr kumimoji="0" lang="zh-CN" altLang="en-US"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4036134" y="2810973"/>
              <a:ext cx="4548969"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19604" y="1963707"/>
              <a:ext cx="5383422" cy="1019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zh-CN"/>
              </a:defPPr>
              <a:lvl1pPr marR="0" lvl="0" indent="0" defTabSz="1218565" fontAlgn="auto">
                <a:lnSpc>
                  <a:spcPct val="100000"/>
                </a:lnSpc>
                <a:spcBef>
                  <a:spcPts val="0"/>
                </a:spcBef>
                <a:spcAft>
                  <a:spcPts val="0"/>
                </a:spcAft>
                <a:buClrTx/>
                <a:buSzTx/>
                <a:buFontTx/>
                <a:buNone/>
                <a:defRPr kumimoji="0" sz="3600" b="0" i="0" u="none" strike="noStrike" cap="none" spc="0" normalizeH="0" baseline="0">
                  <a:ln>
                    <a:noFill/>
                  </a:ln>
                  <a:solidFill>
                    <a:srgbClr val="000000">
                      <a:lumMod val="65000"/>
                      <a:lumOff val="35000"/>
                    </a:srgbClr>
                  </a:solidFill>
                  <a:effectLst/>
                  <a:uLnTx/>
                  <a:uFillTx/>
                  <a:latin typeface="黑体" panose="02010600030101010101" charset="-122"/>
                  <a:ea typeface="黑体" panose="0201060003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218565" rtl="0" eaLnBrk="0" fontAlgn="auto" latinLnBrk="0" hangingPunct="0">
                <a:lnSpc>
                  <a:spcPct val="100000"/>
                </a:lnSpc>
                <a:spcBef>
                  <a:spcPts val="0"/>
                </a:spcBef>
                <a:spcAft>
                  <a:spcPts val="0"/>
                </a:spcAft>
                <a:buClrTx/>
                <a:buSzTx/>
                <a:buFontTx/>
                <a:buNone/>
                <a:defRPr/>
              </a:pPr>
              <a:r>
                <a:rPr lang="zh-CN" altLang="en-US" dirty="0"/>
                <a:t>预算</a:t>
              </a:r>
              <a:r>
                <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rPr>
                <a:t>绩效监控管理办法</a:t>
              </a:r>
              <a:endPar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endParaRPr>
            </a:p>
          </p:txBody>
        </p:sp>
      </p:grpSp>
      <p:sp>
        <p:nvSpPr>
          <p:cNvPr id="25" name="文本框 24"/>
          <p:cNvSpPr txBox="1"/>
          <p:nvPr/>
        </p:nvSpPr>
        <p:spPr>
          <a:xfrm>
            <a:off x="943514" y="2446112"/>
            <a:ext cx="3384381" cy="1631216"/>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预算绩效监控基本概念</a:t>
            </a:r>
            <a:endParaRPr lang="en-US" altLang="zh-CN" sz="2000" dirty="0">
              <a:solidFill>
                <a:srgbClr val="000000"/>
              </a:solidFill>
              <a:latin typeface="华文细黑" panose="02010600040101010101" pitchFamily="2" charset="-122"/>
              <a:ea typeface="华文细黑" panose="02010600040101010101" pitchFamily="2" charset="-122"/>
            </a:endParaRPr>
          </a:p>
          <a:p>
            <a:pPr marR="0" lvl="0" algn="l" defTabSz="914400" rtl="0" eaLnBrk="0" fontAlgn="base" latinLnBrk="0" hangingPunct="0">
              <a:lnSpc>
                <a:spcPct val="100000"/>
              </a:lnSpc>
              <a:spcBef>
                <a:spcPct val="0"/>
              </a:spcBef>
              <a:spcAft>
                <a:spcPct val="0"/>
              </a:spcAft>
              <a:buClrTx/>
              <a:buSzTx/>
              <a:defRPr/>
            </a:pP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绩效监控</a:t>
            </a: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评估依据</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a:p>
            <a:pPr marR="0" lvl="0" algn="l" defTabSz="914400" rtl="0" eaLnBrk="0" fontAlgn="base" latinLnBrk="0" hangingPunct="0">
              <a:lnSpc>
                <a:spcPct val="100000"/>
              </a:lnSpc>
              <a:spcBef>
                <a:spcPct val="0"/>
              </a:spcBef>
              <a:spcAft>
                <a:spcPct val="0"/>
              </a:spcAft>
              <a:buClrTx/>
              <a:buSzTx/>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     </a:t>
            </a:r>
            <a:endParaRPr kumimoji="0" lang="zh-CN" altLang="en-US" sz="20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0" name="文本框 29"/>
          <p:cNvSpPr txBox="1"/>
          <p:nvPr/>
        </p:nvSpPr>
        <p:spPr>
          <a:xfrm>
            <a:off x="4646143" y="2511157"/>
            <a:ext cx="3374077" cy="286232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绩效监控内容</a:t>
            </a: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1" name="文本框 30"/>
          <p:cNvSpPr txBox="1"/>
          <p:nvPr/>
        </p:nvSpPr>
        <p:spPr>
          <a:xfrm>
            <a:off x="8024909" y="2511157"/>
            <a:ext cx="3238256"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绩效监控的实施</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grpSp>
        <p:nvGrpSpPr>
          <p:cNvPr id="6" name="组合 5"/>
          <p:cNvGrpSpPr/>
          <p:nvPr/>
        </p:nvGrpSpPr>
        <p:grpSpPr>
          <a:xfrm>
            <a:off x="943513" y="3704762"/>
            <a:ext cx="3321557" cy="1064828"/>
            <a:chOff x="812887" y="4283803"/>
            <a:chExt cx="3321557" cy="1064828"/>
          </a:xfrm>
        </p:grpSpPr>
        <p:sp>
          <p:nvSpPr>
            <p:cNvPr id="29" name="文本框 28"/>
            <p:cNvSpPr txBox="1"/>
            <p:nvPr/>
          </p:nvSpPr>
          <p:spPr>
            <a:xfrm>
              <a:off x="812887" y="4283803"/>
              <a:ext cx="3321557"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  事前评估相关主体职责</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4" name="矩形 33"/>
            <p:cNvSpPr/>
            <p:nvPr/>
          </p:nvSpPr>
          <p:spPr>
            <a:xfrm>
              <a:off x="1506589" y="4979299"/>
              <a:ext cx="184731" cy="369332"/>
            </a:xfrm>
            <a:prstGeom prst="rect">
              <a:avLst/>
            </a:prstGeom>
          </p:spPr>
          <p:txBody>
            <a:bodyPr wrap="none">
              <a:spAutoFit/>
            </a:bodyPr>
            <a:lstStyle/>
            <a:p>
              <a:pPr marR="0" lvl="0" algn="l" defTabSz="914400" rtl="0" eaLnBrk="0" fontAlgn="base" latinLnBrk="0" hangingPunct="0">
                <a:lnSpc>
                  <a:spcPct val="100000"/>
                </a:lnSpc>
                <a:spcBef>
                  <a:spcPct val="0"/>
                </a:spcBef>
                <a:spcAft>
                  <a:spcPct val="0"/>
                </a:spcAft>
                <a:buClrTx/>
                <a:buSzTx/>
                <a:defRPr/>
              </a:pPr>
              <a:endParaRPr kumimoji="0" lang="en-US" altLang="zh-CN" sz="18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grpSp>
      <p:sp>
        <p:nvSpPr>
          <p:cNvPr id="3" name="文本框 2"/>
          <p:cNvSpPr txBox="1"/>
          <p:nvPr/>
        </p:nvSpPr>
        <p:spPr>
          <a:xfrm>
            <a:off x="4931677" y="3046113"/>
            <a:ext cx="2334684" cy="646331"/>
          </a:xfrm>
          <a:prstGeom prst="rect">
            <a:avLst/>
          </a:prstGeom>
          <a:noFill/>
        </p:spPr>
        <p:txBody>
          <a:bodyPr wrap="square" rtlCol="0">
            <a:spAutoFit/>
          </a:bodyPr>
          <a:lstStyle/>
          <a:p>
            <a:endParaRPr lang="en-US" altLang="zh-CN" dirty="0"/>
          </a:p>
          <a:p>
            <a:pPr marL="285750" indent="-285750">
              <a:buFont typeface="Arial" panose="020B0604020202020204" pitchFamily="34" charset="0"/>
              <a:buChar char="•"/>
            </a:pPr>
            <a:endParaRPr lang="zh-CN" altLang="en-US" dirty="0"/>
          </a:p>
        </p:txBody>
      </p:sp>
      <p:sp>
        <p:nvSpPr>
          <p:cNvPr id="22" name="文本框 21"/>
          <p:cNvSpPr txBox="1"/>
          <p:nvPr/>
        </p:nvSpPr>
        <p:spPr>
          <a:xfrm>
            <a:off x="8016346" y="3593474"/>
            <a:ext cx="2613718" cy="707886"/>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绩效监控结果反馈及应用</a:t>
            </a:r>
            <a:endPar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10" name="矩形 9"/>
          <p:cNvSpPr/>
          <p:nvPr/>
        </p:nvSpPr>
        <p:spPr>
          <a:xfrm>
            <a:off x="4535355" y="3436977"/>
            <a:ext cx="6096000" cy="707886"/>
          </a:xfrm>
          <a:prstGeom prst="rect">
            <a:avLst/>
          </a:prstGeom>
        </p:spPr>
        <p:txBody>
          <a:bodyPr>
            <a:spAutoFit/>
          </a:bodyPr>
          <a:lstStyle/>
          <a:p>
            <a:pPr lvl="0">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lvl="0" indent="-342900">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事前绩效评估方式和方法</a:t>
            </a:r>
            <a:endParaRPr lang="en-US" altLang="zh-CN" sz="2000" dirty="0">
              <a:solidFill>
                <a:srgbClr val="000000"/>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47528" y="2105472"/>
            <a:ext cx="3672408" cy="4752528"/>
          </a:xfrm>
        </p:spPr>
        <p:txBody>
          <a:bodyPr/>
          <a:lstStyle/>
          <a:p>
            <a:r>
              <a:rPr lang="zh-CN" altLang="en-US" sz="2400" b="1" dirty="0">
                <a:solidFill>
                  <a:srgbClr val="002060"/>
                </a:solidFill>
                <a:latin typeface="+mn-ea"/>
                <a:ea typeface="+mn-ea"/>
              </a:rPr>
              <a:t>对</a:t>
            </a:r>
            <a:r>
              <a:rPr lang="zh-CN" altLang="en-US" sz="2400" b="1" dirty="0">
                <a:solidFill>
                  <a:srgbClr val="FF0000"/>
                </a:solidFill>
                <a:latin typeface="+mn-ea"/>
                <a:ea typeface="+mn-ea"/>
              </a:rPr>
              <a:t>绩效目标实现程度和预算执行进度</a:t>
            </a:r>
            <a:r>
              <a:rPr lang="zh-CN" altLang="en-US" sz="2400" b="1" dirty="0">
                <a:solidFill>
                  <a:srgbClr val="002060"/>
                </a:solidFill>
                <a:latin typeface="+mn-ea"/>
                <a:ea typeface="+mn-ea"/>
              </a:rPr>
              <a:t>实行“双监控”，发现问题要及时纠正，确保绩效目标如期保质保量实现。</a:t>
            </a:r>
            <a:endParaRPr lang="en-US" altLang="zh-CN" sz="2400" b="1" dirty="0">
              <a:solidFill>
                <a:srgbClr val="002060"/>
              </a:solidFill>
              <a:latin typeface="+mn-ea"/>
              <a:ea typeface="+mn-ea"/>
            </a:endParaRPr>
          </a:p>
          <a:p>
            <a:r>
              <a:rPr lang="zh-CN" altLang="en-US" sz="2400" b="1" dirty="0">
                <a:solidFill>
                  <a:srgbClr val="002060"/>
                </a:solidFill>
                <a:latin typeface="+mn-ea"/>
                <a:ea typeface="+mn-ea"/>
              </a:rPr>
              <a:t>建立</a:t>
            </a:r>
            <a:r>
              <a:rPr lang="zh-CN" altLang="en-US" sz="2400" b="1" dirty="0">
                <a:solidFill>
                  <a:srgbClr val="FF0000"/>
                </a:solidFill>
                <a:latin typeface="+mn-ea"/>
                <a:ea typeface="+mn-ea"/>
              </a:rPr>
              <a:t>重大政策、项目</a:t>
            </a:r>
            <a:r>
              <a:rPr lang="zh-CN" altLang="en-US" sz="2400" b="1" dirty="0">
                <a:solidFill>
                  <a:srgbClr val="002060"/>
                </a:solidFill>
                <a:latin typeface="+mn-ea"/>
                <a:ea typeface="+mn-ea"/>
              </a:rPr>
              <a:t>绩效跟踪机制，对存在严重问题的政策、项目要暂缓或停止预算拨款，督促及时整改落实。</a:t>
            </a:r>
            <a:endParaRPr lang="en-US" altLang="zh-CN" sz="2400" b="1" dirty="0">
              <a:solidFill>
                <a:srgbClr val="002060"/>
              </a:solidFill>
              <a:latin typeface="+mn-ea"/>
              <a:ea typeface="+mn-ea"/>
            </a:endParaRPr>
          </a:p>
          <a:p>
            <a:endParaRPr lang="zh-CN" altLang="en-US" sz="2400" b="1" dirty="0">
              <a:solidFill>
                <a:srgbClr val="002060"/>
              </a:solidFill>
              <a:latin typeface="+mn-ea"/>
              <a:ea typeface="+mn-ea"/>
            </a:endParaRPr>
          </a:p>
        </p:txBody>
      </p:sp>
      <p:sp>
        <p:nvSpPr>
          <p:cNvPr id="3" name="标题 2"/>
          <p:cNvSpPr>
            <a:spLocks noGrp="1"/>
          </p:cNvSpPr>
          <p:nvPr>
            <p:ph type="title"/>
          </p:nvPr>
        </p:nvSpPr>
        <p:spPr>
          <a:xfrm>
            <a:off x="1991544" y="404664"/>
            <a:ext cx="6912744" cy="432000"/>
          </a:xfrm>
        </p:spPr>
        <p:txBody>
          <a:bodyPr/>
          <a:lstStyle/>
          <a:p>
            <a:r>
              <a:rPr lang="zh-CN" altLang="en-US" b="1" dirty="0">
                <a:solidFill>
                  <a:srgbClr val="002060"/>
                </a:solidFill>
                <a:latin typeface="+mn-ea"/>
                <a:ea typeface="+mn-ea"/>
              </a:rPr>
              <a:t>（三）</a:t>
            </a:r>
            <a:r>
              <a:rPr lang="zh-CN" altLang="zh-CN" b="1" dirty="0">
                <a:solidFill>
                  <a:srgbClr val="002060"/>
                </a:solidFill>
                <a:latin typeface="+mn-ea"/>
                <a:ea typeface="+mn-ea"/>
              </a:rPr>
              <a:t>做好绩效运行监控</a:t>
            </a:r>
            <a:endParaRPr lang="zh-CN" altLang="en-US" b="1" dirty="0">
              <a:solidFill>
                <a:srgbClr val="002060"/>
              </a:solidFill>
              <a:latin typeface="+mn-ea"/>
              <a:ea typeface="+mn-ea"/>
            </a:endParaRPr>
          </a:p>
        </p:txBody>
      </p:sp>
      <p:pic>
        <p:nvPicPr>
          <p:cNvPr id="44034" name="Picture 2" descr="https://timgsa.baidu.com/timg?image&amp;quality=80&amp;size=b9999_10000&amp;sec=1541389763976&amp;di=b9e248d1f143882879780abbe1eb6df3&amp;imgtype=0&amp;src=http%3A%2F%2Fimgsrc.baidu.com%2Fimgad%2Fpic%2Fitem%2Fdcc451da81cb39db1f577551da160924ab183025.jpg"/>
          <p:cNvPicPr>
            <a:picLocks noChangeAspect="1" noChangeArrowheads="1"/>
          </p:cNvPicPr>
          <p:nvPr/>
        </p:nvPicPr>
        <p:blipFill>
          <a:blip r:embed="rId1" cstate="print"/>
          <a:srcRect/>
          <a:stretch>
            <a:fillRect/>
          </a:stretch>
        </p:blipFill>
        <p:spPr bwMode="auto">
          <a:xfrm>
            <a:off x="6600056" y="404664"/>
            <a:ext cx="3672408" cy="1872208"/>
          </a:xfrm>
          <a:prstGeom prst="rect">
            <a:avLst/>
          </a:prstGeom>
          <a:noFill/>
        </p:spPr>
      </p:pic>
      <p:sp>
        <p:nvSpPr>
          <p:cNvPr id="5" name="矩形 4"/>
          <p:cNvSpPr/>
          <p:nvPr/>
        </p:nvSpPr>
        <p:spPr>
          <a:xfrm>
            <a:off x="2135560" y="1124744"/>
            <a:ext cx="4176464" cy="722630"/>
          </a:xfrm>
          <a:prstGeom prst="rect">
            <a:avLst/>
          </a:prstGeom>
        </p:spPr>
        <p:txBody>
          <a:bodyPr wrap="square">
            <a:spAutoFit/>
          </a:bodyPr>
          <a:lstStyle/>
          <a:p>
            <a:pPr algn="just"/>
            <a:r>
              <a:rPr lang="en-US" altLang="zh-CN" sz="2000" dirty="0">
                <a:solidFill>
                  <a:srgbClr val="002060"/>
                </a:solidFill>
              </a:rPr>
              <a:t>《</a:t>
            </a:r>
            <a:r>
              <a:rPr lang="zh-CN" altLang="en-US" sz="2000" dirty="0">
                <a:solidFill>
                  <a:srgbClr val="002060"/>
                </a:solidFill>
              </a:rPr>
              <a:t>中央部门预算绩效运行监控管理暂行办法</a:t>
            </a:r>
            <a:r>
              <a:rPr lang="en-US" altLang="zh-CN" sz="2000" dirty="0">
                <a:solidFill>
                  <a:srgbClr val="002060"/>
                </a:solidFill>
              </a:rPr>
              <a:t>》[</a:t>
            </a:r>
            <a:r>
              <a:rPr lang="zh-CN" altLang="en-US" sz="2000" dirty="0">
                <a:solidFill>
                  <a:srgbClr val="002060"/>
                </a:solidFill>
              </a:rPr>
              <a:t>财预</a:t>
            </a:r>
            <a:r>
              <a:rPr lang="en-US" altLang="zh-CN" sz="2000" dirty="0">
                <a:solidFill>
                  <a:srgbClr val="002060"/>
                </a:solidFill>
              </a:rPr>
              <a:t>〔2019〕 136 </a:t>
            </a:r>
            <a:r>
              <a:rPr lang="zh-CN" altLang="en-US" sz="2000" dirty="0">
                <a:solidFill>
                  <a:srgbClr val="002060"/>
                </a:solidFill>
              </a:rPr>
              <a:t>号</a:t>
            </a:r>
            <a:r>
              <a:rPr lang="en-US" altLang="zh-CN" sz="2000" dirty="0">
                <a:solidFill>
                  <a:srgbClr val="002060"/>
                </a:solidFill>
              </a:rPr>
              <a:t>]</a:t>
            </a:r>
            <a:endParaRPr lang="zh-CN" altLang="en-US" sz="2000" dirty="0">
              <a:solidFill>
                <a:srgbClr val="002060"/>
              </a:solidFill>
            </a:endParaRPr>
          </a:p>
        </p:txBody>
      </p:sp>
      <p:graphicFrame>
        <p:nvGraphicFramePr>
          <p:cNvPr id="6" name="表格 5"/>
          <p:cNvGraphicFramePr>
            <a:graphicFrameLocks noGrp="1"/>
          </p:cNvGraphicFramePr>
          <p:nvPr/>
        </p:nvGraphicFramePr>
        <p:xfrm>
          <a:off x="5663956" y="2420888"/>
          <a:ext cx="4608195" cy="3789680"/>
        </p:xfrm>
        <a:graphic>
          <a:graphicData uri="http://schemas.openxmlformats.org/drawingml/2006/table">
            <a:tbl>
              <a:tblPr/>
              <a:tblGrid>
                <a:gridCol w="614045"/>
                <a:gridCol w="266700"/>
                <a:gridCol w="267970"/>
                <a:gridCol w="614045"/>
                <a:gridCol w="333375"/>
                <a:gridCol w="333375"/>
                <a:gridCol w="397510"/>
                <a:gridCol w="153035"/>
                <a:gridCol w="153670"/>
                <a:gridCol w="153670"/>
                <a:gridCol w="153035"/>
                <a:gridCol w="153670"/>
                <a:gridCol w="153670"/>
                <a:gridCol w="153670"/>
                <a:gridCol w="153035"/>
                <a:gridCol w="276860"/>
                <a:gridCol w="276860"/>
              </a:tblGrid>
              <a:tr h="134620">
                <a:tc gridSpan="17">
                  <a:txBody>
                    <a:bodyPr/>
                    <a:lstStyle/>
                    <a:p>
                      <a:pPr algn="ctr" fontAlgn="ctr"/>
                      <a:r>
                        <a:rPr lang="zh-CN" altLang="en-US" sz="800" b="1" i="0" u="none" strike="noStrike" dirty="0">
                          <a:solidFill>
                            <a:srgbClr val="000000"/>
                          </a:solidFill>
                          <a:latin typeface="宋体" panose="02010600030101010101" pitchFamily="2" charset="-122"/>
                        </a:rPr>
                        <a:t>项目支出绩效目标执行监控表</a:t>
                      </a:r>
                      <a:r>
                        <a:rPr lang="zh-CN" altLang="en-US" sz="800" b="0" i="0" u="none" strike="noStrike" dirty="0">
                          <a:solidFill>
                            <a:srgbClr val="000000"/>
                          </a:solidFill>
                          <a:latin typeface="宋体" panose="02010600030101010101" pitchFamily="2" charset="-122"/>
                        </a:rPr>
                        <a:t> </a:t>
                      </a:r>
                      <a:endParaRPr lang="zh-CN" altLang="en-US" sz="800" b="1" i="0" u="none" strike="noStrike" dirty="0">
                        <a:solidFill>
                          <a:srgbClr val="000000"/>
                        </a:solidFill>
                        <a:latin typeface="宋体" panose="02010600030101010101" pitchFamily="2" charset="-122"/>
                      </a:endParaRPr>
                    </a:p>
                  </a:txBody>
                  <a:tcPr marL="3865" marR="3865" marT="3865" marB="0" anchor="ctr">
                    <a:lnL>
                      <a:noFill/>
                    </a:lnL>
                    <a:lnR>
                      <a:noFill/>
                    </a:lnR>
                    <a:lnT>
                      <a:noFill/>
                    </a:lnT>
                    <a:lnB>
                      <a:noFill/>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0">
                <a:tc gridSpan="17">
                  <a:txBody>
                    <a:bodyPr/>
                    <a:lstStyle/>
                    <a:p>
                      <a:pPr algn="ctr" fontAlgn="t"/>
                      <a:r>
                        <a:rPr lang="zh-CN" altLang="en-US" sz="500" b="0" i="0" u="none" strike="noStrike">
                          <a:solidFill>
                            <a:srgbClr val="000000"/>
                          </a:solidFill>
                          <a:latin typeface="宋体" panose="02010600030101010101" pitchFamily="2" charset="-122"/>
                        </a:rPr>
                        <a:t>（   年度）</a:t>
                      </a:r>
                      <a:endParaRPr lang="zh-CN" altLang="en-US" sz="500" b="0" i="0" u="none" strike="noStrike">
                        <a:solidFill>
                          <a:srgbClr val="000000"/>
                        </a:solidFill>
                        <a:latin typeface="宋体" panose="02010600030101010101" pitchFamily="2" charset="-122"/>
                      </a:endParaRPr>
                    </a:p>
                  </a:txBody>
                  <a:tcPr marL="3865" marR="3865" marT="3865" marB="0">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0">
                <a:tc gridSpan="3">
                  <a:txBody>
                    <a:bodyPr/>
                    <a:lstStyle/>
                    <a:p>
                      <a:pPr algn="ctr" fontAlgn="ctr"/>
                      <a:r>
                        <a:rPr lang="zh-CN" altLang="en-US" sz="500" b="0" i="0" u="none" strike="noStrike">
                          <a:solidFill>
                            <a:srgbClr val="000000"/>
                          </a:solidFill>
                          <a:latin typeface="宋体" panose="02010600030101010101" pitchFamily="2" charset="-122"/>
                        </a:rPr>
                        <a:t>项目名称</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gridSpan="14">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0">
                <a:tc gridSpan="3">
                  <a:txBody>
                    <a:bodyPr/>
                    <a:lstStyle/>
                    <a:p>
                      <a:pPr algn="ctr" fontAlgn="ctr"/>
                      <a:r>
                        <a:rPr lang="zh-CN" altLang="en-US" sz="500" b="0" i="0" u="none" strike="noStrike">
                          <a:solidFill>
                            <a:srgbClr val="000000"/>
                          </a:solidFill>
                          <a:latin typeface="宋体" panose="02010600030101010101" pitchFamily="2" charset="-122"/>
                        </a:rPr>
                        <a:t>主管部门及代码</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gridSpan="3">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ctr"/>
                      <a:r>
                        <a:rPr lang="zh-CN" altLang="en-US" sz="500" b="0" i="0" u="none" strike="noStrike">
                          <a:solidFill>
                            <a:srgbClr val="000000"/>
                          </a:solidFill>
                          <a:latin typeface="宋体" panose="02010600030101010101" pitchFamily="2" charset="-122"/>
                        </a:rPr>
                        <a:t>实施单位</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r>
              <a:tr h="0">
                <a:tc rowSpan="4" gridSpan="3">
                  <a:txBody>
                    <a:bodyPr/>
                    <a:lstStyle/>
                    <a:p>
                      <a:pPr algn="ctr" fontAlgn="ctr"/>
                      <a:r>
                        <a:rPr lang="zh-CN" altLang="en-US" sz="500" b="0" i="0" u="none" strike="noStrike">
                          <a:solidFill>
                            <a:srgbClr val="000000"/>
                          </a:solidFill>
                          <a:latin typeface="宋体" panose="02010600030101010101" pitchFamily="2" charset="-122"/>
                        </a:rPr>
                        <a:t>项目资金                    （万元）</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cPr/>
                </a:tc>
                <a:tc rowSpan="4" hMerge="1">
                  <a:tcPr/>
                </a:tc>
                <a:tc gridSpan="2">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2">
                  <a:txBody>
                    <a:bodyPr/>
                    <a:lstStyle/>
                    <a:p>
                      <a:pPr algn="ctr" fontAlgn="ctr"/>
                      <a:r>
                        <a:rPr lang="zh-CN" altLang="en-US" sz="500" b="0" i="0" u="none" strike="noStrike">
                          <a:solidFill>
                            <a:srgbClr val="000000"/>
                          </a:solidFill>
                          <a:latin typeface="宋体" panose="02010600030101010101" pitchFamily="2" charset="-122"/>
                        </a:rPr>
                        <a:t>年初预算数</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4">
                  <a:txBody>
                    <a:bodyPr/>
                    <a:lstStyle/>
                    <a:p>
                      <a:pPr algn="ctr" fontAlgn="ctr"/>
                      <a:r>
                        <a:rPr lang="en-US" altLang="zh-CN" sz="500" b="0" i="0" u="none" strike="noStrike">
                          <a:solidFill>
                            <a:srgbClr val="000000"/>
                          </a:solidFill>
                          <a:latin typeface="宋体" panose="02010600030101010101" pitchFamily="2" charset="-122"/>
                        </a:rPr>
                        <a:t>1-7</a:t>
                      </a:r>
                      <a:r>
                        <a:rPr lang="zh-CN" altLang="en-US" sz="500" b="0" i="0" u="none" strike="noStrike">
                          <a:solidFill>
                            <a:srgbClr val="000000"/>
                          </a:solidFill>
                          <a:latin typeface="宋体" panose="02010600030101010101" pitchFamily="2" charset="-122"/>
                        </a:rPr>
                        <a:t>月执行数</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gridSpan="4">
                  <a:txBody>
                    <a:bodyPr/>
                    <a:lstStyle/>
                    <a:p>
                      <a:pPr algn="ctr" fontAlgn="ctr"/>
                      <a:r>
                        <a:rPr lang="en-US" altLang="zh-CN" sz="500" b="0" i="0" u="none" strike="noStrike">
                          <a:solidFill>
                            <a:srgbClr val="000000"/>
                          </a:solidFill>
                          <a:latin typeface="宋体" panose="02010600030101010101" pitchFamily="2" charset="-122"/>
                        </a:rPr>
                        <a:t>1-7</a:t>
                      </a:r>
                      <a:r>
                        <a:rPr lang="zh-CN" altLang="en-US" sz="500" b="0" i="0" u="none" strike="noStrike">
                          <a:solidFill>
                            <a:srgbClr val="000000"/>
                          </a:solidFill>
                          <a:latin typeface="宋体" panose="02010600030101010101" pitchFamily="2" charset="-122"/>
                        </a:rPr>
                        <a:t>月执行率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gridSpan="2">
                  <a:txBody>
                    <a:bodyPr/>
                    <a:lstStyle/>
                    <a:p>
                      <a:pPr algn="ctr" fontAlgn="ctr"/>
                      <a:r>
                        <a:rPr lang="zh-CN" altLang="en-US" sz="500" b="0" i="0" u="none" strike="noStrike">
                          <a:solidFill>
                            <a:srgbClr val="000000"/>
                          </a:solidFill>
                          <a:latin typeface="宋体" panose="02010600030101010101" pitchFamily="2" charset="-122"/>
                        </a:rPr>
                        <a:t>全年预计执行数</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0">
                <a:tc vMerge="1" gridSpan="3">
                  <a:tcPr/>
                </a:tc>
                <a:tc vMerge="1" hMerge="1">
                  <a:tcPr/>
                </a:tc>
                <a:tc vMerge="1" hMerge="1">
                  <a:tcPr/>
                </a:tc>
                <a:tc gridSpan="2">
                  <a:txBody>
                    <a:bodyPr/>
                    <a:lstStyle/>
                    <a:p>
                      <a:pPr algn="l" fontAlgn="ctr"/>
                      <a:r>
                        <a:rPr lang="zh-CN" altLang="en-US" sz="500" b="0" i="0" u="none" strike="noStrike">
                          <a:solidFill>
                            <a:srgbClr val="000000"/>
                          </a:solidFill>
                          <a:latin typeface="宋体" panose="02010600030101010101" pitchFamily="2" charset="-122"/>
                        </a:rPr>
                        <a:t>  年度资金总额：</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2">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4">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gridSpan="4">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gridSpan="2">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161925">
                <a:tc vMerge="1" gridSpan="3">
                  <a:tcPr/>
                </a:tc>
                <a:tc vMerge="1" hMerge="1">
                  <a:tcPr/>
                </a:tc>
                <a:tc vMerge="1" hMerge="1">
                  <a:tcPr/>
                </a:tc>
                <a:tc gridSpan="2">
                  <a:txBody>
                    <a:bodyPr/>
                    <a:lstStyle/>
                    <a:p>
                      <a:pPr algn="l" fontAlgn="ctr"/>
                      <a:r>
                        <a:rPr lang="zh-CN" altLang="en-US" sz="500" b="0" i="0" u="none" strike="noStrike">
                          <a:solidFill>
                            <a:srgbClr val="000000"/>
                          </a:solidFill>
                          <a:latin typeface="宋体" panose="02010600030101010101" pitchFamily="2" charset="-122"/>
                        </a:rPr>
                        <a:t>      其中：本年一般公共预算拨款</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2">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4">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gridSpan="4">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gridSpan="2">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0">
                <a:tc vMerge="1" gridSpan="3">
                  <a:tcPr/>
                </a:tc>
                <a:tc vMerge="1" hMerge="1">
                  <a:tcPr/>
                </a:tc>
                <a:tc vMerge="1" hMerge="1">
                  <a:tcPr/>
                </a:tc>
                <a:tc gridSpan="2">
                  <a:txBody>
                    <a:bodyPr/>
                    <a:lstStyle/>
                    <a:p>
                      <a:pPr algn="l" fontAlgn="ctr"/>
                      <a:r>
                        <a:rPr lang="zh-CN" altLang="en-US" sz="500" b="0" i="0" u="none" strike="noStrike">
                          <a:solidFill>
                            <a:srgbClr val="000000"/>
                          </a:solidFill>
                          <a:latin typeface="宋体" panose="02010600030101010101" pitchFamily="2" charset="-122"/>
                        </a:rPr>
                        <a:t>            其他资金</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2">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4">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gridSpan="4">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gridSpan="2">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0">
                <a:tc>
                  <a:txBody>
                    <a:bodyPr/>
                    <a:lstStyle/>
                    <a:p>
                      <a:pPr algn="ctr" fontAlgn="ctr"/>
                      <a:r>
                        <a:rPr lang="zh-CN" altLang="en-US" sz="500" b="0" i="0" u="none" strike="noStrike">
                          <a:solidFill>
                            <a:srgbClr val="000000"/>
                          </a:solidFill>
                          <a:latin typeface="宋体" panose="02010600030101010101" pitchFamily="2" charset="-122"/>
                        </a:rPr>
                        <a:t>年度总体目标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6">
                  <a:txBody>
                    <a:bodyPr/>
                    <a:lstStyle/>
                    <a:p>
                      <a:pPr algn="l" fontAlgn="t"/>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0">
                <a:tc rowSpan="32">
                  <a:txBody>
                    <a:bodyPr/>
                    <a:lstStyle/>
                    <a:p>
                      <a:pPr algn="ctr" fontAlgn="ctr"/>
                      <a:r>
                        <a:rPr lang="zh-CN" altLang="en-US" sz="500" b="0" i="0" u="none" strike="noStrike">
                          <a:solidFill>
                            <a:srgbClr val="000000"/>
                          </a:solidFill>
                          <a:latin typeface="宋体" panose="02010600030101010101" pitchFamily="2" charset="-122"/>
                        </a:rPr>
                        <a:t>绩效指标</a:t>
                      </a:r>
                      <a:endParaRPr lang="zh-CN" altLang="en-US" sz="500" b="0" i="0" u="none" strike="noStrike">
                        <a:solidFill>
                          <a:srgbClr val="000000"/>
                        </a:solidFill>
                        <a:latin typeface="宋体" panose="02010600030101010101" pitchFamily="2" charset="-122"/>
                      </a:endParaRPr>
                    </a:p>
                  </a:txBody>
                  <a:tcPr marL="3865" marR="3865" marT="386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00" b="0" i="0" u="none" strike="noStrike">
                          <a:solidFill>
                            <a:srgbClr val="000000"/>
                          </a:solidFill>
                          <a:latin typeface="宋体" panose="02010600030101010101" pitchFamily="2" charset="-122"/>
                        </a:rPr>
                        <a:t>一级指标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00" b="0" i="0" u="none" strike="noStrike">
                          <a:solidFill>
                            <a:srgbClr val="000000"/>
                          </a:solidFill>
                          <a:latin typeface="宋体" panose="02010600030101010101" pitchFamily="2" charset="-122"/>
                        </a:rPr>
                        <a:t>二级指标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00" b="0" i="0" u="none" strike="noStrike">
                          <a:solidFill>
                            <a:srgbClr val="000000"/>
                          </a:solidFill>
                          <a:latin typeface="宋体" panose="02010600030101010101" pitchFamily="2" charset="-122"/>
                        </a:rPr>
                        <a:t>三级指标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00" b="0" i="0" u="none" strike="noStrike">
                          <a:solidFill>
                            <a:srgbClr val="000000"/>
                          </a:solidFill>
                          <a:latin typeface="宋体" panose="02010600030101010101" pitchFamily="2" charset="-122"/>
                        </a:rPr>
                        <a:t>年度指标值</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zh-CN" sz="500" b="0" i="0" u="none" strike="noStrike">
                          <a:solidFill>
                            <a:srgbClr val="000000"/>
                          </a:solidFill>
                          <a:latin typeface="宋体" panose="02010600030101010101" pitchFamily="2" charset="-122"/>
                        </a:rPr>
                        <a:t>1-7</a:t>
                      </a:r>
                      <a:r>
                        <a:rPr lang="zh-CN" altLang="en-US" sz="500" b="0" i="0" u="none" strike="noStrike">
                          <a:solidFill>
                            <a:srgbClr val="000000"/>
                          </a:solidFill>
                          <a:latin typeface="宋体" panose="02010600030101010101" pitchFamily="2" charset="-122"/>
                        </a:rPr>
                        <a:t>月执行情况</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00" b="0" i="0" u="none" strike="noStrike">
                          <a:solidFill>
                            <a:srgbClr val="000000"/>
                          </a:solidFill>
                          <a:latin typeface="宋体" panose="02010600030101010101" pitchFamily="2" charset="-122"/>
                        </a:rPr>
                        <a:t>全年预计完成情况</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zh-CN" altLang="en-US" sz="400" b="0" i="0" u="none" strike="noStrike">
                          <a:solidFill>
                            <a:srgbClr val="000000"/>
                          </a:solidFill>
                          <a:latin typeface="宋体" panose="02010600030101010101" pitchFamily="2" charset="-122"/>
                        </a:rPr>
                        <a:t>偏差原因分析</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gridSpan="3">
                  <a:txBody>
                    <a:bodyPr/>
                    <a:lstStyle/>
                    <a:p>
                      <a:pPr algn="ctr" fontAlgn="ctr"/>
                      <a:r>
                        <a:rPr lang="zh-CN" altLang="en-US" sz="400" b="0" i="0" u="none" strike="noStrike">
                          <a:solidFill>
                            <a:srgbClr val="000000"/>
                          </a:solidFill>
                          <a:latin typeface="宋体" panose="02010600030101010101" pitchFamily="2" charset="-122"/>
                        </a:rPr>
                        <a:t>完成目标可能性</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rowSpan="2">
                  <a:txBody>
                    <a:bodyPr/>
                    <a:lstStyle/>
                    <a:p>
                      <a:pPr algn="ctr" fontAlgn="ctr"/>
                      <a:r>
                        <a:rPr lang="zh-CN" altLang="en-US" sz="500" b="0" i="0" u="none" strike="noStrike">
                          <a:solidFill>
                            <a:srgbClr val="000000"/>
                          </a:solidFill>
                          <a:latin typeface="宋体" panose="02010600030101010101" pitchFamily="2" charset="-122"/>
                        </a:rPr>
                        <a:t>备注</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95">
                <a:tc vMerge="1">
                  <a:tcPr/>
                </a:tc>
                <a:tc vMerge="1">
                  <a:tcPr/>
                </a:tc>
                <a:tc vMerge="1">
                  <a:tcPr/>
                </a:tc>
                <a:tc vMerge="1">
                  <a:tcPr/>
                </a:tc>
                <a:tc vMerge="1">
                  <a:tcPr/>
                </a:tc>
                <a:tc vMerge="1">
                  <a:tcPr/>
                </a:tc>
                <a:tc vMerge="1">
                  <a:tcPr/>
                </a:tc>
                <a:tc>
                  <a:txBody>
                    <a:bodyPr/>
                    <a:lstStyle/>
                    <a:p>
                      <a:pPr algn="ctr" fontAlgn="ctr"/>
                      <a:r>
                        <a:rPr lang="zh-CN" altLang="en-US" sz="400" b="0" i="0" u="none" strike="noStrike">
                          <a:solidFill>
                            <a:srgbClr val="000000"/>
                          </a:solidFill>
                          <a:latin typeface="宋体" panose="02010600030101010101" pitchFamily="2" charset="-122"/>
                        </a:rPr>
                        <a:t>经费</a:t>
                      </a:r>
                      <a:br>
                        <a:rPr lang="zh-CN" altLang="en-US" sz="400" b="0" i="0" u="none" strike="noStrike">
                          <a:solidFill>
                            <a:srgbClr val="000000"/>
                          </a:solidFill>
                          <a:latin typeface="宋体" panose="02010600030101010101" pitchFamily="2" charset="-122"/>
                        </a:rPr>
                      </a:br>
                      <a:r>
                        <a:rPr lang="zh-CN" altLang="en-US" sz="400" b="0" i="0" u="none" strike="noStrike">
                          <a:solidFill>
                            <a:srgbClr val="000000"/>
                          </a:solidFill>
                          <a:latin typeface="宋体" panose="02010600030101010101" pitchFamily="2" charset="-122"/>
                        </a:rPr>
                        <a:t>保障</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400" b="0" i="0" u="none" strike="noStrike">
                          <a:solidFill>
                            <a:srgbClr val="000000"/>
                          </a:solidFill>
                          <a:latin typeface="宋体" panose="02010600030101010101" pitchFamily="2" charset="-122"/>
                        </a:rPr>
                        <a:t>制度</a:t>
                      </a:r>
                      <a:br>
                        <a:rPr lang="zh-CN" altLang="en-US" sz="400" b="0" i="0" u="none" strike="noStrike">
                          <a:solidFill>
                            <a:srgbClr val="000000"/>
                          </a:solidFill>
                          <a:latin typeface="宋体" panose="02010600030101010101" pitchFamily="2" charset="-122"/>
                        </a:rPr>
                      </a:br>
                      <a:r>
                        <a:rPr lang="zh-CN" altLang="en-US" sz="400" b="0" i="0" u="none" strike="noStrike">
                          <a:solidFill>
                            <a:srgbClr val="000000"/>
                          </a:solidFill>
                          <a:latin typeface="宋体" panose="02010600030101010101" pitchFamily="2" charset="-122"/>
                        </a:rPr>
                        <a:t>保障</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400" b="0" i="0" u="none" strike="noStrike">
                          <a:solidFill>
                            <a:srgbClr val="000000"/>
                          </a:solidFill>
                          <a:latin typeface="宋体" panose="02010600030101010101" pitchFamily="2" charset="-122"/>
                        </a:rPr>
                        <a:t>人员</a:t>
                      </a:r>
                      <a:br>
                        <a:rPr lang="zh-CN" altLang="en-US" sz="400" b="0" i="0" u="none" strike="noStrike">
                          <a:solidFill>
                            <a:srgbClr val="000000"/>
                          </a:solidFill>
                          <a:latin typeface="宋体" panose="02010600030101010101" pitchFamily="2" charset="-122"/>
                        </a:rPr>
                      </a:br>
                      <a:r>
                        <a:rPr lang="zh-CN" altLang="en-US" sz="400" b="0" i="0" u="none" strike="noStrike">
                          <a:solidFill>
                            <a:srgbClr val="000000"/>
                          </a:solidFill>
                          <a:latin typeface="宋体" panose="02010600030101010101" pitchFamily="2" charset="-122"/>
                        </a:rPr>
                        <a:t>保障</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400" b="0" i="0" u="none" strike="noStrike">
                          <a:solidFill>
                            <a:srgbClr val="000000"/>
                          </a:solidFill>
                          <a:latin typeface="宋体" panose="02010600030101010101" pitchFamily="2" charset="-122"/>
                        </a:rPr>
                        <a:t>硬件条</a:t>
                      </a:r>
                      <a:br>
                        <a:rPr lang="zh-CN" altLang="en-US" sz="400" b="0" i="0" u="none" strike="noStrike">
                          <a:solidFill>
                            <a:srgbClr val="000000"/>
                          </a:solidFill>
                          <a:latin typeface="宋体" panose="02010600030101010101" pitchFamily="2" charset="-122"/>
                        </a:rPr>
                      </a:br>
                      <a:r>
                        <a:rPr lang="zh-CN" altLang="en-US" sz="400" b="0" i="0" u="none" strike="noStrike">
                          <a:solidFill>
                            <a:srgbClr val="000000"/>
                          </a:solidFill>
                          <a:latin typeface="宋体" panose="02010600030101010101" pitchFamily="2" charset="-122"/>
                        </a:rPr>
                        <a:t>件保障</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400" b="0" i="0" u="none" strike="noStrike">
                          <a:solidFill>
                            <a:srgbClr val="000000"/>
                          </a:solidFill>
                          <a:latin typeface="宋体" panose="02010600030101010101" pitchFamily="2" charset="-122"/>
                        </a:rPr>
                        <a:t>其他</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400" b="0" i="0" u="none" strike="noStrike">
                          <a:solidFill>
                            <a:srgbClr val="000000"/>
                          </a:solidFill>
                          <a:latin typeface="宋体" panose="02010600030101010101" pitchFamily="2" charset="-122"/>
                        </a:rPr>
                        <a:t>原因</a:t>
                      </a:r>
                      <a:br>
                        <a:rPr lang="zh-CN" altLang="en-US" sz="400" b="0" i="0" u="none" strike="noStrike">
                          <a:solidFill>
                            <a:srgbClr val="000000"/>
                          </a:solidFill>
                          <a:latin typeface="宋体" panose="02010600030101010101" pitchFamily="2" charset="-122"/>
                        </a:rPr>
                      </a:br>
                      <a:r>
                        <a:rPr lang="zh-CN" altLang="en-US" sz="400" b="0" i="0" u="none" strike="noStrike">
                          <a:solidFill>
                            <a:srgbClr val="000000"/>
                          </a:solidFill>
                          <a:latin typeface="宋体" panose="02010600030101010101" pitchFamily="2" charset="-122"/>
                        </a:rPr>
                        <a:t>说明</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400" b="0" i="0" u="none" strike="noStrike">
                          <a:solidFill>
                            <a:srgbClr val="000000"/>
                          </a:solidFill>
                          <a:latin typeface="宋体" panose="02010600030101010101" pitchFamily="2" charset="-122"/>
                        </a:rPr>
                        <a:t>确定能</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400" b="0" i="0" u="none" strike="noStrike">
                          <a:solidFill>
                            <a:srgbClr val="000000"/>
                          </a:solidFill>
                          <a:latin typeface="宋体" panose="02010600030101010101" pitchFamily="2" charset="-122"/>
                        </a:rPr>
                        <a:t>有可能</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400" b="0" i="0" u="none" strike="noStrike">
                          <a:solidFill>
                            <a:srgbClr val="000000"/>
                          </a:solidFill>
                          <a:latin typeface="宋体" panose="02010600030101010101" pitchFamily="2" charset="-122"/>
                        </a:rPr>
                        <a:t>完全</a:t>
                      </a:r>
                      <a:br>
                        <a:rPr lang="zh-CN" altLang="en-US" sz="400" b="0" i="0" u="none" strike="noStrike">
                          <a:solidFill>
                            <a:srgbClr val="000000"/>
                          </a:solidFill>
                          <a:latin typeface="宋体" panose="02010600030101010101" pitchFamily="2" charset="-122"/>
                        </a:rPr>
                      </a:br>
                      <a:r>
                        <a:rPr lang="zh-CN" altLang="en-US" sz="400" b="0" i="0" u="none" strike="noStrike">
                          <a:solidFill>
                            <a:srgbClr val="000000"/>
                          </a:solidFill>
                          <a:latin typeface="宋体" panose="02010600030101010101" pitchFamily="2" charset="-122"/>
                        </a:rPr>
                        <a:t>不可能</a:t>
                      </a:r>
                      <a:endParaRPr lang="zh-CN" altLang="en-US" sz="4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0">
                <a:tc vMerge="1">
                  <a:tcPr/>
                </a:tc>
                <a:tc rowSpan="13">
                  <a:txBody>
                    <a:bodyPr/>
                    <a:lstStyle/>
                    <a:p>
                      <a:pPr algn="ctr" fontAlgn="ctr"/>
                      <a:r>
                        <a:rPr lang="zh-CN" altLang="en-US" sz="500" b="0" i="0" u="none" strike="noStrike" dirty="0">
                          <a:solidFill>
                            <a:srgbClr val="000000"/>
                          </a:solidFill>
                          <a:latin typeface="宋体" panose="02010600030101010101" pitchFamily="2" charset="-122"/>
                        </a:rPr>
                        <a:t>产</a:t>
                      </a:r>
                      <a:br>
                        <a:rPr lang="zh-CN" altLang="en-US" sz="500" b="0" i="0" u="none" strike="noStrike" dirty="0">
                          <a:solidFill>
                            <a:srgbClr val="000000"/>
                          </a:solidFill>
                          <a:latin typeface="宋体" panose="02010600030101010101" pitchFamily="2" charset="-122"/>
                        </a:rPr>
                      </a:br>
                      <a:r>
                        <a:rPr lang="zh-CN" altLang="en-US" sz="500" b="0" i="0" u="none" strike="noStrike" dirty="0">
                          <a:solidFill>
                            <a:srgbClr val="000000"/>
                          </a:solidFill>
                          <a:latin typeface="宋体" panose="02010600030101010101" pitchFamily="2" charset="-122"/>
                        </a:rPr>
                        <a:t>出</a:t>
                      </a:r>
                      <a:br>
                        <a:rPr lang="zh-CN" altLang="en-US" sz="500" b="0" i="0" u="none" strike="noStrike" dirty="0">
                          <a:solidFill>
                            <a:srgbClr val="000000"/>
                          </a:solidFill>
                          <a:latin typeface="宋体" panose="02010600030101010101" pitchFamily="2" charset="-122"/>
                        </a:rPr>
                      </a:br>
                      <a:r>
                        <a:rPr lang="zh-CN" altLang="en-US" sz="500" b="0" i="0" u="none" strike="noStrike" dirty="0">
                          <a:solidFill>
                            <a:srgbClr val="000000"/>
                          </a:solidFill>
                          <a:latin typeface="宋体" panose="02010600030101010101" pitchFamily="2" charset="-122"/>
                        </a:rPr>
                        <a:t>指</a:t>
                      </a:r>
                      <a:br>
                        <a:rPr lang="zh-CN" altLang="en-US" sz="500" b="0" i="0" u="none" strike="noStrike" dirty="0">
                          <a:solidFill>
                            <a:srgbClr val="000000"/>
                          </a:solidFill>
                          <a:latin typeface="宋体" panose="02010600030101010101" pitchFamily="2" charset="-122"/>
                        </a:rPr>
                      </a:br>
                      <a:r>
                        <a:rPr lang="zh-CN" altLang="en-US" sz="500" b="0" i="0" u="none" strike="noStrike" dirty="0">
                          <a:solidFill>
                            <a:srgbClr val="000000"/>
                          </a:solidFill>
                          <a:latin typeface="宋体" panose="02010600030101010101" pitchFamily="2" charset="-122"/>
                        </a:rPr>
                        <a:t>标</a:t>
                      </a:r>
                      <a:endParaRPr lang="zh-CN" altLang="en-US" sz="500" b="0" i="0" u="none" strike="noStrike" dirty="0">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500" b="0" i="0" u="none" strike="noStrike">
                          <a:solidFill>
                            <a:srgbClr val="000000"/>
                          </a:solidFill>
                          <a:latin typeface="宋体" panose="02010600030101010101" pitchFamily="2" charset="-122"/>
                        </a:rPr>
                        <a:t>数量指标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rowSpan="3">
                  <a:txBody>
                    <a:bodyPr/>
                    <a:lstStyle/>
                    <a:p>
                      <a:pPr algn="ctr" fontAlgn="ctr"/>
                      <a:r>
                        <a:rPr lang="zh-CN" altLang="en-US" sz="500" b="0" i="0" u="none" strike="noStrike">
                          <a:solidFill>
                            <a:srgbClr val="000000"/>
                          </a:solidFill>
                          <a:latin typeface="宋体" panose="02010600030101010101" pitchFamily="2" charset="-122"/>
                        </a:rPr>
                        <a:t>质量指标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rowSpan="3">
                  <a:txBody>
                    <a:bodyPr/>
                    <a:lstStyle/>
                    <a:p>
                      <a:pPr algn="ctr" fontAlgn="ctr"/>
                      <a:r>
                        <a:rPr lang="zh-CN" altLang="en-US" sz="500" b="0" i="0" u="none" strike="noStrike">
                          <a:solidFill>
                            <a:srgbClr val="000000"/>
                          </a:solidFill>
                          <a:latin typeface="宋体" panose="02010600030101010101" pitchFamily="2" charset="-122"/>
                        </a:rPr>
                        <a:t>时效指标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rowSpan="3">
                  <a:txBody>
                    <a:bodyPr/>
                    <a:lstStyle/>
                    <a:p>
                      <a:pPr algn="ctr" fontAlgn="ctr"/>
                      <a:r>
                        <a:rPr lang="zh-CN" altLang="en-US" sz="500" b="0" i="0" u="none" strike="noStrike">
                          <a:solidFill>
                            <a:srgbClr val="000000"/>
                          </a:solidFill>
                          <a:latin typeface="宋体" panose="02010600030101010101" pitchFamily="2" charset="-122"/>
                        </a:rPr>
                        <a:t>成本指标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a:txBody>
                    <a:bodyPr/>
                    <a:lstStyle/>
                    <a:p>
                      <a:pPr algn="ctr" fontAlgn="ctr"/>
                      <a:r>
                        <a:rPr lang="en-US" altLang="zh-CN" sz="500" b="0" i="0" u="none" strike="noStrike">
                          <a:solidFill>
                            <a:srgbClr val="000000"/>
                          </a:solidFill>
                          <a:latin typeface="宋体" panose="02010600030101010101" pitchFamily="2" charset="-122"/>
                        </a:rPr>
                        <a:t>……</a:t>
                      </a:r>
                      <a:endParaRPr lang="en-US" altLang="zh-CN"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rowSpan="13">
                  <a:txBody>
                    <a:bodyPr/>
                    <a:lstStyle/>
                    <a:p>
                      <a:pPr algn="ctr" fontAlgn="ctr"/>
                      <a:r>
                        <a:rPr lang="zh-CN" altLang="en-US" sz="500" b="0" i="0" u="none" strike="noStrike">
                          <a:solidFill>
                            <a:srgbClr val="000000"/>
                          </a:solidFill>
                          <a:latin typeface="宋体" panose="02010600030101010101" pitchFamily="2" charset="-122"/>
                        </a:rPr>
                        <a:t>效</a:t>
                      </a:r>
                      <a:br>
                        <a:rPr lang="zh-CN" altLang="en-US" sz="500" b="0" i="0" u="none" strike="noStrike">
                          <a:solidFill>
                            <a:srgbClr val="000000"/>
                          </a:solidFill>
                          <a:latin typeface="宋体" panose="02010600030101010101" pitchFamily="2" charset="-122"/>
                        </a:rPr>
                      </a:br>
                      <a:r>
                        <a:rPr lang="zh-CN" altLang="en-US" sz="500" b="0" i="0" u="none" strike="noStrike">
                          <a:solidFill>
                            <a:srgbClr val="000000"/>
                          </a:solidFill>
                          <a:latin typeface="宋体" panose="02010600030101010101" pitchFamily="2" charset="-122"/>
                        </a:rPr>
                        <a:t>益</a:t>
                      </a:r>
                      <a:br>
                        <a:rPr lang="zh-CN" altLang="en-US" sz="500" b="0" i="0" u="none" strike="noStrike">
                          <a:solidFill>
                            <a:srgbClr val="000000"/>
                          </a:solidFill>
                          <a:latin typeface="宋体" panose="02010600030101010101" pitchFamily="2" charset="-122"/>
                        </a:rPr>
                      </a:br>
                      <a:r>
                        <a:rPr lang="zh-CN" altLang="en-US" sz="500" b="0" i="0" u="none" strike="noStrike">
                          <a:solidFill>
                            <a:srgbClr val="000000"/>
                          </a:solidFill>
                          <a:latin typeface="宋体" panose="02010600030101010101" pitchFamily="2" charset="-122"/>
                        </a:rPr>
                        <a:t>指</a:t>
                      </a:r>
                      <a:br>
                        <a:rPr lang="zh-CN" altLang="en-US" sz="500" b="0" i="0" u="none" strike="noStrike">
                          <a:solidFill>
                            <a:srgbClr val="000000"/>
                          </a:solidFill>
                          <a:latin typeface="宋体" panose="02010600030101010101" pitchFamily="2" charset="-122"/>
                        </a:rPr>
                      </a:br>
                      <a:r>
                        <a:rPr lang="zh-CN" altLang="en-US" sz="500" b="0" i="0" u="none" strike="noStrike">
                          <a:solidFill>
                            <a:srgbClr val="000000"/>
                          </a:solidFill>
                          <a:latin typeface="宋体" panose="02010600030101010101" pitchFamily="2" charset="-122"/>
                        </a:rPr>
                        <a:t>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500" b="0" i="0" u="none" strike="noStrike">
                          <a:solidFill>
                            <a:srgbClr val="000000"/>
                          </a:solidFill>
                          <a:latin typeface="宋体" panose="02010600030101010101" pitchFamily="2" charset="-122"/>
                        </a:rPr>
                        <a:t>经济效益</a:t>
                      </a:r>
                      <a:br>
                        <a:rPr lang="zh-CN" altLang="en-US" sz="500" b="0" i="0" u="none" strike="noStrike">
                          <a:solidFill>
                            <a:srgbClr val="000000"/>
                          </a:solidFill>
                          <a:latin typeface="宋体" panose="02010600030101010101" pitchFamily="2" charset="-122"/>
                        </a:rPr>
                      </a:br>
                      <a:r>
                        <a:rPr lang="zh-CN" altLang="en-US" sz="500" b="0" i="0" u="none" strike="noStrike">
                          <a:solidFill>
                            <a:srgbClr val="000000"/>
                          </a:solidFill>
                          <a:latin typeface="宋体" panose="02010600030101010101" pitchFamily="2" charset="-122"/>
                        </a:rPr>
                        <a:t>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rowSpan="3">
                  <a:txBody>
                    <a:bodyPr/>
                    <a:lstStyle/>
                    <a:p>
                      <a:pPr algn="ctr" fontAlgn="ctr"/>
                      <a:r>
                        <a:rPr lang="zh-CN" altLang="en-US" sz="500" b="0" i="0" u="none" strike="noStrike">
                          <a:solidFill>
                            <a:srgbClr val="000000"/>
                          </a:solidFill>
                          <a:latin typeface="宋体" panose="02010600030101010101" pitchFamily="2" charset="-122"/>
                        </a:rPr>
                        <a:t>社会效益</a:t>
                      </a:r>
                      <a:br>
                        <a:rPr lang="zh-CN" altLang="en-US" sz="500" b="0" i="0" u="none" strike="noStrike">
                          <a:solidFill>
                            <a:srgbClr val="000000"/>
                          </a:solidFill>
                          <a:latin typeface="宋体" panose="02010600030101010101" pitchFamily="2" charset="-122"/>
                        </a:rPr>
                      </a:br>
                      <a:r>
                        <a:rPr lang="zh-CN" altLang="en-US" sz="500" b="0" i="0" u="none" strike="noStrike">
                          <a:solidFill>
                            <a:srgbClr val="000000"/>
                          </a:solidFill>
                          <a:latin typeface="宋体" panose="02010600030101010101" pitchFamily="2" charset="-122"/>
                        </a:rPr>
                        <a:t>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rowSpan="3">
                  <a:txBody>
                    <a:bodyPr/>
                    <a:lstStyle/>
                    <a:p>
                      <a:pPr algn="ctr" fontAlgn="ctr"/>
                      <a:r>
                        <a:rPr lang="zh-CN" altLang="en-US" sz="500" b="0" i="0" u="none" strike="noStrike">
                          <a:solidFill>
                            <a:srgbClr val="000000"/>
                          </a:solidFill>
                          <a:latin typeface="宋体" panose="02010600030101010101" pitchFamily="2" charset="-122"/>
                        </a:rPr>
                        <a:t>生态效益</a:t>
                      </a:r>
                      <a:br>
                        <a:rPr lang="zh-CN" altLang="en-US" sz="500" b="0" i="0" u="none" strike="noStrike">
                          <a:solidFill>
                            <a:srgbClr val="000000"/>
                          </a:solidFill>
                          <a:latin typeface="宋体" panose="02010600030101010101" pitchFamily="2" charset="-122"/>
                        </a:rPr>
                      </a:br>
                      <a:r>
                        <a:rPr lang="zh-CN" altLang="en-US" sz="500" b="0" i="0" u="none" strike="noStrike">
                          <a:solidFill>
                            <a:srgbClr val="000000"/>
                          </a:solidFill>
                          <a:latin typeface="宋体" panose="02010600030101010101" pitchFamily="2" charset="-122"/>
                        </a:rPr>
                        <a:t>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rowSpan="3">
                  <a:txBody>
                    <a:bodyPr/>
                    <a:lstStyle/>
                    <a:p>
                      <a:pPr algn="ctr" fontAlgn="ctr"/>
                      <a:r>
                        <a:rPr lang="zh-CN" altLang="en-US" sz="500" b="0" i="0" u="none" strike="noStrike">
                          <a:solidFill>
                            <a:srgbClr val="000000"/>
                          </a:solidFill>
                          <a:latin typeface="宋体" panose="02010600030101010101" pitchFamily="2" charset="-122"/>
                        </a:rPr>
                        <a:t>可持续影响</a:t>
                      </a:r>
                      <a:br>
                        <a:rPr lang="zh-CN" altLang="en-US" sz="500" b="0" i="0" u="none" strike="noStrike">
                          <a:solidFill>
                            <a:srgbClr val="000000"/>
                          </a:solidFill>
                          <a:latin typeface="宋体" panose="02010600030101010101" pitchFamily="2" charset="-122"/>
                        </a:rPr>
                      </a:br>
                      <a:r>
                        <a:rPr lang="zh-CN" altLang="en-US" sz="500" b="0" i="0" u="none" strike="noStrike">
                          <a:solidFill>
                            <a:srgbClr val="000000"/>
                          </a:solidFill>
                          <a:latin typeface="宋体" panose="02010600030101010101" pitchFamily="2" charset="-122"/>
                        </a:rPr>
                        <a:t>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a:txBody>
                    <a:bodyPr/>
                    <a:lstStyle/>
                    <a:p>
                      <a:pPr algn="ctr" fontAlgn="ctr"/>
                      <a:r>
                        <a:rPr lang="en-US" altLang="zh-CN" sz="500" b="0" i="0" u="none" strike="noStrike">
                          <a:solidFill>
                            <a:srgbClr val="000000"/>
                          </a:solidFill>
                          <a:latin typeface="宋体" panose="02010600030101010101" pitchFamily="2" charset="-122"/>
                        </a:rPr>
                        <a:t>……</a:t>
                      </a:r>
                      <a:endParaRPr lang="en-US" altLang="zh-CN"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rowSpan="4">
                  <a:txBody>
                    <a:bodyPr/>
                    <a:lstStyle/>
                    <a:p>
                      <a:pPr algn="ctr" fontAlgn="ctr"/>
                      <a:r>
                        <a:rPr lang="zh-CN" altLang="en-US" sz="500" b="0" i="0" u="none" strike="noStrike">
                          <a:solidFill>
                            <a:srgbClr val="000000"/>
                          </a:solidFill>
                          <a:latin typeface="宋体" panose="02010600030101010101" pitchFamily="2" charset="-122"/>
                        </a:rPr>
                        <a:t>满意度指标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500" b="0" i="0" u="none" strike="noStrike">
                          <a:solidFill>
                            <a:srgbClr val="000000"/>
                          </a:solidFill>
                          <a:latin typeface="宋体" panose="02010600030101010101" pitchFamily="2" charset="-122"/>
                        </a:rPr>
                        <a:t>服务对象</a:t>
                      </a:r>
                      <a:br>
                        <a:rPr lang="zh-CN" altLang="en-US" sz="500" b="0" i="0" u="none" strike="noStrike">
                          <a:solidFill>
                            <a:srgbClr val="000000"/>
                          </a:solidFill>
                          <a:latin typeface="宋体" panose="02010600030101010101" pitchFamily="2" charset="-122"/>
                        </a:rPr>
                      </a:br>
                      <a:r>
                        <a:rPr lang="zh-CN" altLang="en-US" sz="500" b="0" i="0" u="none" strike="noStrike">
                          <a:solidFill>
                            <a:srgbClr val="000000"/>
                          </a:solidFill>
                          <a:latin typeface="宋体" panose="02010600030101010101" pitchFamily="2" charset="-122"/>
                        </a:rPr>
                        <a:t>满意度指标</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vMerge="1">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cPr/>
                </a:tc>
                <a:tc vMerge="1">
                  <a:tcPr/>
                </a:tc>
                <a:tc>
                  <a:txBody>
                    <a:bodyPr/>
                    <a:lstStyle/>
                    <a:p>
                      <a:pPr algn="ctr" fontAlgn="ctr"/>
                      <a:r>
                        <a:rPr lang="en-US" altLang="zh-CN" sz="500" b="0" i="0" u="none" strike="noStrike">
                          <a:solidFill>
                            <a:srgbClr val="000000"/>
                          </a:solidFill>
                          <a:latin typeface="宋体" panose="02010600030101010101" pitchFamily="2" charset="-122"/>
                        </a:rPr>
                        <a:t>……</a:t>
                      </a:r>
                      <a:endParaRPr lang="en-US" altLang="zh-CN"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宋体" panose="02010600030101010101" pitchFamily="2" charset="-122"/>
                        </a:rPr>
                        <a:t>　</a:t>
                      </a:r>
                      <a:endParaRPr lang="zh-CN" altLang="en-US" sz="500" b="0" i="0" u="none" strike="noStrike">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dirty="0">
                          <a:solidFill>
                            <a:srgbClr val="000000"/>
                          </a:solidFill>
                          <a:latin typeface="宋体" panose="02010600030101010101" pitchFamily="2" charset="-122"/>
                        </a:rPr>
                        <a:t>　</a:t>
                      </a:r>
                      <a:endParaRPr lang="zh-CN" altLang="en-US" sz="500" b="0" i="0" u="none" strike="noStrike" dirty="0">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dirty="0">
                          <a:solidFill>
                            <a:srgbClr val="000000"/>
                          </a:solidFill>
                          <a:latin typeface="宋体" panose="02010600030101010101" pitchFamily="2" charset="-122"/>
                        </a:rPr>
                        <a:t>　</a:t>
                      </a:r>
                      <a:endParaRPr lang="zh-CN" altLang="en-US" sz="500" b="0" i="0" u="none" strike="noStrike" dirty="0">
                        <a:solidFill>
                          <a:srgbClr val="000000"/>
                        </a:solidFill>
                        <a:latin typeface="宋体" panose="02010600030101010101" pitchFamily="2" charset="-122"/>
                      </a:endParaRPr>
                    </a:p>
                  </a:txBody>
                  <a:tcPr marL="3865" marR="3865" marT="3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157461" y="2433571"/>
            <a:ext cx="3759760" cy="3920545"/>
            <a:chOff x="3666527" y="1752751"/>
            <a:chExt cx="4733799" cy="4936237"/>
          </a:xfrm>
        </p:grpSpPr>
        <p:sp>
          <p:nvSpPr>
            <p:cNvPr id="18" name="任意多边形 11"/>
            <p:cNvSpPr/>
            <p:nvPr/>
          </p:nvSpPr>
          <p:spPr>
            <a:xfrm>
              <a:off x="3666527" y="3061306"/>
              <a:ext cx="2076450" cy="2599149"/>
            </a:xfrm>
            <a:custGeom>
              <a:avLst/>
              <a:gdLst>
                <a:gd name="connsiteX0" fmla="*/ 2066925 w 2076450"/>
                <a:gd name="connsiteY0" fmla="*/ 2505075 h 2505075"/>
                <a:gd name="connsiteX1" fmla="*/ 1724025 w 2076450"/>
                <a:gd name="connsiteY1" fmla="*/ 2505075 h 2505075"/>
                <a:gd name="connsiteX2" fmla="*/ 1724025 w 2076450"/>
                <a:gd name="connsiteY2" fmla="*/ 1476375 h 2505075"/>
                <a:gd name="connsiteX3" fmla="*/ 1266825 w 2076450"/>
                <a:gd name="connsiteY3" fmla="*/ 1476375 h 2505075"/>
                <a:gd name="connsiteX4" fmla="*/ 400050 w 2076450"/>
                <a:gd name="connsiteY4" fmla="*/ 571500 h 2505075"/>
                <a:gd name="connsiteX5" fmla="*/ 0 w 2076450"/>
                <a:gd name="connsiteY5" fmla="*/ 571500 h 2505075"/>
                <a:gd name="connsiteX6" fmla="*/ 571500 w 2076450"/>
                <a:gd name="connsiteY6" fmla="*/ 0 h 2505075"/>
                <a:gd name="connsiteX7" fmla="*/ 1114425 w 2076450"/>
                <a:gd name="connsiteY7" fmla="*/ 542925 h 2505075"/>
                <a:gd name="connsiteX8" fmla="*/ 752475 w 2076450"/>
                <a:gd name="connsiteY8" fmla="*/ 542925 h 2505075"/>
                <a:gd name="connsiteX9" fmla="*/ 1638300 w 2076450"/>
                <a:gd name="connsiteY9" fmla="*/ 1104900 h 2505075"/>
                <a:gd name="connsiteX10" fmla="*/ 2076450 w 2076450"/>
                <a:gd name="connsiteY10" fmla="*/ 1428750 h 2505075"/>
                <a:gd name="connsiteX11" fmla="*/ 2066925 w 2076450"/>
                <a:gd name="connsiteY11" fmla="*/ 2505075 h 2505075"/>
                <a:gd name="connsiteX0-1" fmla="*/ 2066925 w 2076450"/>
                <a:gd name="connsiteY0-2" fmla="*/ 2505075 h 2547408"/>
                <a:gd name="connsiteX1-3" fmla="*/ 1724025 w 2076450"/>
                <a:gd name="connsiteY1-4" fmla="*/ 2505075 h 2547408"/>
                <a:gd name="connsiteX2-5" fmla="*/ 1724025 w 2076450"/>
                <a:gd name="connsiteY2-6" fmla="*/ 1476375 h 2547408"/>
                <a:gd name="connsiteX3-7" fmla="*/ 1266825 w 2076450"/>
                <a:gd name="connsiteY3-8" fmla="*/ 1476375 h 2547408"/>
                <a:gd name="connsiteX4-9" fmla="*/ 400050 w 2076450"/>
                <a:gd name="connsiteY4-10" fmla="*/ 571500 h 2547408"/>
                <a:gd name="connsiteX5-11" fmla="*/ 0 w 2076450"/>
                <a:gd name="connsiteY5-12" fmla="*/ 571500 h 2547408"/>
                <a:gd name="connsiteX6-13" fmla="*/ 571500 w 2076450"/>
                <a:gd name="connsiteY6-14" fmla="*/ 0 h 2547408"/>
                <a:gd name="connsiteX7-15" fmla="*/ 1114425 w 2076450"/>
                <a:gd name="connsiteY7-16" fmla="*/ 542925 h 2547408"/>
                <a:gd name="connsiteX8-17" fmla="*/ 752475 w 2076450"/>
                <a:gd name="connsiteY8-18" fmla="*/ 542925 h 2547408"/>
                <a:gd name="connsiteX9-19" fmla="*/ 1638300 w 2076450"/>
                <a:gd name="connsiteY9-20" fmla="*/ 1104900 h 2547408"/>
                <a:gd name="connsiteX10-21" fmla="*/ 2076450 w 2076450"/>
                <a:gd name="connsiteY10-22" fmla="*/ 1428750 h 2547408"/>
                <a:gd name="connsiteX11-23" fmla="*/ 2066925 w 2076450"/>
                <a:gd name="connsiteY11-24" fmla="*/ 2505075 h 2547408"/>
                <a:gd name="connsiteX0-25" fmla="*/ 2066925 w 2076450"/>
                <a:gd name="connsiteY0-26" fmla="*/ 2505075 h 2583817"/>
                <a:gd name="connsiteX1-27" fmla="*/ 1724025 w 2076450"/>
                <a:gd name="connsiteY1-28" fmla="*/ 2505075 h 2583817"/>
                <a:gd name="connsiteX2-29" fmla="*/ 1724025 w 2076450"/>
                <a:gd name="connsiteY2-30" fmla="*/ 1476375 h 2583817"/>
                <a:gd name="connsiteX3-31" fmla="*/ 1266825 w 2076450"/>
                <a:gd name="connsiteY3-32" fmla="*/ 1476375 h 2583817"/>
                <a:gd name="connsiteX4-33" fmla="*/ 400050 w 2076450"/>
                <a:gd name="connsiteY4-34" fmla="*/ 571500 h 2583817"/>
                <a:gd name="connsiteX5-35" fmla="*/ 0 w 2076450"/>
                <a:gd name="connsiteY5-36" fmla="*/ 571500 h 2583817"/>
                <a:gd name="connsiteX6-37" fmla="*/ 571500 w 2076450"/>
                <a:gd name="connsiteY6-38" fmla="*/ 0 h 2583817"/>
                <a:gd name="connsiteX7-39" fmla="*/ 1114425 w 2076450"/>
                <a:gd name="connsiteY7-40" fmla="*/ 542925 h 2583817"/>
                <a:gd name="connsiteX8-41" fmla="*/ 752475 w 2076450"/>
                <a:gd name="connsiteY8-42" fmla="*/ 542925 h 2583817"/>
                <a:gd name="connsiteX9-43" fmla="*/ 1638300 w 2076450"/>
                <a:gd name="connsiteY9-44" fmla="*/ 1104900 h 2583817"/>
                <a:gd name="connsiteX10-45" fmla="*/ 2076450 w 2076450"/>
                <a:gd name="connsiteY10-46" fmla="*/ 1428750 h 2583817"/>
                <a:gd name="connsiteX11-47" fmla="*/ 2066925 w 2076450"/>
                <a:gd name="connsiteY11-48" fmla="*/ 2505075 h 2583817"/>
                <a:gd name="connsiteX0-49" fmla="*/ 2066925 w 2076450"/>
                <a:gd name="connsiteY0-50" fmla="*/ 2505075 h 2599149"/>
                <a:gd name="connsiteX1-51" fmla="*/ 1724025 w 2076450"/>
                <a:gd name="connsiteY1-52" fmla="*/ 2505075 h 2599149"/>
                <a:gd name="connsiteX2-53" fmla="*/ 1724025 w 2076450"/>
                <a:gd name="connsiteY2-54" fmla="*/ 1476375 h 2599149"/>
                <a:gd name="connsiteX3-55" fmla="*/ 1266825 w 2076450"/>
                <a:gd name="connsiteY3-56" fmla="*/ 1476375 h 2599149"/>
                <a:gd name="connsiteX4-57" fmla="*/ 400050 w 2076450"/>
                <a:gd name="connsiteY4-58" fmla="*/ 571500 h 2599149"/>
                <a:gd name="connsiteX5-59" fmla="*/ 0 w 2076450"/>
                <a:gd name="connsiteY5-60" fmla="*/ 571500 h 2599149"/>
                <a:gd name="connsiteX6-61" fmla="*/ 571500 w 2076450"/>
                <a:gd name="connsiteY6-62" fmla="*/ 0 h 2599149"/>
                <a:gd name="connsiteX7-63" fmla="*/ 1114425 w 2076450"/>
                <a:gd name="connsiteY7-64" fmla="*/ 542925 h 2599149"/>
                <a:gd name="connsiteX8-65" fmla="*/ 752475 w 2076450"/>
                <a:gd name="connsiteY8-66" fmla="*/ 542925 h 2599149"/>
                <a:gd name="connsiteX9-67" fmla="*/ 1638300 w 2076450"/>
                <a:gd name="connsiteY9-68" fmla="*/ 1104900 h 2599149"/>
                <a:gd name="connsiteX10-69" fmla="*/ 2076450 w 2076450"/>
                <a:gd name="connsiteY10-70" fmla="*/ 1428750 h 2599149"/>
                <a:gd name="connsiteX11-71" fmla="*/ 2066925 w 2076450"/>
                <a:gd name="connsiteY11-72" fmla="*/ 2505075 h 2599149"/>
                <a:gd name="connsiteX0-73" fmla="*/ 2066925 w 2076450"/>
                <a:gd name="connsiteY0-74" fmla="*/ 2505075 h 2599149"/>
                <a:gd name="connsiteX1-75" fmla="*/ 1724025 w 2076450"/>
                <a:gd name="connsiteY1-76" fmla="*/ 2505075 h 2599149"/>
                <a:gd name="connsiteX2-77" fmla="*/ 1724025 w 2076450"/>
                <a:gd name="connsiteY2-78" fmla="*/ 1476375 h 2599149"/>
                <a:gd name="connsiteX3-79" fmla="*/ 1266825 w 2076450"/>
                <a:gd name="connsiteY3-80" fmla="*/ 1476375 h 2599149"/>
                <a:gd name="connsiteX4-81" fmla="*/ 400050 w 2076450"/>
                <a:gd name="connsiteY4-82" fmla="*/ 571500 h 2599149"/>
                <a:gd name="connsiteX5-83" fmla="*/ 0 w 2076450"/>
                <a:gd name="connsiteY5-84" fmla="*/ 571500 h 2599149"/>
                <a:gd name="connsiteX6-85" fmla="*/ 571500 w 2076450"/>
                <a:gd name="connsiteY6-86" fmla="*/ 0 h 2599149"/>
                <a:gd name="connsiteX7-87" fmla="*/ 1114425 w 2076450"/>
                <a:gd name="connsiteY7-88" fmla="*/ 542925 h 2599149"/>
                <a:gd name="connsiteX8-89" fmla="*/ 752475 w 2076450"/>
                <a:gd name="connsiteY8-90" fmla="*/ 542925 h 2599149"/>
                <a:gd name="connsiteX9-91" fmla="*/ 1638300 w 2076450"/>
                <a:gd name="connsiteY9-92" fmla="*/ 1104900 h 2599149"/>
                <a:gd name="connsiteX10-93" fmla="*/ 2076450 w 2076450"/>
                <a:gd name="connsiteY10-94" fmla="*/ 1428750 h 2599149"/>
                <a:gd name="connsiteX11-95" fmla="*/ 2066925 w 2076450"/>
                <a:gd name="connsiteY11-96" fmla="*/ 2505075 h 2599149"/>
                <a:gd name="connsiteX0-97" fmla="*/ 2066925 w 2076450"/>
                <a:gd name="connsiteY0-98" fmla="*/ 2505075 h 2599149"/>
                <a:gd name="connsiteX1-99" fmla="*/ 1724025 w 2076450"/>
                <a:gd name="connsiteY1-100" fmla="*/ 2505075 h 2599149"/>
                <a:gd name="connsiteX2-101" fmla="*/ 1724025 w 2076450"/>
                <a:gd name="connsiteY2-102" fmla="*/ 1476375 h 2599149"/>
                <a:gd name="connsiteX3-103" fmla="*/ 1266825 w 2076450"/>
                <a:gd name="connsiteY3-104" fmla="*/ 1476375 h 2599149"/>
                <a:gd name="connsiteX4-105" fmla="*/ 400050 w 2076450"/>
                <a:gd name="connsiteY4-106" fmla="*/ 571500 h 2599149"/>
                <a:gd name="connsiteX5-107" fmla="*/ 0 w 2076450"/>
                <a:gd name="connsiteY5-108" fmla="*/ 571500 h 2599149"/>
                <a:gd name="connsiteX6-109" fmla="*/ 571500 w 2076450"/>
                <a:gd name="connsiteY6-110" fmla="*/ 0 h 2599149"/>
                <a:gd name="connsiteX7-111" fmla="*/ 1114425 w 2076450"/>
                <a:gd name="connsiteY7-112" fmla="*/ 542925 h 2599149"/>
                <a:gd name="connsiteX8-113" fmla="*/ 752475 w 2076450"/>
                <a:gd name="connsiteY8-114" fmla="*/ 542925 h 2599149"/>
                <a:gd name="connsiteX9-115" fmla="*/ 1638300 w 2076450"/>
                <a:gd name="connsiteY9-116" fmla="*/ 1104900 h 2599149"/>
                <a:gd name="connsiteX10-117" fmla="*/ 2076450 w 2076450"/>
                <a:gd name="connsiteY10-118" fmla="*/ 1428750 h 2599149"/>
                <a:gd name="connsiteX11-119" fmla="*/ 2066925 w 2076450"/>
                <a:gd name="connsiteY11-120" fmla="*/ 2505075 h 2599149"/>
                <a:gd name="connsiteX0-121" fmla="*/ 2066925 w 2076450"/>
                <a:gd name="connsiteY0-122" fmla="*/ 2505075 h 2599149"/>
                <a:gd name="connsiteX1-123" fmla="*/ 1724025 w 2076450"/>
                <a:gd name="connsiteY1-124" fmla="*/ 2505075 h 2599149"/>
                <a:gd name="connsiteX2-125" fmla="*/ 1724025 w 2076450"/>
                <a:gd name="connsiteY2-126" fmla="*/ 1476375 h 2599149"/>
                <a:gd name="connsiteX3-127" fmla="*/ 1266825 w 2076450"/>
                <a:gd name="connsiteY3-128" fmla="*/ 1476375 h 2599149"/>
                <a:gd name="connsiteX4-129" fmla="*/ 400050 w 2076450"/>
                <a:gd name="connsiteY4-130" fmla="*/ 571500 h 2599149"/>
                <a:gd name="connsiteX5-131" fmla="*/ 0 w 2076450"/>
                <a:gd name="connsiteY5-132" fmla="*/ 571500 h 2599149"/>
                <a:gd name="connsiteX6-133" fmla="*/ 571500 w 2076450"/>
                <a:gd name="connsiteY6-134" fmla="*/ 0 h 2599149"/>
                <a:gd name="connsiteX7-135" fmla="*/ 1114425 w 2076450"/>
                <a:gd name="connsiteY7-136" fmla="*/ 542925 h 2599149"/>
                <a:gd name="connsiteX8-137" fmla="*/ 752475 w 2076450"/>
                <a:gd name="connsiteY8-138" fmla="*/ 542925 h 2599149"/>
                <a:gd name="connsiteX9-139" fmla="*/ 1638300 w 2076450"/>
                <a:gd name="connsiteY9-140" fmla="*/ 1104900 h 2599149"/>
                <a:gd name="connsiteX10-141" fmla="*/ 2076450 w 2076450"/>
                <a:gd name="connsiteY10-142" fmla="*/ 1428750 h 2599149"/>
                <a:gd name="connsiteX11-143" fmla="*/ 2066925 w 2076450"/>
                <a:gd name="connsiteY11-144" fmla="*/ 2505075 h 2599149"/>
                <a:gd name="connsiteX0-145" fmla="*/ 2066925 w 2076450"/>
                <a:gd name="connsiteY0-146" fmla="*/ 2505075 h 2599149"/>
                <a:gd name="connsiteX1-147" fmla="*/ 1724025 w 2076450"/>
                <a:gd name="connsiteY1-148" fmla="*/ 2505075 h 2599149"/>
                <a:gd name="connsiteX2-149" fmla="*/ 1724025 w 2076450"/>
                <a:gd name="connsiteY2-150" fmla="*/ 1476375 h 2599149"/>
                <a:gd name="connsiteX3-151" fmla="*/ 1266825 w 2076450"/>
                <a:gd name="connsiteY3-152" fmla="*/ 1476375 h 2599149"/>
                <a:gd name="connsiteX4-153" fmla="*/ 400050 w 2076450"/>
                <a:gd name="connsiteY4-154" fmla="*/ 571500 h 2599149"/>
                <a:gd name="connsiteX5-155" fmla="*/ 0 w 2076450"/>
                <a:gd name="connsiteY5-156" fmla="*/ 571500 h 2599149"/>
                <a:gd name="connsiteX6-157" fmla="*/ 571500 w 2076450"/>
                <a:gd name="connsiteY6-158" fmla="*/ 0 h 2599149"/>
                <a:gd name="connsiteX7-159" fmla="*/ 1114425 w 2076450"/>
                <a:gd name="connsiteY7-160" fmla="*/ 542925 h 2599149"/>
                <a:gd name="connsiteX8-161" fmla="*/ 752475 w 2076450"/>
                <a:gd name="connsiteY8-162" fmla="*/ 542925 h 2599149"/>
                <a:gd name="connsiteX9-163" fmla="*/ 1638300 w 2076450"/>
                <a:gd name="connsiteY9-164" fmla="*/ 1104900 h 2599149"/>
                <a:gd name="connsiteX10-165" fmla="*/ 2076450 w 2076450"/>
                <a:gd name="connsiteY10-166" fmla="*/ 1428750 h 2599149"/>
                <a:gd name="connsiteX11-167" fmla="*/ 2066925 w 2076450"/>
                <a:gd name="connsiteY11-168" fmla="*/ 2505075 h 2599149"/>
                <a:gd name="connsiteX0-169" fmla="*/ 2066925 w 2076450"/>
                <a:gd name="connsiteY0-170" fmla="*/ 2505075 h 2599149"/>
                <a:gd name="connsiteX1-171" fmla="*/ 1724025 w 2076450"/>
                <a:gd name="connsiteY1-172" fmla="*/ 2505075 h 2599149"/>
                <a:gd name="connsiteX2-173" fmla="*/ 1724025 w 2076450"/>
                <a:gd name="connsiteY2-174" fmla="*/ 1476375 h 2599149"/>
                <a:gd name="connsiteX3-175" fmla="*/ 1266825 w 2076450"/>
                <a:gd name="connsiteY3-176" fmla="*/ 1476375 h 2599149"/>
                <a:gd name="connsiteX4-177" fmla="*/ 400050 w 2076450"/>
                <a:gd name="connsiteY4-178" fmla="*/ 571500 h 2599149"/>
                <a:gd name="connsiteX5-179" fmla="*/ 0 w 2076450"/>
                <a:gd name="connsiteY5-180" fmla="*/ 571500 h 2599149"/>
                <a:gd name="connsiteX6-181" fmla="*/ 571500 w 2076450"/>
                <a:gd name="connsiteY6-182" fmla="*/ 0 h 2599149"/>
                <a:gd name="connsiteX7-183" fmla="*/ 1114425 w 2076450"/>
                <a:gd name="connsiteY7-184" fmla="*/ 542925 h 2599149"/>
                <a:gd name="connsiteX8-185" fmla="*/ 752475 w 2076450"/>
                <a:gd name="connsiteY8-186" fmla="*/ 542925 h 2599149"/>
                <a:gd name="connsiteX9-187" fmla="*/ 1638300 w 2076450"/>
                <a:gd name="connsiteY9-188" fmla="*/ 1104900 h 2599149"/>
                <a:gd name="connsiteX10-189" fmla="*/ 2076450 w 2076450"/>
                <a:gd name="connsiteY10-190" fmla="*/ 1428750 h 2599149"/>
                <a:gd name="connsiteX11-191" fmla="*/ 2066925 w 2076450"/>
                <a:gd name="connsiteY11-192" fmla="*/ 2505075 h 2599149"/>
                <a:gd name="connsiteX0-193" fmla="*/ 2066925 w 2076450"/>
                <a:gd name="connsiteY0-194" fmla="*/ 2505075 h 2599149"/>
                <a:gd name="connsiteX1-195" fmla="*/ 1724025 w 2076450"/>
                <a:gd name="connsiteY1-196" fmla="*/ 2505075 h 2599149"/>
                <a:gd name="connsiteX2-197" fmla="*/ 1724025 w 2076450"/>
                <a:gd name="connsiteY2-198" fmla="*/ 1476375 h 2599149"/>
                <a:gd name="connsiteX3-199" fmla="*/ 1266825 w 2076450"/>
                <a:gd name="connsiteY3-200" fmla="*/ 1476375 h 2599149"/>
                <a:gd name="connsiteX4-201" fmla="*/ 400050 w 2076450"/>
                <a:gd name="connsiteY4-202" fmla="*/ 571500 h 2599149"/>
                <a:gd name="connsiteX5-203" fmla="*/ 0 w 2076450"/>
                <a:gd name="connsiteY5-204" fmla="*/ 571500 h 2599149"/>
                <a:gd name="connsiteX6-205" fmla="*/ 571500 w 2076450"/>
                <a:gd name="connsiteY6-206" fmla="*/ 0 h 2599149"/>
                <a:gd name="connsiteX7-207" fmla="*/ 1114425 w 2076450"/>
                <a:gd name="connsiteY7-208" fmla="*/ 542925 h 2599149"/>
                <a:gd name="connsiteX8-209" fmla="*/ 752475 w 2076450"/>
                <a:gd name="connsiteY8-210" fmla="*/ 542925 h 2599149"/>
                <a:gd name="connsiteX9-211" fmla="*/ 1638300 w 2076450"/>
                <a:gd name="connsiteY9-212" fmla="*/ 1104900 h 2599149"/>
                <a:gd name="connsiteX10-213" fmla="*/ 2076450 w 2076450"/>
                <a:gd name="connsiteY10-214" fmla="*/ 1428750 h 2599149"/>
                <a:gd name="connsiteX11-215" fmla="*/ 2066925 w 2076450"/>
                <a:gd name="connsiteY11-216" fmla="*/ 2505075 h 2599149"/>
                <a:gd name="connsiteX0-217" fmla="*/ 2066925 w 2076450"/>
                <a:gd name="connsiteY0-218" fmla="*/ 2505075 h 2599149"/>
                <a:gd name="connsiteX1-219" fmla="*/ 1724025 w 2076450"/>
                <a:gd name="connsiteY1-220" fmla="*/ 2505075 h 2599149"/>
                <a:gd name="connsiteX2-221" fmla="*/ 1724025 w 2076450"/>
                <a:gd name="connsiteY2-222" fmla="*/ 1476375 h 2599149"/>
                <a:gd name="connsiteX3-223" fmla="*/ 1266825 w 2076450"/>
                <a:gd name="connsiteY3-224" fmla="*/ 1476375 h 2599149"/>
                <a:gd name="connsiteX4-225" fmla="*/ 400050 w 2076450"/>
                <a:gd name="connsiteY4-226" fmla="*/ 571500 h 2599149"/>
                <a:gd name="connsiteX5-227" fmla="*/ 0 w 2076450"/>
                <a:gd name="connsiteY5-228" fmla="*/ 571500 h 2599149"/>
                <a:gd name="connsiteX6-229" fmla="*/ 571500 w 2076450"/>
                <a:gd name="connsiteY6-230" fmla="*/ 0 h 2599149"/>
                <a:gd name="connsiteX7-231" fmla="*/ 1114425 w 2076450"/>
                <a:gd name="connsiteY7-232" fmla="*/ 542925 h 2599149"/>
                <a:gd name="connsiteX8-233" fmla="*/ 752475 w 2076450"/>
                <a:gd name="connsiteY8-234" fmla="*/ 542925 h 2599149"/>
                <a:gd name="connsiteX9-235" fmla="*/ 1638300 w 2076450"/>
                <a:gd name="connsiteY9-236" fmla="*/ 1104900 h 2599149"/>
                <a:gd name="connsiteX10-237" fmla="*/ 2076450 w 2076450"/>
                <a:gd name="connsiteY10-238" fmla="*/ 1428750 h 2599149"/>
                <a:gd name="connsiteX11-239" fmla="*/ 2066925 w 2076450"/>
                <a:gd name="connsiteY11-240" fmla="*/ 2505075 h 25991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076450" h="2599149">
                  <a:moveTo>
                    <a:pt x="2066925" y="2505075"/>
                  </a:moveTo>
                  <a:cubicBezTo>
                    <a:pt x="2047875" y="2600325"/>
                    <a:pt x="1809750" y="2657475"/>
                    <a:pt x="1724025" y="2505075"/>
                  </a:cubicBezTo>
                  <a:lnTo>
                    <a:pt x="1724025" y="1476375"/>
                  </a:lnTo>
                  <a:lnTo>
                    <a:pt x="1266825" y="1476375"/>
                  </a:lnTo>
                  <a:cubicBezTo>
                    <a:pt x="873125" y="1489075"/>
                    <a:pt x="365125" y="1006475"/>
                    <a:pt x="400050" y="571500"/>
                  </a:cubicBezTo>
                  <a:lnTo>
                    <a:pt x="0" y="571500"/>
                  </a:lnTo>
                  <a:lnTo>
                    <a:pt x="571500" y="0"/>
                  </a:lnTo>
                  <a:lnTo>
                    <a:pt x="1114425" y="542925"/>
                  </a:lnTo>
                  <a:lnTo>
                    <a:pt x="752475" y="542925"/>
                  </a:lnTo>
                  <a:cubicBezTo>
                    <a:pt x="942975" y="1158875"/>
                    <a:pt x="1333500" y="1098550"/>
                    <a:pt x="1638300" y="1104900"/>
                  </a:cubicBezTo>
                  <a:cubicBezTo>
                    <a:pt x="1879600" y="1117600"/>
                    <a:pt x="2073275" y="1244600"/>
                    <a:pt x="2076450" y="1428750"/>
                  </a:cubicBezTo>
                  <a:lnTo>
                    <a:pt x="2066925" y="2505075"/>
                  </a:lnTo>
                  <a:close/>
                </a:path>
              </a:pathLst>
            </a:custGeom>
            <a:solidFill>
              <a:srgbClr val="26262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365" b="0"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9" name="任意多边形 14"/>
            <p:cNvSpPr/>
            <p:nvPr/>
          </p:nvSpPr>
          <p:spPr>
            <a:xfrm>
              <a:off x="4367455" y="2013556"/>
              <a:ext cx="1724025" cy="3648089"/>
            </a:xfrm>
            <a:custGeom>
              <a:avLst/>
              <a:gdLst>
                <a:gd name="connsiteX0" fmla="*/ 1362075 w 1724025"/>
                <a:gd name="connsiteY0" fmla="*/ 3552825 h 3552825"/>
                <a:gd name="connsiteX1" fmla="*/ 1362075 w 1724025"/>
                <a:gd name="connsiteY1" fmla="*/ 1847850 h 3552825"/>
                <a:gd name="connsiteX2" fmla="*/ 1238250 w 1724025"/>
                <a:gd name="connsiteY2" fmla="*/ 1533525 h 3552825"/>
                <a:gd name="connsiteX3" fmla="*/ 266700 w 1724025"/>
                <a:gd name="connsiteY3" fmla="*/ 561975 h 3552825"/>
                <a:gd name="connsiteX4" fmla="*/ 0 w 1724025"/>
                <a:gd name="connsiteY4" fmla="*/ 828675 h 3552825"/>
                <a:gd name="connsiteX5" fmla="*/ 0 w 1724025"/>
                <a:gd name="connsiteY5" fmla="*/ 0 h 3552825"/>
                <a:gd name="connsiteX6" fmla="*/ 809625 w 1724025"/>
                <a:gd name="connsiteY6" fmla="*/ 0 h 3552825"/>
                <a:gd name="connsiteX7" fmla="*/ 533400 w 1724025"/>
                <a:gd name="connsiteY7" fmla="*/ 276225 h 3552825"/>
                <a:gd name="connsiteX8" fmla="*/ 1381125 w 1724025"/>
                <a:gd name="connsiteY8" fmla="*/ 1123950 h 3552825"/>
                <a:gd name="connsiteX9" fmla="*/ 1724025 w 1724025"/>
                <a:gd name="connsiteY9" fmla="*/ 1676400 h 3552825"/>
                <a:gd name="connsiteX10" fmla="*/ 1724025 w 1724025"/>
                <a:gd name="connsiteY10" fmla="*/ 3543300 h 3552825"/>
                <a:gd name="connsiteX11" fmla="*/ 1362075 w 1724025"/>
                <a:gd name="connsiteY11" fmla="*/ 3552825 h 3552825"/>
                <a:gd name="connsiteX0-1" fmla="*/ 1362075 w 1724025"/>
                <a:gd name="connsiteY0-2" fmla="*/ 3552825 h 3552825"/>
                <a:gd name="connsiteX1-3" fmla="*/ 1362075 w 1724025"/>
                <a:gd name="connsiteY1-4" fmla="*/ 1847850 h 3552825"/>
                <a:gd name="connsiteX2-5" fmla="*/ 1238250 w 1724025"/>
                <a:gd name="connsiteY2-6" fmla="*/ 1533525 h 3552825"/>
                <a:gd name="connsiteX3-7" fmla="*/ 266700 w 1724025"/>
                <a:gd name="connsiteY3-8" fmla="*/ 561975 h 3552825"/>
                <a:gd name="connsiteX4-9" fmla="*/ 0 w 1724025"/>
                <a:gd name="connsiteY4-10" fmla="*/ 828675 h 3552825"/>
                <a:gd name="connsiteX5-11" fmla="*/ 0 w 1724025"/>
                <a:gd name="connsiteY5-12" fmla="*/ 0 h 3552825"/>
                <a:gd name="connsiteX6-13" fmla="*/ 809625 w 1724025"/>
                <a:gd name="connsiteY6-14" fmla="*/ 0 h 3552825"/>
                <a:gd name="connsiteX7-15" fmla="*/ 533400 w 1724025"/>
                <a:gd name="connsiteY7-16" fmla="*/ 276225 h 3552825"/>
                <a:gd name="connsiteX8-17" fmla="*/ 1381125 w 1724025"/>
                <a:gd name="connsiteY8-18" fmla="*/ 1123950 h 3552825"/>
                <a:gd name="connsiteX9-19" fmla="*/ 1724025 w 1724025"/>
                <a:gd name="connsiteY9-20" fmla="*/ 1676400 h 3552825"/>
                <a:gd name="connsiteX10-21" fmla="*/ 1724025 w 1724025"/>
                <a:gd name="connsiteY10-22" fmla="*/ 3543300 h 3552825"/>
                <a:gd name="connsiteX11-23" fmla="*/ 1362075 w 1724025"/>
                <a:gd name="connsiteY11-24" fmla="*/ 3552825 h 3552825"/>
                <a:gd name="connsiteX0-25" fmla="*/ 1362075 w 1724025"/>
                <a:gd name="connsiteY0-26" fmla="*/ 3552825 h 3552825"/>
                <a:gd name="connsiteX1-27" fmla="*/ 1362075 w 1724025"/>
                <a:gd name="connsiteY1-28" fmla="*/ 1847850 h 3552825"/>
                <a:gd name="connsiteX2-29" fmla="*/ 1238250 w 1724025"/>
                <a:gd name="connsiteY2-30" fmla="*/ 1533525 h 3552825"/>
                <a:gd name="connsiteX3-31" fmla="*/ 266700 w 1724025"/>
                <a:gd name="connsiteY3-32" fmla="*/ 561975 h 3552825"/>
                <a:gd name="connsiteX4-33" fmla="*/ 0 w 1724025"/>
                <a:gd name="connsiteY4-34" fmla="*/ 828675 h 3552825"/>
                <a:gd name="connsiteX5-35" fmla="*/ 0 w 1724025"/>
                <a:gd name="connsiteY5-36" fmla="*/ 0 h 3552825"/>
                <a:gd name="connsiteX6-37" fmla="*/ 809625 w 1724025"/>
                <a:gd name="connsiteY6-38" fmla="*/ 0 h 3552825"/>
                <a:gd name="connsiteX7-39" fmla="*/ 533400 w 1724025"/>
                <a:gd name="connsiteY7-40" fmla="*/ 276225 h 3552825"/>
                <a:gd name="connsiteX8-41" fmla="*/ 1381125 w 1724025"/>
                <a:gd name="connsiteY8-42" fmla="*/ 1123950 h 3552825"/>
                <a:gd name="connsiteX9-43" fmla="*/ 1724025 w 1724025"/>
                <a:gd name="connsiteY9-44" fmla="*/ 1676400 h 3552825"/>
                <a:gd name="connsiteX10-45" fmla="*/ 1724025 w 1724025"/>
                <a:gd name="connsiteY10-46" fmla="*/ 3543300 h 3552825"/>
                <a:gd name="connsiteX11-47" fmla="*/ 1362075 w 1724025"/>
                <a:gd name="connsiteY11-48" fmla="*/ 3552825 h 3552825"/>
                <a:gd name="connsiteX0-49" fmla="*/ 1362075 w 1724025"/>
                <a:gd name="connsiteY0-50" fmla="*/ 3552825 h 3552825"/>
                <a:gd name="connsiteX1-51" fmla="*/ 1362075 w 1724025"/>
                <a:gd name="connsiteY1-52" fmla="*/ 1847850 h 3552825"/>
                <a:gd name="connsiteX2-53" fmla="*/ 1238250 w 1724025"/>
                <a:gd name="connsiteY2-54" fmla="*/ 1533525 h 3552825"/>
                <a:gd name="connsiteX3-55" fmla="*/ 266700 w 1724025"/>
                <a:gd name="connsiteY3-56" fmla="*/ 561975 h 3552825"/>
                <a:gd name="connsiteX4-57" fmla="*/ 0 w 1724025"/>
                <a:gd name="connsiteY4-58" fmla="*/ 828675 h 3552825"/>
                <a:gd name="connsiteX5-59" fmla="*/ 0 w 1724025"/>
                <a:gd name="connsiteY5-60" fmla="*/ 0 h 3552825"/>
                <a:gd name="connsiteX6-61" fmla="*/ 809625 w 1724025"/>
                <a:gd name="connsiteY6-62" fmla="*/ 0 h 3552825"/>
                <a:gd name="connsiteX7-63" fmla="*/ 533400 w 1724025"/>
                <a:gd name="connsiteY7-64" fmla="*/ 276225 h 3552825"/>
                <a:gd name="connsiteX8-65" fmla="*/ 1381125 w 1724025"/>
                <a:gd name="connsiteY8-66" fmla="*/ 1123950 h 3552825"/>
                <a:gd name="connsiteX9-67" fmla="*/ 1724025 w 1724025"/>
                <a:gd name="connsiteY9-68" fmla="*/ 1676400 h 3552825"/>
                <a:gd name="connsiteX10-69" fmla="*/ 1724025 w 1724025"/>
                <a:gd name="connsiteY10-70" fmla="*/ 3543300 h 3552825"/>
                <a:gd name="connsiteX11-71" fmla="*/ 1362075 w 1724025"/>
                <a:gd name="connsiteY11-72" fmla="*/ 3552825 h 3552825"/>
                <a:gd name="connsiteX0-73" fmla="*/ 1362075 w 1724025"/>
                <a:gd name="connsiteY0-74" fmla="*/ 3552825 h 3552825"/>
                <a:gd name="connsiteX1-75" fmla="*/ 1362075 w 1724025"/>
                <a:gd name="connsiteY1-76" fmla="*/ 1847850 h 3552825"/>
                <a:gd name="connsiteX2-77" fmla="*/ 1238250 w 1724025"/>
                <a:gd name="connsiteY2-78" fmla="*/ 1533525 h 3552825"/>
                <a:gd name="connsiteX3-79" fmla="*/ 266700 w 1724025"/>
                <a:gd name="connsiteY3-80" fmla="*/ 561975 h 3552825"/>
                <a:gd name="connsiteX4-81" fmla="*/ 0 w 1724025"/>
                <a:gd name="connsiteY4-82" fmla="*/ 828675 h 3552825"/>
                <a:gd name="connsiteX5-83" fmla="*/ 0 w 1724025"/>
                <a:gd name="connsiteY5-84" fmla="*/ 0 h 3552825"/>
                <a:gd name="connsiteX6-85" fmla="*/ 809625 w 1724025"/>
                <a:gd name="connsiteY6-86" fmla="*/ 0 h 3552825"/>
                <a:gd name="connsiteX7-87" fmla="*/ 533400 w 1724025"/>
                <a:gd name="connsiteY7-88" fmla="*/ 276225 h 3552825"/>
                <a:gd name="connsiteX8-89" fmla="*/ 1381125 w 1724025"/>
                <a:gd name="connsiteY8-90" fmla="*/ 1123950 h 3552825"/>
                <a:gd name="connsiteX9-91" fmla="*/ 1724025 w 1724025"/>
                <a:gd name="connsiteY9-92" fmla="*/ 1676400 h 3552825"/>
                <a:gd name="connsiteX10-93" fmla="*/ 1724025 w 1724025"/>
                <a:gd name="connsiteY10-94" fmla="*/ 3543300 h 3552825"/>
                <a:gd name="connsiteX11-95" fmla="*/ 1362075 w 1724025"/>
                <a:gd name="connsiteY11-96" fmla="*/ 3552825 h 3552825"/>
                <a:gd name="connsiteX0-97" fmla="*/ 1362075 w 1724025"/>
                <a:gd name="connsiteY0-98" fmla="*/ 3552825 h 3610028"/>
                <a:gd name="connsiteX1-99" fmla="*/ 1362075 w 1724025"/>
                <a:gd name="connsiteY1-100" fmla="*/ 1847850 h 3610028"/>
                <a:gd name="connsiteX2-101" fmla="*/ 1238250 w 1724025"/>
                <a:gd name="connsiteY2-102" fmla="*/ 1533525 h 3610028"/>
                <a:gd name="connsiteX3-103" fmla="*/ 266700 w 1724025"/>
                <a:gd name="connsiteY3-104" fmla="*/ 561975 h 3610028"/>
                <a:gd name="connsiteX4-105" fmla="*/ 0 w 1724025"/>
                <a:gd name="connsiteY4-106" fmla="*/ 828675 h 3610028"/>
                <a:gd name="connsiteX5-107" fmla="*/ 0 w 1724025"/>
                <a:gd name="connsiteY5-108" fmla="*/ 0 h 3610028"/>
                <a:gd name="connsiteX6-109" fmla="*/ 809625 w 1724025"/>
                <a:gd name="connsiteY6-110" fmla="*/ 0 h 3610028"/>
                <a:gd name="connsiteX7-111" fmla="*/ 533400 w 1724025"/>
                <a:gd name="connsiteY7-112" fmla="*/ 276225 h 3610028"/>
                <a:gd name="connsiteX8-113" fmla="*/ 1381125 w 1724025"/>
                <a:gd name="connsiteY8-114" fmla="*/ 1123950 h 3610028"/>
                <a:gd name="connsiteX9-115" fmla="*/ 1724025 w 1724025"/>
                <a:gd name="connsiteY9-116" fmla="*/ 1676400 h 3610028"/>
                <a:gd name="connsiteX10-117" fmla="*/ 1724025 w 1724025"/>
                <a:gd name="connsiteY10-118" fmla="*/ 3543300 h 3610028"/>
                <a:gd name="connsiteX11-119" fmla="*/ 1362075 w 1724025"/>
                <a:gd name="connsiteY11-120" fmla="*/ 3552825 h 3610028"/>
                <a:gd name="connsiteX0-121" fmla="*/ 1362075 w 1724025"/>
                <a:gd name="connsiteY0-122" fmla="*/ 3552825 h 3648089"/>
                <a:gd name="connsiteX1-123" fmla="*/ 1362075 w 1724025"/>
                <a:gd name="connsiteY1-124" fmla="*/ 1847850 h 3648089"/>
                <a:gd name="connsiteX2-125" fmla="*/ 1238250 w 1724025"/>
                <a:gd name="connsiteY2-126" fmla="*/ 1533525 h 3648089"/>
                <a:gd name="connsiteX3-127" fmla="*/ 266700 w 1724025"/>
                <a:gd name="connsiteY3-128" fmla="*/ 561975 h 3648089"/>
                <a:gd name="connsiteX4-129" fmla="*/ 0 w 1724025"/>
                <a:gd name="connsiteY4-130" fmla="*/ 828675 h 3648089"/>
                <a:gd name="connsiteX5-131" fmla="*/ 0 w 1724025"/>
                <a:gd name="connsiteY5-132" fmla="*/ 0 h 3648089"/>
                <a:gd name="connsiteX6-133" fmla="*/ 809625 w 1724025"/>
                <a:gd name="connsiteY6-134" fmla="*/ 0 h 3648089"/>
                <a:gd name="connsiteX7-135" fmla="*/ 533400 w 1724025"/>
                <a:gd name="connsiteY7-136" fmla="*/ 276225 h 3648089"/>
                <a:gd name="connsiteX8-137" fmla="*/ 1381125 w 1724025"/>
                <a:gd name="connsiteY8-138" fmla="*/ 1123950 h 3648089"/>
                <a:gd name="connsiteX9-139" fmla="*/ 1724025 w 1724025"/>
                <a:gd name="connsiteY9-140" fmla="*/ 1676400 h 3648089"/>
                <a:gd name="connsiteX10-141" fmla="*/ 1724025 w 1724025"/>
                <a:gd name="connsiteY10-142" fmla="*/ 3543300 h 3648089"/>
                <a:gd name="connsiteX11-143" fmla="*/ 1362075 w 1724025"/>
                <a:gd name="connsiteY11-144" fmla="*/ 3552825 h 36480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24025" h="3648089">
                  <a:moveTo>
                    <a:pt x="1362075" y="3552825"/>
                  </a:moveTo>
                  <a:lnTo>
                    <a:pt x="1362075" y="1847850"/>
                  </a:lnTo>
                  <a:cubicBezTo>
                    <a:pt x="1358900" y="1743075"/>
                    <a:pt x="1327150" y="1628775"/>
                    <a:pt x="1238250" y="1533525"/>
                  </a:cubicBezTo>
                  <a:lnTo>
                    <a:pt x="266700" y="561975"/>
                  </a:lnTo>
                  <a:lnTo>
                    <a:pt x="0" y="828675"/>
                  </a:lnTo>
                  <a:lnTo>
                    <a:pt x="0" y="0"/>
                  </a:lnTo>
                  <a:lnTo>
                    <a:pt x="809625" y="0"/>
                  </a:lnTo>
                  <a:lnTo>
                    <a:pt x="533400" y="276225"/>
                  </a:lnTo>
                  <a:lnTo>
                    <a:pt x="1381125" y="1123950"/>
                  </a:lnTo>
                  <a:cubicBezTo>
                    <a:pt x="1524000" y="1289050"/>
                    <a:pt x="1724025" y="1530350"/>
                    <a:pt x="1724025" y="1676400"/>
                  </a:cubicBezTo>
                  <a:lnTo>
                    <a:pt x="1724025" y="3543300"/>
                  </a:lnTo>
                  <a:cubicBezTo>
                    <a:pt x="1717675" y="3689350"/>
                    <a:pt x="1368425" y="3673475"/>
                    <a:pt x="1362075" y="3552825"/>
                  </a:cubicBezTo>
                  <a:close/>
                </a:path>
              </a:pathLst>
            </a:custGeom>
            <a:solidFill>
              <a:srgbClr val="929292"/>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365"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0" name="任意多边形 15"/>
            <p:cNvSpPr/>
            <p:nvPr/>
          </p:nvSpPr>
          <p:spPr>
            <a:xfrm>
              <a:off x="5717387" y="1752751"/>
              <a:ext cx="1114425" cy="3934178"/>
            </a:xfrm>
            <a:custGeom>
              <a:avLst/>
              <a:gdLst>
                <a:gd name="connsiteX0" fmla="*/ 742950 w 1114425"/>
                <a:gd name="connsiteY0" fmla="*/ 3838575 h 3838575"/>
                <a:gd name="connsiteX1" fmla="*/ 742950 w 1114425"/>
                <a:gd name="connsiteY1" fmla="*/ 552450 h 3838575"/>
                <a:gd name="connsiteX2" fmla="*/ 1114425 w 1114425"/>
                <a:gd name="connsiteY2" fmla="*/ 552450 h 3838575"/>
                <a:gd name="connsiteX3" fmla="*/ 561975 w 1114425"/>
                <a:gd name="connsiteY3" fmla="*/ 0 h 3838575"/>
                <a:gd name="connsiteX4" fmla="*/ 0 w 1114425"/>
                <a:gd name="connsiteY4" fmla="*/ 561975 h 3838575"/>
                <a:gd name="connsiteX5" fmla="*/ 361950 w 1114425"/>
                <a:gd name="connsiteY5" fmla="*/ 561975 h 3838575"/>
                <a:gd name="connsiteX6" fmla="*/ 361950 w 1114425"/>
                <a:gd name="connsiteY6" fmla="*/ 3829050 h 3838575"/>
                <a:gd name="connsiteX7" fmla="*/ 742950 w 1114425"/>
                <a:gd name="connsiteY7" fmla="*/ 3838575 h 3838575"/>
                <a:gd name="connsiteX0-1" fmla="*/ 742950 w 1114425"/>
                <a:gd name="connsiteY0-2" fmla="*/ 3838575 h 3898952"/>
                <a:gd name="connsiteX1-3" fmla="*/ 742950 w 1114425"/>
                <a:gd name="connsiteY1-4" fmla="*/ 552450 h 3898952"/>
                <a:gd name="connsiteX2-5" fmla="*/ 1114425 w 1114425"/>
                <a:gd name="connsiteY2-6" fmla="*/ 552450 h 3898952"/>
                <a:gd name="connsiteX3-7" fmla="*/ 561975 w 1114425"/>
                <a:gd name="connsiteY3-8" fmla="*/ 0 h 3898952"/>
                <a:gd name="connsiteX4-9" fmla="*/ 0 w 1114425"/>
                <a:gd name="connsiteY4-10" fmla="*/ 561975 h 3898952"/>
                <a:gd name="connsiteX5-11" fmla="*/ 361950 w 1114425"/>
                <a:gd name="connsiteY5-12" fmla="*/ 561975 h 3898952"/>
                <a:gd name="connsiteX6-13" fmla="*/ 361950 w 1114425"/>
                <a:gd name="connsiteY6-14" fmla="*/ 3829050 h 3898952"/>
                <a:gd name="connsiteX7-15" fmla="*/ 742950 w 1114425"/>
                <a:gd name="connsiteY7-16" fmla="*/ 3838575 h 3898952"/>
                <a:gd name="connsiteX0-17" fmla="*/ 742950 w 1114425"/>
                <a:gd name="connsiteY0-18" fmla="*/ 3838575 h 3934177"/>
                <a:gd name="connsiteX1-19" fmla="*/ 742950 w 1114425"/>
                <a:gd name="connsiteY1-20" fmla="*/ 552450 h 3934177"/>
                <a:gd name="connsiteX2-21" fmla="*/ 1114425 w 1114425"/>
                <a:gd name="connsiteY2-22" fmla="*/ 552450 h 3934177"/>
                <a:gd name="connsiteX3-23" fmla="*/ 561975 w 1114425"/>
                <a:gd name="connsiteY3-24" fmla="*/ 0 h 3934177"/>
                <a:gd name="connsiteX4-25" fmla="*/ 0 w 1114425"/>
                <a:gd name="connsiteY4-26" fmla="*/ 561975 h 3934177"/>
                <a:gd name="connsiteX5-27" fmla="*/ 361950 w 1114425"/>
                <a:gd name="connsiteY5-28" fmla="*/ 561975 h 3934177"/>
                <a:gd name="connsiteX6-29" fmla="*/ 361950 w 1114425"/>
                <a:gd name="connsiteY6-30" fmla="*/ 3829050 h 3934177"/>
                <a:gd name="connsiteX7-31" fmla="*/ 742950 w 1114425"/>
                <a:gd name="connsiteY7-32" fmla="*/ 3838575 h 3934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14425" h="3934177">
                  <a:moveTo>
                    <a:pt x="742950" y="3838575"/>
                  </a:moveTo>
                  <a:lnTo>
                    <a:pt x="742950" y="552450"/>
                  </a:lnTo>
                  <a:lnTo>
                    <a:pt x="1114425" y="552450"/>
                  </a:lnTo>
                  <a:lnTo>
                    <a:pt x="561975" y="0"/>
                  </a:lnTo>
                  <a:lnTo>
                    <a:pt x="0" y="561975"/>
                  </a:lnTo>
                  <a:lnTo>
                    <a:pt x="361950" y="561975"/>
                  </a:lnTo>
                  <a:lnTo>
                    <a:pt x="361950" y="3829050"/>
                  </a:lnTo>
                  <a:cubicBezTo>
                    <a:pt x="346075" y="3956050"/>
                    <a:pt x="739775" y="3978275"/>
                    <a:pt x="742950" y="3838575"/>
                  </a:cubicBezTo>
                  <a:close/>
                </a:path>
              </a:pathLst>
            </a:custGeom>
            <a:solidFill>
              <a:srgbClr val="26262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365"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1" name="任意多边形 16"/>
            <p:cNvSpPr/>
            <p:nvPr/>
          </p:nvSpPr>
          <p:spPr>
            <a:xfrm>
              <a:off x="6468924" y="3638772"/>
              <a:ext cx="1931402" cy="2002048"/>
            </a:xfrm>
            <a:custGeom>
              <a:avLst/>
              <a:gdLst>
                <a:gd name="connsiteX0" fmla="*/ 351692 w 1914211"/>
                <a:gd name="connsiteY0" fmla="*/ 1934308 h 1939332"/>
                <a:gd name="connsiteX1" fmla="*/ 351692 w 1914211"/>
                <a:gd name="connsiteY1" fmla="*/ 854110 h 1939332"/>
                <a:gd name="connsiteX2" fmla="*/ 467248 w 1914211"/>
                <a:gd name="connsiteY2" fmla="*/ 758651 h 1939332"/>
                <a:gd name="connsiteX3" fmla="*/ 1351503 w 1914211"/>
                <a:gd name="connsiteY3" fmla="*/ 758651 h 1939332"/>
                <a:gd name="connsiteX4" fmla="*/ 1351503 w 1914211"/>
                <a:gd name="connsiteY4" fmla="*/ 1130440 h 1939332"/>
                <a:gd name="connsiteX5" fmla="*/ 1914211 w 1914211"/>
                <a:gd name="connsiteY5" fmla="*/ 557684 h 1939332"/>
                <a:gd name="connsiteX6" fmla="*/ 1356527 w 1914211"/>
                <a:gd name="connsiteY6" fmla="*/ 0 h 1939332"/>
                <a:gd name="connsiteX7" fmla="*/ 1356527 w 1914211"/>
                <a:gd name="connsiteY7" fmla="*/ 371789 h 1939332"/>
                <a:gd name="connsiteX8" fmla="*/ 437103 w 1914211"/>
                <a:gd name="connsiteY8" fmla="*/ 371789 h 1939332"/>
                <a:gd name="connsiteX9" fmla="*/ 0 w 1914211"/>
                <a:gd name="connsiteY9" fmla="*/ 668216 h 1939332"/>
                <a:gd name="connsiteX10" fmla="*/ 0 w 1914211"/>
                <a:gd name="connsiteY10" fmla="*/ 1939332 h 1939332"/>
                <a:gd name="connsiteX11" fmla="*/ 351692 w 1914211"/>
                <a:gd name="connsiteY11" fmla="*/ 1934308 h 1939332"/>
                <a:gd name="connsiteX0-1" fmla="*/ 351692 w 1914211"/>
                <a:gd name="connsiteY0-2" fmla="*/ 1934308 h 1965043"/>
                <a:gd name="connsiteX1-3" fmla="*/ 351692 w 1914211"/>
                <a:gd name="connsiteY1-4" fmla="*/ 854110 h 1965043"/>
                <a:gd name="connsiteX2-5" fmla="*/ 467248 w 1914211"/>
                <a:gd name="connsiteY2-6" fmla="*/ 758651 h 1965043"/>
                <a:gd name="connsiteX3-7" fmla="*/ 1351503 w 1914211"/>
                <a:gd name="connsiteY3-8" fmla="*/ 758651 h 1965043"/>
                <a:gd name="connsiteX4-9" fmla="*/ 1351503 w 1914211"/>
                <a:gd name="connsiteY4-10" fmla="*/ 1130440 h 1965043"/>
                <a:gd name="connsiteX5-11" fmla="*/ 1914211 w 1914211"/>
                <a:gd name="connsiteY5-12" fmla="*/ 557684 h 1965043"/>
                <a:gd name="connsiteX6-13" fmla="*/ 1356527 w 1914211"/>
                <a:gd name="connsiteY6-14" fmla="*/ 0 h 1965043"/>
                <a:gd name="connsiteX7-15" fmla="*/ 1356527 w 1914211"/>
                <a:gd name="connsiteY7-16" fmla="*/ 371789 h 1965043"/>
                <a:gd name="connsiteX8-17" fmla="*/ 437103 w 1914211"/>
                <a:gd name="connsiteY8-18" fmla="*/ 371789 h 1965043"/>
                <a:gd name="connsiteX9-19" fmla="*/ 0 w 1914211"/>
                <a:gd name="connsiteY9-20" fmla="*/ 668216 h 1965043"/>
                <a:gd name="connsiteX10-21" fmla="*/ 0 w 1914211"/>
                <a:gd name="connsiteY10-22" fmla="*/ 1939332 h 1965043"/>
                <a:gd name="connsiteX11-23" fmla="*/ 351692 w 1914211"/>
                <a:gd name="connsiteY11-24" fmla="*/ 1934308 h 1965043"/>
                <a:gd name="connsiteX0-25" fmla="*/ 351692 w 1914211"/>
                <a:gd name="connsiteY0-26" fmla="*/ 1934308 h 2002048"/>
                <a:gd name="connsiteX1-27" fmla="*/ 351692 w 1914211"/>
                <a:gd name="connsiteY1-28" fmla="*/ 854110 h 2002048"/>
                <a:gd name="connsiteX2-29" fmla="*/ 467248 w 1914211"/>
                <a:gd name="connsiteY2-30" fmla="*/ 758651 h 2002048"/>
                <a:gd name="connsiteX3-31" fmla="*/ 1351503 w 1914211"/>
                <a:gd name="connsiteY3-32" fmla="*/ 758651 h 2002048"/>
                <a:gd name="connsiteX4-33" fmla="*/ 1351503 w 1914211"/>
                <a:gd name="connsiteY4-34" fmla="*/ 1130440 h 2002048"/>
                <a:gd name="connsiteX5-35" fmla="*/ 1914211 w 1914211"/>
                <a:gd name="connsiteY5-36" fmla="*/ 557684 h 2002048"/>
                <a:gd name="connsiteX6-37" fmla="*/ 1356527 w 1914211"/>
                <a:gd name="connsiteY6-38" fmla="*/ 0 h 2002048"/>
                <a:gd name="connsiteX7-39" fmla="*/ 1356527 w 1914211"/>
                <a:gd name="connsiteY7-40" fmla="*/ 371789 h 2002048"/>
                <a:gd name="connsiteX8-41" fmla="*/ 437103 w 1914211"/>
                <a:gd name="connsiteY8-42" fmla="*/ 371789 h 2002048"/>
                <a:gd name="connsiteX9-43" fmla="*/ 0 w 1914211"/>
                <a:gd name="connsiteY9-44" fmla="*/ 668216 h 2002048"/>
                <a:gd name="connsiteX10-45" fmla="*/ 0 w 1914211"/>
                <a:gd name="connsiteY10-46" fmla="*/ 1939332 h 2002048"/>
                <a:gd name="connsiteX11-47" fmla="*/ 351692 w 1914211"/>
                <a:gd name="connsiteY11-48" fmla="*/ 1934308 h 2002048"/>
                <a:gd name="connsiteX0-49" fmla="*/ 351692 w 1914211"/>
                <a:gd name="connsiteY0-50" fmla="*/ 1934308 h 2002048"/>
                <a:gd name="connsiteX1-51" fmla="*/ 351692 w 1914211"/>
                <a:gd name="connsiteY1-52" fmla="*/ 854110 h 2002048"/>
                <a:gd name="connsiteX2-53" fmla="*/ 467248 w 1914211"/>
                <a:gd name="connsiteY2-54" fmla="*/ 758651 h 2002048"/>
                <a:gd name="connsiteX3-55" fmla="*/ 1351503 w 1914211"/>
                <a:gd name="connsiteY3-56" fmla="*/ 758651 h 2002048"/>
                <a:gd name="connsiteX4-57" fmla="*/ 1351503 w 1914211"/>
                <a:gd name="connsiteY4-58" fmla="*/ 1130440 h 2002048"/>
                <a:gd name="connsiteX5-59" fmla="*/ 1914211 w 1914211"/>
                <a:gd name="connsiteY5-60" fmla="*/ 557684 h 2002048"/>
                <a:gd name="connsiteX6-61" fmla="*/ 1356527 w 1914211"/>
                <a:gd name="connsiteY6-62" fmla="*/ 0 h 2002048"/>
                <a:gd name="connsiteX7-63" fmla="*/ 1356527 w 1914211"/>
                <a:gd name="connsiteY7-64" fmla="*/ 371789 h 2002048"/>
                <a:gd name="connsiteX8-65" fmla="*/ 437103 w 1914211"/>
                <a:gd name="connsiteY8-66" fmla="*/ 371789 h 2002048"/>
                <a:gd name="connsiteX9-67" fmla="*/ 0 w 1914211"/>
                <a:gd name="connsiteY9-68" fmla="*/ 668216 h 2002048"/>
                <a:gd name="connsiteX10-69" fmla="*/ 0 w 1914211"/>
                <a:gd name="connsiteY10-70" fmla="*/ 1939332 h 2002048"/>
                <a:gd name="connsiteX11-71" fmla="*/ 351692 w 1914211"/>
                <a:gd name="connsiteY11-72" fmla="*/ 1934308 h 2002048"/>
                <a:gd name="connsiteX0-73" fmla="*/ 351692 w 1914211"/>
                <a:gd name="connsiteY0-74" fmla="*/ 1934308 h 2002048"/>
                <a:gd name="connsiteX1-75" fmla="*/ 351692 w 1914211"/>
                <a:gd name="connsiteY1-76" fmla="*/ 854110 h 2002048"/>
                <a:gd name="connsiteX2-77" fmla="*/ 467248 w 1914211"/>
                <a:gd name="connsiteY2-78" fmla="*/ 758651 h 2002048"/>
                <a:gd name="connsiteX3-79" fmla="*/ 1351503 w 1914211"/>
                <a:gd name="connsiteY3-80" fmla="*/ 758651 h 2002048"/>
                <a:gd name="connsiteX4-81" fmla="*/ 1351503 w 1914211"/>
                <a:gd name="connsiteY4-82" fmla="*/ 1130440 h 2002048"/>
                <a:gd name="connsiteX5-83" fmla="*/ 1914211 w 1914211"/>
                <a:gd name="connsiteY5-84" fmla="*/ 557684 h 2002048"/>
                <a:gd name="connsiteX6-85" fmla="*/ 1356527 w 1914211"/>
                <a:gd name="connsiteY6-86" fmla="*/ 0 h 2002048"/>
                <a:gd name="connsiteX7-87" fmla="*/ 1356527 w 1914211"/>
                <a:gd name="connsiteY7-88" fmla="*/ 371789 h 2002048"/>
                <a:gd name="connsiteX8-89" fmla="*/ 437103 w 1914211"/>
                <a:gd name="connsiteY8-90" fmla="*/ 371789 h 2002048"/>
                <a:gd name="connsiteX9-91" fmla="*/ 0 w 1914211"/>
                <a:gd name="connsiteY9-92" fmla="*/ 668216 h 2002048"/>
                <a:gd name="connsiteX10-93" fmla="*/ 0 w 1914211"/>
                <a:gd name="connsiteY10-94" fmla="*/ 1939332 h 2002048"/>
                <a:gd name="connsiteX11-95" fmla="*/ 351692 w 1914211"/>
                <a:gd name="connsiteY11-96" fmla="*/ 1934308 h 2002048"/>
                <a:gd name="connsiteX0-97" fmla="*/ 351692 w 1914211"/>
                <a:gd name="connsiteY0-98" fmla="*/ 1934308 h 2002048"/>
                <a:gd name="connsiteX1-99" fmla="*/ 351692 w 1914211"/>
                <a:gd name="connsiteY1-100" fmla="*/ 854110 h 2002048"/>
                <a:gd name="connsiteX2-101" fmla="*/ 467248 w 1914211"/>
                <a:gd name="connsiteY2-102" fmla="*/ 758651 h 2002048"/>
                <a:gd name="connsiteX3-103" fmla="*/ 1351503 w 1914211"/>
                <a:gd name="connsiteY3-104" fmla="*/ 758651 h 2002048"/>
                <a:gd name="connsiteX4-105" fmla="*/ 1351503 w 1914211"/>
                <a:gd name="connsiteY4-106" fmla="*/ 1130440 h 2002048"/>
                <a:gd name="connsiteX5-107" fmla="*/ 1914211 w 1914211"/>
                <a:gd name="connsiteY5-108" fmla="*/ 557684 h 2002048"/>
                <a:gd name="connsiteX6-109" fmla="*/ 1356527 w 1914211"/>
                <a:gd name="connsiteY6-110" fmla="*/ 0 h 2002048"/>
                <a:gd name="connsiteX7-111" fmla="*/ 1356527 w 1914211"/>
                <a:gd name="connsiteY7-112" fmla="*/ 371789 h 2002048"/>
                <a:gd name="connsiteX8-113" fmla="*/ 437103 w 1914211"/>
                <a:gd name="connsiteY8-114" fmla="*/ 371789 h 2002048"/>
                <a:gd name="connsiteX9-115" fmla="*/ 0 w 1914211"/>
                <a:gd name="connsiteY9-116" fmla="*/ 668216 h 2002048"/>
                <a:gd name="connsiteX10-117" fmla="*/ 0 w 1914211"/>
                <a:gd name="connsiteY10-118" fmla="*/ 1939332 h 2002048"/>
                <a:gd name="connsiteX11-119" fmla="*/ 351692 w 1914211"/>
                <a:gd name="connsiteY11-120" fmla="*/ 1934308 h 2002048"/>
                <a:gd name="connsiteX0-121" fmla="*/ 351692 w 1914211"/>
                <a:gd name="connsiteY0-122" fmla="*/ 1934308 h 2002048"/>
                <a:gd name="connsiteX1-123" fmla="*/ 351692 w 1914211"/>
                <a:gd name="connsiteY1-124" fmla="*/ 854110 h 2002048"/>
                <a:gd name="connsiteX2-125" fmla="*/ 467248 w 1914211"/>
                <a:gd name="connsiteY2-126" fmla="*/ 758651 h 2002048"/>
                <a:gd name="connsiteX3-127" fmla="*/ 1351503 w 1914211"/>
                <a:gd name="connsiteY3-128" fmla="*/ 758651 h 2002048"/>
                <a:gd name="connsiteX4-129" fmla="*/ 1351503 w 1914211"/>
                <a:gd name="connsiteY4-130" fmla="*/ 1130440 h 2002048"/>
                <a:gd name="connsiteX5-131" fmla="*/ 1914211 w 1914211"/>
                <a:gd name="connsiteY5-132" fmla="*/ 557684 h 2002048"/>
                <a:gd name="connsiteX6-133" fmla="*/ 1356527 w 1914211"/>
                <a:gd name="connsiteY6-134" fmla="*/ 0 h 2002048"/>
                <a:gd name="connsiteX7-135" fmla="*/ 1356527 w 1914211"/>
                <a:gd name="connsiteY7-136" fmla="*/ 371789 h 2002048"/>
                <a:gd name="connsiteX8-137" fmla="*/ 437103 w 1914211"/>
                <a:gd name="connsiteY8-138" fmla="*/ 371789 h 2002048"/>
                <a:gd name="connsiteX9-139" fmla="*/ 0 w 1914211"/>
                <a:gd name="connsiteY9-140" fmla="*/ 668216 h 2002048"/>
                <a:gd name="connsiteX10-141" fmla="*/ 0 w 1914211"/>
                <a:gd name="connsiteY10-142" fmla="*/ 1939332 h 2002048"/>
                <a:gd name="connsiteX11-143" fmla="*/ 351692 w 1914211"/>
                <a:gd name="connsiteY11-144" fmla="*/ 1934308 h 2002048"/>
                <a:gd name="connsiteX0-145" fmla="*/ 351692 w 1914211"/>
                <a:gd name="connsiteY0-146" fmla="*/ 1934308 h 2002048"/>
                <a:gd name="connsiteX1-147" fmla="*/ 351692 w 1914211"/>
                <a:gd name="connsiteY1-148" fmla="*/ 854110 h 2002048"/>
                <a:gd name="connsiteX2-149" fmla="*/ 467248 w 1914211"/>
                <a:gd name="connsiteY2-150" fmla="*/ 758651 h 2002048"/>
                <a:gd name="connsiteX3-151" fmla="*/ 1351503 w 1914211"/>
                <a:gd name="connsiteY3-152" fmla="*/ 758651 h 2002048"/>
                <a:gd name="connsiteX4-153" fmla="*/ 1351503 w 1914211"/>
                <a:gd name="connsiteY4-154" fmla="*/ 1130440 h 2002048"/>
                <a:gd name="connsiteX5-155" fmla="*/ 1914211 w 1914211"/>
                <a:gd name="connsiteY5-156" fmla="*/ 557684 h 2002048"/>
                <a:gd name="connsiteX6-157" fmla="*/ 1356527 w 1914211"/>
                <a:gd name="connsiteY6-158" fmla="*/ 0 h 2002048"/>
                <a:gd name="connsiteX7-159" fmla="*/ 1356527 w 1914211"/>
                <a:gd name="connsiteY7-160" fmla="*/ 371789 h 2002048"/>
                <a:gd name="connsiteX8-161" fmla="*/ 437103 w 1914211"/>
                <a:gd name="connsiteY8-162" fmla="*/ 371789 h 2002048"/>
                <a:gd name="connsiteX9-163" fmla="*/ 0 w 1914211"/>
                <a:gd name="connsiteY9-164" fmla="*/ 668216 h 2002048"/>
                <a:gd name="connsiteX10-165" fmla="*/ 0 w 1914211"/>
                <a:gd name="connsiteY10-166" fmla="*/ 1939332 h 2002048"/>
                <a:gd name="connsiteX11-167" fmla="*/ 351692 w 1914211"/>
                <a:gd name="connsiteY11-168" fmla="*/ 1934308 h 2002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14211" h="2002048">
                  <a:moveTo>
                    <a:pt x="351692" y="1934308"/>
                  </a:moveTo>
                  <a:lnTo>
                    <a:pt x="351692" y="854110"/>
                  </a:lnTo>
                  <a:cubicBezTo>
                    <a:pt x="350017" y="792145"/>
                    <a:pt x="383511" y="760326"/>
                    <a:pt x="467248" y="758651"/>
                  </a:cubicBezTo>
                  <a:lnTo>
                    <a:pt x="1351503" y="758651"/>
                  </a:lnTo>
                  <a:lnTo>
                    <a:pt x="1351503" y="1130440"/>
                  </a:lnTo>
                  <a:lnTo>
                    <a:pt x="1914211" y="557684"/>
                  </a:lnTo>
                  <a:lnTo>
                    <a:pt x="1356527" y="0"/>
                  </a:lnTo>
                  <a:lnTo>
                    <a:pt x="1356527" y="371789"/>
                  </a:lnTo>
                  <a:lnTo>
                    <a:pt x="437103" y="371789"/>
                  </a:lnTo>
                  <a:cubicBezTo>
                    <a:pt x="216039" y="385187"/>
                    <a:pt x="0" y="544286"/>
                    <a:pt x="0" y="668216"/>
                  </a:cubicBezTo>
                  <a:lnTo>
                    <a:pt x="0" y="1939332"/>
                  </a:lnTo>
                  <a:cubicBezTo>
                    <a:pt x="6699" y="2043165"/>
                    <a:pt x="355041" y="2001297"/>
                    <a:pt x="351692" y="1934308"/>
                  </a:cubicBezTo>
                  <a:close/>
                </a:path>
              </a:pathLst>
            </a:custGeom>
            <a:solidFill>
              <a:srgbClr val="929292"/>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365"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22" name="组合 21"/>
            <p:cNvGrpSpPr/>
            <p:nvPr/>
          </p:nvGrpSpPr>
          <p:grpSpPr>
            <a:xfrm>
              <a:off x="5374802" y="5573080"/>
              <a:ext cx="1457011" cy="1115908"/>
              <a:chOff x="5445141" y="5516808"/>
              <a:chExt cx="1457011" cy="1115908"/>
            </a:xfrm>
          </p:grpSpPr>
          <p:sp>
            <p:nvSpPr>
              <p:cNvPr id="23" name="任意多边形 18"/>
              <p:cNvSpPr/>
              <p:nvPr/>
            </p:nvSpPr>
            <p:spPr>
              <a:xfrm>
                <a:off x="5445141" y="5516808"/>
                <a:ext cx="1457011" cy="1038748"/>
              </a:xfrm>
              <a:custGeom>
                <a:avLst/>
                <a:gdLst>
                  <a:gd name="connsiteX0" fmla="*/ 0 w 1457011"/>
                  <a:gd name="connsiteY0" fmla="*/ 0 h 989763"/>
                  <a:gd name="connsiteX1" fmla="*/ 1457011 w 1457011"/>
                  <a:gd name="connsiteY1" fmla="*/ 0 h 989763"/>
                  <a:gd name="connsiteX2" fmla="*/ 823965 w 1457011"/>
                  <a:gd name="connsiteY2" fmla="*/ 989763 h 989763"/>
                  <a:gd name="connsiteX3" fmla="*/ 638071 w 1457011"/>
                  <a:gd name="connsiteY3" fmla="*/ 989763 h 989763"/>
                  <a:gd name="connsiteX4" fmla="*/ 0 w 1457011"/>
                  <a:gd name="connsiteY4" fmla="*/ 0 h 989763"/>
                  <a:gd name="connsiteX0-1" fmla="*/ 0 w 1457011"/>
                  <a:gd name="connsiteY0-2" fmla="*/ 0 h 1012092"/>
                  <a:gd name="connsiteX1-3" fmla="*/ 1457011 w 1457011"/>
                  <a:gd name="connsiteY1-4" fmla="*/ 0 h 1012092"/>
                  <a:gd name="connsiteX2-5" fmla="*/ 823965 w 1457011"/>
                  <a:gd name="connsiteY2-6" fmla="*/ 989763 h 1012092"/>
                  <a:gd name="connsiteX3-7" fmla="*/ 638071 w 1457011"/>
                  <a:gd name="connsiteY3-8" fmla="*/ 989763 h 1012092"/>
                  <a:gd name="connsiteX4-9" fmla="*/ 0 w 1457011"/>
                  <a:gd name="connsiteY4-10" fmla="*/ 0 h 1012092"/>
                  <a:gd name="connsiteX0-11" fmla="*/ 0 w 1457011"/>
                  <a:gd name="connsiteY0-12" fmla="*/ 0 h 1033278"/>
                  <a:gd name="connsiteX1-13" fmla="*/ 1457011 w 1457011"/>
                  <a:gd name="connsiteY1-14" fmla="*/ 0 h 1033278"/>
                  <a:gd name="connsiteX2-15" fmla="*/ 823965 w 1457011"/>
                  <a:gd name="connsiteY2-16" fmla="*/ 989763 h 1033278"/>
                  <a:gd name="connsiteX3-17" fmla="*/ 638071 w 1457011"/>
                  <a:gd name="connsiteY3-18" fmla="*/ 989763 h 1033278"/>
                  <a:gd name="connsiteX4-19" fmla="*/ 0 w 1457011"/>
                  <a:gd name="connsiteY4-20" fmla="*/ 0 h 1033278"/>
                  <a:gd name="connsiteX0-21" fmla="*/ 0 w 1457011"/>
                  <a:gd name="connsiteY0-22" fmla="*/ 0 h 1038748"/>
                  <a:gd name="connsiteX1-23" fmla="*/ 1457011 w 1457011"/>
                  <a:gd name="connsiteY1-24" fmla="*/ 0 h 1038748"/>
                  <a:gd name="connsiteX2-25" fmla="*/ 823965 w 1457011"/>
                  <a:gd name="connsiteY2-26" fmla="*/ 989763 h 1038748"/>
                  <a:gd name="connsiteX3-27" fmla="*/ 638071 w 1457011"/>
                  <a:gd name="connsiteY3-28" fmla="*/ 989763 h 1038748"/>
                  <a:gd name="connsiteX4-29" fmla="*/ 0 w 1457011"/>
                  <a:gd name="connsiteY4-30" fmla="*/ 0 h 10387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7011" h="1038748">
                    <a:moveTo>
                      <a:pt x="0" y="0"/>
                    </a:moveTo>
                    <a:lnTo>
                      <a:pt x="1457011" y="0"/>
                    </a:lnTo>
                    <a:lnTo>
                      <a:pt x="823965" y="989763"/>
                    </a:lnTo>
                    <a:cubicBezTo>
                      <a:pt x="787121" y="1055076"/>
                      <a:pt x="684964" y="1055077"/>
                      <a:pt x="638071" y="989763"/>
                    </a:cubicBezTo>
                    <a:lnTo>
                      <a:pt x="0" y="0"/>
                    </a:lnTo>
                    <a:close/>
                  </a:path>
                </a:pathLst>
              </a:custGeom>
              <a:gradFill>
                <a:gsLst>
                  <a:gs pos="0">
                    <a:srgbClr val="E2DDE1"/>
                  </a:gs>
                  <a:gs pos="76000">
                    <a:sysClr val="window" lastClr="FFFFFF">
                      <a:lumMod val="95000"/>
                    </a:sysClr>
                  </a:gs>
                </a:gsLst>
                <a:lin ang="7800000" scaled="0"/>
              </a:gradFill>
              <a:ln w="15875" cap="flat" cmpd="sng" algn="ctr">
                <a:gradFill>
                  <a:gsLst>
                    <a:gs pos="0">
                      <a:sysClr val="window" lastClr="FFFFFF">
                        <a:lumMod val="95000"/>
                      </a:sysClr>
                    </a:gs>
                    <a:gs pos="100000">
                      <a:sysClr val="window" lastClr="FFFFFF"/>
                    </a:gs>
                  </a:gsLst>
                  <a:lin ang="1860000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365"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4" name="任意多边形 19"/>
              <p:cNvSpPr/>
              <p:nvPr/>
            </p:nvSpPr>
            <p:spPr>
              <a:xfrm>
                <a:off x="5826708" y="6138028"/>
                <a:ext cx="693876" cy="494688"/>
              </a:xfrm>
              <a:custGeom>
                <a:avLst/>
                <a:gdLst>
                  <a:gd name="connsiteX0" fmla="*/ 0 w 1457011"/>
                  <a:gd name="connsiteY0" fmla="*/ 0 h 989763"/>
                  <a:gd name="connsiteX1" fmla="*/ 1457011 w 1457011"/>
                  <a:gd name="connsiteY1" fmla="*/ 0 h 989763"/>
                  <a:gd name="connsiteX2" fmla="*/ 823965 w 1457011"/>
                  <a:gd name="connsiteY2" fmla="*/ 989763 h 989763"/>
                  <a:gd name="connsiteX3" fmla="*/ 638071 w 1457011"/>
                  <a:gd name="connsiteY3" fmla="*/ 989763 h 989763"/>
                  <a:gd name="connsiteX4" fmla="*/ 0 w 1457011"/>
                  <a:gd name="connsiteY4" fmla="*/ 0 h 989763"/>
                  <a:gd name="connsiteX0-1" fmla="*/ 0 w 1457011"/>
                  <a:gd name="connsiteY0-2" fmla="*/ 0 h 1012092"/>
                  <a:gd name="connsiteX1-3" fmla="*/ 1457011 w 1457011"/>
                  <a:gd name="connsiteY1-4" fmla="*/ 0 h 1012092"/>
                  <a:gd name="connsiteX2-5" fmla="*/ 823965 w 1457011"/>
                  <a:gd name="connsiteY2-6" fmla="*/ 989763 h 1012092"/>
                  <a:gd name="connsiteX3-7" fmla="*/ 638071 w 1457011"/>
                  <a:gd name="connsiteY3-8" fmla="*/ 989763 h 1012092"/>
                  <a:gd name="connsiteX4-9" fmla="*/ 0 w 1457011"/>
                  <a:gd name="connsiteY4-10" fmla="*/ 0 h 1012092"/>
                  <a:gd name="connsiteX0-11" fmla="*/ 0 w 1457011"/>
                  <a:gd name="connsiteY0-12" fmla="*/ 0 h 1033278"/>
                  <a:gd name="connsiteX1-13" fmla="*/ 1457011 w 1457011"/>
                  <a:gd name="connsiteY1-14" fmla="*/ 0 h 1033278"/>
                  <a:gd name="connsiteX2-15" fmla="*/ 823965 w 1457011"/>
                  <a:gd name="connsiteY2-16" fmla="*/ 989763 h 1033278"/>
                  <a:gd name="connsiteX3-17" fmla="*/ 638071 w 1457011"/>
                  <a:gd name="connsiteY3-18" fmla="*/ 989763 h 1033278"/>
                  <a:gd name="connsiteX4-19" fmla="*/ 0 w 1457011"/>
                  <a:gd name="connsiteY4-20" fmla="*/ 0 h 1033278"/>
                  <a:gd name="connsiteX0-21" fmla="*/ 0 w 1457011"/>
                  <a:gd name="connsiteY0-22" fmla="*/ 0 h 1038748"/>
                  <a:gd name="connsiteX1-23" fmla="*/ 1457011 w 1457011"/>
                  <a:gd name="connsiteY1-24" fmla="*/ 0 h 1038748"/>
                  <a:gd name="connsiteX2-25" fmla="*/ 823965 w 1457011"/>
                  <a:gd name="connsiteY2-26" fmla="*/ 989763 h 1038748"/>
                  <a:gd name="connsiteX3-27" fmla="*/ 638071 w 1457011"/>
                  <a:gd name="connsiteY3-28" fmla="*/ 989763 h 1038748"/>
                  <a:gd name="connsiteX4-29" fmla="*/ 0 w 1457011"/>
                  <a:gd name="connsiteY4-30" fmla="*/ 0 h 10387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7011" h="1038748">
                    <a:moveTo>
                      <a:pt x="0" y="0"/>
                    </a:moveTo>
                    <a:lnTo>
                      <a:pt x="1457011" y="0"/>
                    </a:lnTo>
                    <a:lnTo>
                      <a:pt x="823965" y="989763"/>
                    </a:lnTo>
                    <a:cubicBezTo>
                      <a:pt x="787121" y="1055076"/>
                      <a:pt x="684964" y="1055077"/>
                      <a:pt x="638071" y="989763"/>
                    </a:cubicBezTo>
                    <a:lnTo>
                      <a:pt x="0" y="0"/>
                    </a:lnTo>
                    <a:close/>
                  </a:path>
                </a:pathLst>
              </a:custGeom>
              <a:solidFill>
                <a:srgbClr val="E7E6E6">
                  <a:lumMod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365" b="0"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grpSp>
      <p:grpSp>
        <p:nvGrpSpPr>
          <p:cNvPr id="4" name="组合 3"/>
          <p:cNvGrpSpPr/>
          <p:nvPr/>
        </p:nvGrpSpPr>
        <p:grpSpPr>
          <a:xfrm>
            <a:off x="1132551" y="1531210"/>
            <a:ext cx="2580233" cy="1292662"/>
            <a:chOff x="1341854" y="2203794"/>
            <a:chExt cx="2580233" cy="1292662"/>
          </a:xfrm>
        </p:grpSpPr>
        <p:sp>
          <p:nvSpPr>
            <p:cNvPr id="25" name="Rectangle 24"/>
            <p:cNvSpPr>
              <a:spLocks noChangeArrowheads="1"/>
            </p:cNvSpPr>
            <p:nvPr/>
          </p:nvSpPr>
          <p:spPr bwMode="auto">
            <a:xfrm>
              <a:off x="1565444" y="2203794"/>
              <a:ext cx="2133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95"/>
                </a:spcBef>
                <a:spcAft>
                  <a:spcPts val="0"/>
                </a:spcAft>
                <a:buClrTx/>
                <a:buSzTx/>
                <a:buFontTx/>
                <a:buNone/>
                <a:defRPr/>
              </a:pPr>
              <a:r>
                <a:rPr lang="zh-CN" altLang="en-US" sz="2000" b="1" kern="0" dirty="0">
                  <a:solidFill>
                    <a:srgbClr val="E7E6E6">
                      <a:lumMod val="25000"/>
                    </a:srgbClr>
                  </a:solidFill>
                  <a:latin typeface="微软雅黑" panose="020B0503020204020204" pitchFamily="34" charset="-122"/>
                </a:rPr>
                <a:t>绩效目标完成情况</a:t>
              </a:r>
              <a:endParaRPr kumimoji="0" lang="zh-CN" altLang="en-US" sz="2000" b="1" i="0" u="none" strike="noStrike" kern="0" cap="none" spc="0" normalizeH="0" baseline="0" noProof="0" dirty="0">
                <a:ln>
                  <a:noFill/>
                </a:ln>
                <a:solidFill>
                  <a:srgbClr val="E7E6E6">
                    <a:lumMod val="25000"/>
                  </a:srgbClr>
                </a:solidFill>
                <a:effectLst/>
                <a:uLnTx/>
                <a:uFillTx/>
              </a:endParaRPr>
            </a:p>
          </p:txBody>
        </p:sp>
        <p:sp>
          <p:nvSpPr>
            <p:cNvPr id="26" name="文本框 14"/>
            <p:cNvSpPr txBox="1"/>
            <p:nvPr/>
          </p:nvSpPr>
          <p:spPr>
            <a:xfrm>
              <a:off x="1341854" y="2573126"/>
              <a:ext cx="258023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790"/>
                </a:spcBef>
                <a:spcAft>
                  <a:spcPts val="0"/>
                </a:spcAft>
                <a:buClrTx/>
                <a:buSzTx/>
                <a:buFontTx/>
                <a:buNone/>
                <a:defRPr/>
              </a:pPr>
              <a:r>
                <a:rPr lang="zh-CN" altLang="en-US" kern="0" dirty="0">
                  <a:solidFill>
                    <a:sysClr val="windowText" lastClr="000000">
                      <a:lumMod val="95000"/>
                      <a:lumOff val="5000"/>
                    </a:sysClr>
                  </a:solidFill>
                  <a:latin typeface="微软雅黑" panose="020B0503020204020204" pitchFamily="34" charset="-122"/>
                  <a:cs typeface="Hiragino Sans GB W3" charset="-122"/>
                </a:rPr>
                <a:t>预期产出、效果及服务对象满意度的实现程度及趋势。</a:t>
              </a:r>
              <a:endParaRPr kumimoji="0" lang="en-US" altLang="zh-CN" b="0" i="0" u="none" strike="noStrike" kern="0" cap="none" spc="0" normalizeH="0" baseline="0" noProof="0" dirty="0">
                <a:ln>
                  <a:noFill/>
                </a:ln>
                <a:solidFill>
                  <a:sysClr val="windowText" lastClr="000000">
                    <a:lumMod val="95000"/>
                    <a:lumOff val="5000"/>
                  </a:sysClr>
                </a:solidFill>
                <a:effectLst/>
                <a:uLnTx/>
                <a:uFillTx/>
                <a:latin typeface="微软雅黑" panose="020B0503020204020204" pitchFamily="34" charset="-122"/>
                <a:ea typeface="微软雅黑" panose="020B0503020204020204" pitchFamily="34" charset="-122"/>
                <a:cs typeface="Hiragino Sans GB W3" charset="-122"/>
              </a:endParaRPr>
            </a:p>
          </p:txBody>
        </p:sp>
      </p:grpSp>
      <p:grpSp>
        <p:nvGrpSpPr>
          <p:cNvPr id="35" name="组合 34"/>
          <p:cNvGrpSpPr/>
          <p:nvPr/>
        </p:nvGrpSpPr>
        <p:grpSpPr>
          <a:xfrm>
            <a:off x="889003" y="3931520"/>
            <a:ext cx="2823782" cy="2226146"/>
            <a:chOff x="1098306" y="2203794"/>
            <a:chExt cx="2823782" cy="2226146"/>
          </a:xfrm>
        </p:grpSpPr>
        <p:sp>
          <p:nvSpPr>
            <p:cNvPr id="36" name="Rectangle 24"/>
            <p:cNvSpPr>
              <a:spLocks noChangeArrowheads="1"/>
            </p:cNvSpPr>
            <p:nvPr/>
          </p:nvSpPr>
          <p:spPr bwMode="auto">
            <a:xfrm>
              <a:off x="1565444" y="2203794"/>
              <a:ext cx="2133052" cy="3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95"/>
                </a:spcBef>
                <a:spcAft>
                  <a:spcPts val="0"/>
                </a:spcAft>
                <a:buClrTx/>
                <a:buSzTx/>
                <a:buFontTx/>
                <a:buNone/>
                <a:defRPr/>
              </a:pPr>
              <a:r>
                <a:rPr lang="zh-CN" altLang="en-US" sz="2000" b="1" kern="0" dirty="0">
                  <a:solidFill>
                    <a:srgbClr val="E7E6E6">
                      <a:lumMod val="25000"/>
                    </a:srgbClr>
                  </a:solidFill>
                  <a:latin typeface="微软雅黑" panose="020B0503020204020204" pitchFamily="34" charset="-122"/>
                </a:rPr>
                <a:t>项目实施情况</a:t>
              </a:r>
              <a:endParaRPr kumimoji="0" lang="zh-CN" altLang="en-US" sz="2000" b="1" i="0" u="none" strike="noStrike" kern="0" cap="none" spc="0" normalizeH="0" baseline="0" noProof="0" dirty="0">
                <a:ln>
                  <a:noFill/>
                </a:ln>
                <a:solidFill>
                  <a:srgbClr val="E7E6E6">
                    <a:lumMod val="25000"/>
                  </a:srgbClr>
                </a:solidFill>
                <a:effectLst/>
                <a:uLnTx/>
                <a:uFillTx/>
              </a:endParaRPr>
            </a:p>
          </p:txBody>
        </p:sp>
        <p:sp>
          <p:nvSpPr>
            <p:cNvPr id="37" name="文本框 14"/>
            <p:cNvSpPr txBox="1"/>
            <p:nvPr/>
          </p:nvSpPr>
          <p:spPr>
            <a:xfrm>
              <a:off x="1098306" y="2747428"/>
              <a:ext cx="2823782" cy="1682512"/>
            </a:xfrm>
            <a:prstGeom prst="rect">
              <a:avLst/>
            </a:prstGeom>
            <a:noFill/>
          </p:spPr>
          <p:txBody>
            <a:bodyPr wrap="square" rtlCol="0">
              <a:spAutoFit/>
            </a:bodyPr>
            <a:lstStyle/>
            <a:p>
              <a:pPr marL="0" marR="0" lvl="0" indent="0" defTabSz="914400" eaLnBrk="1" fontAlgn="auto" latinLnBrk="0" hangingPunct="1">
                <a:lnSpc>
                  <a:spcPct val="100000"/>
                </a:lnSpc>
                <a:spcBef>
                  <a:spcPts val="790"/>
                </a:spcBef>
                <a:spcAft>
                  <a:spcPts val="0"/>
                </a:spcAft>
                <a:buClrTx/>
                <a:buSzTx/>
                <a:buFontTx/>
                <a:buNone/>
                <a:defRPr/>
              </a:pPr>
              <a:r>
                <a:rPr lang="zh-CN" altLang="en-US" kern="0" dirty="0">
                  <a:solidFill>
                    <a:sysClr val="windowText" lastClr="000000">
                      <a:lumMod val="95000"/>
                      <a:lumOff val="5000"/>
                    </a:sysClr>
                  </a:solidFill>
                  <a:latin typeface="微软雅黑" panose="020B0503020204020204" pitchFamily="34" charset="-122"/>
                  <a:cs typeface="Hiragino Sans GB W3" charset="-122"/>
                </a:rPr>
                <a:t>项目实施进度；</a:t>
              </a:r>
              <a:endParaRPr lang="en-US" altLang="zh-CN" kern="0" dirty="0">
                <a:solidFill>
                  <a:sysClr val="windowText" lastClr="000000">
                    <a:lumMod val="95000"/>
                    <a:lumOff val="5000"/>
                  </a:sysClr>
                </a:solidFill>
                <a:latin typeface="微软雅黑" panose="020B0503020204020204" pitchFamily="34" charset="-122"/>
                <a:cs typeface="Hiragino Sans GB W3" charset="-122"/>
              </a:endParaRPr>
            </a:p>
            <a:p>
              <a:pPr marL="0" marR="0" lvl="0" indent="0" defTabSz="914400" eaLnBrk="1" fontAlgn="auto" latinLnBrk="0" hangingPunct="1">
                <a:lnSpc>
                  <a:spcPct val="100000"/>
                </a:lnSpc>
                <a:spcBef>
                  <a:spcPts val="790"/>
                </a:spcBef>
                <a:spcAft>
                  <a:spcPts val="0"/>
                </a:spcAft>
                <a:buClrTx/>
                <a:buSzTx/>
                <a:buFontTx/>
                <a:buNone/>
                <a:defRPr/>
              </a:pPr>
              <a:r>
                <a:rPr lang="zh-CN" altLang="en-US" kern="0" dirty="0">
                  <a:solidFill>
                    <a:sysClr val="windowText" lastClr="000000">
                      <a:lumMod val="95000"/>
                      <a:lumOff val="5000"/>
                    </a:sysClr>
                  </a:solidFill>
                  <a:latin typeface="微软雅黑" panose="020B0503020204020204" pitchFamily="34" charset="-122"/>
                  <a:cs typeface="Hiragino Sans GB W3" charset="-122"/>
                </a:rPr>
                <a:t>专项转移支付政策相关工作任务推进情况及趋势；</a:t>
              </a:r>
              <a:endParaRPr lang="en-US" altLang="zh-CN" kern="0" dirty="0">
                <a:solidFill>
                  <a:sysClr val="windowText" lastClr="000000">
                    <a:lumMod val="95000"/>
                    <a:lumOff val="5000"/>
                  </a:sysClr>
                </a:solidFill>
                <a:latin typeface="微软雅黑" panose="020B0503020204020204" pitchFamily="34" charset="-122"/>
                <a:cs typeface="Hiragino Sans GB W3" charset="-122"/>
              </a:endParaRPr>
            </a:p>
            <a:p>
              <a:pPr marL="0" marR="0" lvl="0" indent="0" defTabSz="914400" eaLnBrk="1" fontAlgn="auto" latinLnBrk="0" hangingPunct="1">
                <a:lnSpc>
                  <a:spcPct val="100000"/>
                </a:lnSpc>
                <a:spcBef>
                  <a:spcPts val="790"/>
                </a:spcBef>
                <a:spcAft>
                  <a:spcPts val="0"/>
                </a:spcAft>
                <a:buClrTx/>
                <a:buSzTx/>
                <a:buFontTx/>
                <a:buNone/>
                <a:defRPr/>
              </a:pPr>
              <a:r>
                <a:rPr lang="zh-CN" altLang="en-US" kern="0" dirty="0">
                  <a:solidFill>
                    <a:sysClr val="windowText" lastClr="000000">
                      <a:lumMod val="95000"/>
                      <a:lumOff val="5000"/>
                    </a:sysClr>
                  </a:solidFill>
                  <a:latin typeface="微软雅黑" panose="020B0503020204020204" pitchFamily="34" charset="-122"/>
                  <a:cs typeface="Hiragino Sans GB W3" charset="-122"/>
                </a:rPr>
                <a:t>项目实施方案、工作任务调整情况。</a:t>
              </a:r>
              <a:endParaRPr kumimoji="0" lang="en-US" altLang="zh-CN" b="0" i="0" u="none" strike="noStrike" kern="0" cap="none" spc="0" normalizeH="0" baseline="0" noProof="0" dirty="0">
                <a:ln>
                  <a:noFill/>
                </a:ln>
                <a:solidFill>
                  <a:sysClr val="windowText" lastClr="000000">
                    <a:lumMod val="95000"/>
                    <a:lumOff val="5000"/>
                  </a:sysClr>
                </a:solidFill>
                <a:effectLst/>
                <a:uLnTx/>
                <a:uFillTx/>
                <a:latin typeface="微软雅黑" panose="020B0503020204020204" pitchFamily="34" charset="-122"/>
                <a:ea typeface="微软雅黑" panose="020B0503020204020204" pitchFamily="34" charset="-122"/>
                <a:cs typeface="Hiragino Sans GB W3" charset="-122"/>
              </a:endParaRPr>
            </a:p>
          </p:txBody>
        </p:sp>
      </p:grpSp>
      <p:grpSp>
        <p:nvGrpSpPr>
          <p:cNvPr id="38" name="组合 37"/>
          <p:cNvGrpSpPr/>
          <p:nvPr/>
        </p:nvGrpSpPr>
        <p:grpSpPr>
          <a:xfrm>
            <a:off x="7136607" y="1289567"/>
            <a:ext cx="3684710" cy="1015663"/>
            <a:chOff x="1341854" y="2203794"/>
            <a:chExt cx="3684710" cy="1015663"/>
          </a:xfrm>
        </p:grpSpPr>
        <p:sp>
          <p:nvSpPr>
            <p:cNvPr id="42" name="Rectangle 24"/>
            <p:cNvSpPr>
              <a:spLocks noChangeArrowheads="1"/>
            </p:cNvSpPr>
            <p:nvPr/>
          </p:nvSpPr>
          <p:spPr bwMode="auto">
            <a:xfrm>
              <a:off x="1565444" y="2203794"/>
              <a:ext cx="2133052" cy="3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95"/>
                </a:spcBef>
                <a:spcAft>
                  <a:spcPts val="0"/>
                </a:spcAft>
                <a:buClrTx/>
                <a:buSzTx/>
                <a:buFontTx/>
                <a:buNone/>
                <a:defRPr/>
              </a:pPr>
              <a:r>
                <a:rPr kumimoji="0" lang="zh-CN" altLang="en-US" sz="2000" b="1" i="0" u="none" strike="noStrike" kern="0" cap="none" spc="0" normalizeH="0" baseline="0" noProof="0" dirty="0">
                  <a:ln>
                    <a:noFill/>
                  </a:ln>
                  <a:solidFill>
                    <a:srgbClr val="E7E6E6">
                      <a:lumMod val="25000"/>
                    </a:srgbClr>
                  </a:solidFill>
                  <a:effectLst/>
                  <a:uLnTx/>
                  <a:uFillTx/>
                </a:rPr>
                <a:t>预算执行情况</a:t>
              </a:r>
              <a:endParaRPr kumimoji="0" lang="zh-CN" altLang="en-US" sz="2000" b="1" i="0" u="none" strike="noStrike" kern="0" cap="none" spc="0" normalizeH="0" baseline="0" noProof="0" dirty="0">
                <a:ln>
                  <a:noFill/>
                </a:ln>
                <a:solidFill>
                  <a:srgbClr val="E7E6E6">
                    <a:lumMod val="25000"/>
                  </a:srgbClr>
                </a:solidFill>
                <a:effectLst/>
                <a:uLnTx/>
                <a:uFillTx/>
              </a:endParaRPr>
            </a:p>
          </p:txBody>
        </p:sp>
        <p:sp>
          <p:nvSpPr>
            <p:cNvPr id="43" name="文本框 14"/>
            <p:cNvSpPr txBox="1"/>
            <p:nvPr/>
          </p:nvSpPr>
          <p:spPr>
            <a:xfrm>
              <a:off x="1341854" y="2573126"/>
              <a:ext cx="3684710" cy="646331"/>
            </a:xfrm>
            <a:prstGeom prst="rect">
              <a:avLst/>
            </a:prstGeom>
            <a:noFill/>
          </p:spPr>
          <p:txBody>
            <a:bodyPr wrap="square" rtlCol="0">
              <a:spAutoFit/>
            </a:bodyPr>
            <a:lstStyle/>
            <a:p>
              <a:pPr marL="0" marR="0" lvl="0" indent="0" defTabSz="914400" eaLnBrk="1" fontAlgn="auto" latinLnBrk="0" hangingPunct="1">
                <a:lnSpc>
                  <a:spcPct val="100000"/>
                </a:lnSpc>
                <a:spcBef>
                  <a:spcPts val="790"/>
                </a:spcBef>
                <a:spcAft>
                  <a:spcPts val="0"/>
                </a:spcAft>
                <a:buClrTx/>
                <a:buSzTx/>
                <a:buFontTx/>
                <a:buNone/>
                <a:defRPr/>
              </a:pPr>
              <a:r>
                <a:rPr lang="zh-CN" altLang="en-US" kern="0" dirty="0">
                  <a:solidFill>
                    <a:sysClr val="windowText" lastClr="000000">
                      <a:lumMod val="95000"/>
                      <a:lumOff val="5000"/>
                    </a:sysClr>
                  </a:solidFill>
                  <a:latin typeface="微软雅黑" panose="020B0503020204020204" pitchFamily="34" charset="-122"/>
                  <a:cs typeface="Hiragino Sans GB W3" charset="-122"/>
                </a:rPr>
                <a:t>项目资金拨付进度、专项转移支付资金分配下达及实际支出情况等。</a:t>
              </a:r>
              <a:endParaRPr kumimoji="0" lang="en-US" altLang="zh-CN" b="0" i="0" u="none" strike="noStrike" kern="0" cap="none" spc="0" normalizeH="0" baseline="0" noProof="0" dirty="0">
                <a:ln>
                  <a:noFill/>
                </a:ln>
                <a:solidFill>
                  <a:sysClr val="windowText" lastClr="000000">
                    <a:lumMod val="95000"/>
                    <a:lumOff val="5000"/>
                  </a:sysClr>
                </a:solidFill>
                <a:effectLst/>
                <a:uLnTx/>
                <a:uFillTx/>
                <a:latin typeface="微软雅黑" panose="020B0503020204020204" pitchFamily="34" charset="-122"/>
                <a:ea typeface="微软雅黑" panose="020B0503020204020204" pitchFamily="34" charset="-122"/>
                <a:cs typeface="Hiragino Sans GB W3" charset="-122"/>
              </a:endParaRPr>
            </a:p>
          </p:txBody>
        </p:sp>
      </p:grpSp>
      <p:grpSp>
        <p:nvGrpSpPr>
          <p:cNvPr id="44" name="组合 43"/>
          <p:cNvGrpSpPr/>
          <p:nvPr/>
        </p:nvGrpSpPr>
        <p:grpSpPr>
          <a:xfrm>
            <a:off x="8477144" y="3905392"/>
            <a:ext cx="2981431" cy="2051844"/>
            <a:chOff x="1341854" y="2203794"/>
            <a:chExt cx="2981431" cy="2051844"/>
          </a:xfrm>
        </p:grpSpPr>
        <p:sp>
          <p:nvSpPr>
            <p:cNvPr id="45" name="Rectangle 24"/>
            <p:cNvSpPr>
              <a:spLocks noChangeArrowheads="1"/>
            </p:cNvSpPr>
            <p:nvPr/>
          </p:nvSpPr>
          <p:spPr bwMode="auto">
            <a:xfrm>
              <a:off x="1565444" y="2203794"/>
              <a:ext cx="2133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95"/>
                </a:spcBef>
                <a:spcAft>
                  <a:spcPts val="0"/>
                </a:spcAft>
                <a:buClrTx/>
                <a:buSzTx/>
                <a:buFontTx/>
                <a:buNone/>
                <a:defRPr/>
              </a:pPr>
              <a:r>
                <a:rPr lang="zh-CN" altLang="en-US" sz="2000" b="1" kern="0" noProof="0" dirty="0">
                  <a:solidFill>
                    <a:srgbClr val="E7E6E6">
                      <a:lumMod val="25000"/>
                    </a:srgbClr>
                  </a:solidFill>
                  <a:latin typeface="微软雅黑" panose="020B0503020204020204" pitchFamily="34" charset="-122"/>
                </a:rPr>
                <a:t>财务管理情况</a:t>
              </a:r>
              <a:endParaRPr kumimoji="0" lang="zh-CN" altLang="en-US" sz="2000" b="1" i="0" u="none" strike="noStrike" kern="0" cap="none" spc="0" normalizeH="0" baseline="0" noProof="0" dirty="0">
                <a:ln>
                  <a:noFill/>
                </a:ln>
                <a:solidFill>
                  <a:srgbClr val="E7E6E6">
                    <a:lumMod val="25000"/>
                  </a:srgbClr>
                </a:solidFill>
                <a:effectLst/>
                <a:uLnTx/>
                <a:uFillTx/>
              </a:endParaRPr>
            </a:p>
          </p:txBody>
        </p:sp>
        <p:sp>
          <p:nvSpPr>
            <p:cNvPr id="46" name="文本框 14"/>
            <p:cNvSpPr txBox="1"/>
            <p:nvPr/>
          </p:nvSpPr>
          <p:spPr>
            <a:xfrm>
              <a:off x="1341854" y="2573126"/>
              <a:ext cx="2981431" cy="1682512"/>
            </a:xfrm>
            <a:prstGeom prst="rect">
              <a:avLst/>
            </a:prstGeom>
            <a:noFill/>
          </p:spPr>
          <p:txBody>
            <a:bodyPr wrap="square" rtlCol="0">
              <a:spAutoFit/>
            </a:bodyPr>
            <a:lstStyle/>
            <a:p>
              <a:pPr marL="0" marR="0" lvl="0" indent="0" defTabSz="914400" eaLnBrk="1" fontAlgn="auto" latinLnBrk="0" hangingPunct="1">
                <a:lnSpc>
                  <a:spcPct val="100000"/>
                </a:lnSpc>
                <a:spcBef>
                  <a:spcPts val="790"/>
                </a:spcBef>
                <a:spcAft>
                  <a:spcPts val="0"/>
                </a:spcAft>
                <a:buClrTx/>
                <a:buSzTx/>
                <a:buFontTx/>
                <a:buNone/>
                <a:defRPr/>
              </a:pPr>
              <a:r>
                <a:rPr lang="zh-CN" altLang="en-US" kern="0" dirty="0">
                  <a:solidFill>
                    <a:sysClr val="windowText" lastClr="000000">
                      <a:lumMod val="95000"/>
                      <a:lumOff val="5000"/>
                    </a:sysClr>
                  </a:solidFill>
                  <a:latin typeface="微软雅黑" panose="020B0503020204020204" pitchFamily="34" charset="-122"/>
                  <a:cs typeface="Hiragino Sans GB W3" charset="-122"/>
                </a:rPr>
                <a:t>项目及专项转移支付资金执行政府采购政策；</a:t>
              </a:r>
              <a:endParaRPr lang="en-US" altLang="zh-CN" kern="0" dirty="0">
                <a:solidFill>
                  <a:sysClr val="windowText" lastClr="000000">
                    <a:lumMod val="95000"/>
                    <a:lumOff val="5000"/>
                  </a:sysClr>
                </a:solidFill>
                <a:latin typeface="微软雅黑" panose="020B0503020204020204" pitchFamily="34" charset="-122"/>
                <a:cs typeface="Hiragino Sans GB W3" charset="-122"/>
              </a:endParaRPr>
            </a:p>
            <a:p>
              <a:pPr marL="0" marR="0" lvl="0" indent="0" defTabSz="914400" eaLnBrk="1" fontAlgn="auto" latinLnBrk="0" hangingPunct="1">
                <a:lnSpc>
                  <a:spcPct val="100000"/>
                </a:lnSpc>
                <a:spcBef>
                  <a:spcPts val="790"/>
                </a:spcBef>
                <a:spcAft>
                  <a:spcPts val="0"/>
                </a:spcAft>
                <a:buClrTx/>
                <a:buSzTx/>
                <a:buFontTx/>
                <a:buNone/>
                <a:defRPr/>
              </a:pPr>
              <a:r>
                <a:rPr lang="zh-CN" altLang="en-US" kern="0" dirty="0">
                  <a:solidFill>
                    <a:sysClr val="windowText" lastClr="000000">
                      <a:lumMod val="95000"/>
                      <a:lumOff val="5000"/>
                    </a:sysClr>
                  </a:solidFill>
                  <a:latin typeface="微软雅黑" panose="020B0503020204020204" pitchFamily="34" charset="-122"/>
                  <a:cs typeface="Hiragino Sans GB W3" charset="-122"/>
                </a:rPr>
                <a:t>招投标管理制度</a:t>
              </a:r>
              <a:r>
                <a:rPr lang="en-US" altLang="zh-CN" kern="0" dirty="0">
                  <a:solidFill>
                    <a:sysClr val="windowText" lastClr="000000">
                      <a:lumMod val="95000"/>
                      <a:lumOff val="5000"/>
                    </a:sysClr>
                  </a:solidFill>
                  <a:latin typeface="微软雅黑" panose="020B0503020204020204" pitchFamily="34" charset="-122"/>
                  <a:cs typeface="Hiragino Sans GB W3" charset="-122"/>
                </a:rPr>
                <a:t>;</a:t>
              </a:r>
              <a:endParaRPr lang="en-US" altLang="zh-CN" kern="0" dirty="0">
                <a:solidFill>
                  <a:sysClr val="windowText" lastClr="000000">
                    <a:lumMod val="95000"/>
                    <a:lumOff val="5000"/>
                  </a:sysClr>
                </a:solidFill>
                <a:latin typeface="微软雅黑" panose="020B0503020204020204" pitchFamily="34" charset="-122"/>
                <a:cs typeface="Hiragino Sans GB W3" charset="-122"/>
              </a:endParaRPr>
            </a:p>
            <a:p>
              <a:pPr marL="0" marR="0" lvl="0" indent="0" defTabSz="914400" eaLnBrk="1" fontAlgn="auto" latinLnBrk="0" hangingPunct="1">
                <a:lnSpc>
                  <a:spcPct val="100000"/>
                </a:lnSpc>
                <a:spcBef>
                  <a:spcPts val="790"/>
                </a:spcBef>
                <a:spcAft>
                  <a:spcPts val="0"/>
                </a:spcAft>
                <a:buClrTx/>
                <a:buSzTx/>
                <a:buFontTx/>
                <a:buNone/>
                <a:defRPr/>
              </a:pPr>
              <a:r>
                <a:rPr lang="zh-CN" altLang="en-US" kern="0" dirty="0">
                  <a:solidFill>
                    <a:sysClr val="windowText" lastClr="000000">
                      <a:lumMod val="95000"/>
                      <a:lumOff val="5000"/>
                    </a:sysClr>
                  </a:solidFill>
                  <a:latin typeface="微软雅黑" panose="020B0503020204020204" pitchFamily="34" charset="-122"/>
                  <a:cs typeface="Hiragino Sans GB W3" charset="-122"/>
                </a:rPr>
                <a:t>财务管理、会计核算、资产管理等情况。</a:t>
              </a:r>
              <a:endParaRPr kumimoji="0" lang="en-US" altLang="zh-CN" b="0" i="0" u="none" strike="noStrike" kern="0" cap="none" spc="0" normalizeH="0" baseline="0" noProof="0" dirty="0">
                <a:ln>
                  <a:noFill/>
                </a:ln>
                <a:solidFill>
                  <a:sysClr val="windowText" lastClr="000000">
                    <a:lumMod val="95000"/>
                    <a:lumOff val="5000"/>
                  </a:sysClr>
                </a:solidFill>
                <a:effectLst/>
                <a:uLnTx/>
                <a:uFillTx/>
                <a:latin typeface="微软雅黑" panose="020B0503020204020204" pitchFamily="34" charset="-122"/>
                <a:ea typeface="微软雅黑" panose="020B0503020204020204" pitchFamily="34" charset="-122"/>
                <a:cs typeface="Hiragino Sans GB W3" charset="-122"/>
              </a:endParaRPr>
            </a:p>
          </p:txBody>
        </p:sp>
      </p:grpSp>
      <p:grpSp>
        <p:nvGrpSpPr>
          <p:cNvPr id="27" name="组合 26"/>
          <p:cNvGrpSpPr/>
          <p:nvPr/>
        </p:nvGrpSpPr>
        <p:grpSpPr>
          <a:xfrm>
            <a:off x="-583257" y="130077"/>
            <a:ext cx="5575652" cy="984885"/>
            <a:chOff x="-633047" y="224137"/>
            <a:chExt cx="6330461" cy="984885"/>
          </a:xfrm>
        </p:grpSpPr>
        <p:sp>
          <p:nvSpPr>
            <p:cNvPr id="28"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预算</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绩效监控   </a:t>
              </a:r>
              <a:r>
                <a:rPr lang="zh-CN" altLang="en-US" sz="2400" dirty="0">
                  <a:solidFill>
                    <a:schemeClr val="accent1"/>
                  </a:solidFill>
                  <a:latin typeface="华文细黑" panose="02010600040101010101" pitchFamily="2" charset="-122"/>
                  <a:ea typeface="华文细黑" panose="02010600040101010101" pitchFamily="2" charset="-122"/>
                </a:rPr>
                <a:t>基本概念</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29" name="直接连接符 28"/>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6191">
    <p:push dir="u"/>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2" name="组合 71"/>
          <p:cNvGrpSpPr/>
          <p:nvPr/>
        </p:nvGrpSpPr>
        <p:grpSpPr>
          <a:xfrm>
            <a:off x="1292203" y="1187101"/>
            <a:ext cx="9657006" cy="5439663"/>
            <a:chOff x="1127318" y="956644"/>
            <a:chExt cx="6846175" cy="3856359"/>
          </a:xfrm>
        </p:grpSpPr>
        <p:sp>
          <p:nvSpPr>
            <p:cNvPr id="73" name="六边形 72"/>
            <p:cNvSpPr/>
            <p:nvPr/>
          </p:nvSpPr>
          <p:spPr>
            <a:xfrm rot="5400000">
              <a:off x="3882551" y="1024161"/>
              <a:ext cx="977097" cy="842064"/>
            </a:xfrm>
            <a:prstGeom prst="hexagon">
              <a:avLst/>
            </a:prstGeom>
            <a:solidFill>
              <a:sysClr val="windowText" lastClr="000000">
                <a:lumMod val="10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8F8F8">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74" name="六边形 73"/>
            <p:cNvSpPr/>
            <p:nvPr/>
          </p:nvSpPr>
          <p:spPr>
            <a:xfrm rot="5400000">
              <a:off x="4332746" y="1828824"/>
              <a:ext cx="977097" cy="842064"/>
            </a:xfrm>
            <a:prstGeom prst="hexagon">
              <a:avLst/>
            </a:prstGeom>
            <a:solidFill>
              <a:sysClr val="windowText" lastClr="000000">
                <a:lumMod val="10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8F8F8">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75" name="六边形 74"/>
            <p:cNvSpPr/>
            <p:nvPr/>
          </p:nvSpPr>
          <p:spPr>
            <a:xfrm rot="5400000">
              <a:off x="3882551" y="2634236"/>
              <a:ext cx="977097" cy="842064"/>
            </a:xfrm>
            <a:prstGeom prst="hexagon">
              <a:avLst/>
            </a:prstGeom>
            <a:solidFill>
              <a:srgbClr val="96969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8F8F8">
                    <a:lumMod val="50000"/>
                  </a:srgbClr>
                </a:solidFill>
                <a:effectLst/>
                <a:uLnTx/>
                <a:uFillTx/>
                <a:latin typeface="微软雅黑" panose="020B0503020204020204" pitchFamily="34" charset="-122"/>
                <a:ea typeface="微软雅黑" panose="020B0503020204020204" pitchFamily="34" charset="-122"/>
                <a:cs typeface="+mn-cs"/>
              </a:endParaRPr>
            </a:p>
          </p:txBody>
        </p:sp>
        <p:cxnSp>
          <p:nvCxnSpPr>
            <p:cNvPr id="76" name="直接连接符 75"/>
            <p:cNvCxnSpPr/>
            <p:nvPr/>
          </p:nvCxnSpPr>
          <p:spPr>
            <a:xfrm>
              <a:off x="1284719" y="1444817"/>
              <a:ext cx="2482671" cy="0"/>
            </a:xfrm>
            <a:prstGeom prst="line">
              <a:avLst/>
            </a:prstGeom>
            <a:noFill/>
            <a:ln w="9525" cap="flat" cmpd="sng" algn="ctr">
              <a:solidFill>
                <a:sysClr val="windowText" lastClr="000000">
                  <a:lumMod val="100000"/>
                </a:sysClr>
              </a:solidFill>
              <a:prstDash val="solid"/>
              <a:headEnd type="oval" w="med" len="med"/>
              <a:tailEnd type="oval" w="med" len="med"/>
            </a:ln>
            <a:effectLst/>
          </p:spPr>
        </p:cxnSp>
        <p:grpSp>
          <p:nvGrpSpPr>
            <p:cNvPr id="77" name="组合 139"/>
            <p:cNvGrpSpPr/>
            <p:nvPr/>
          </p:nvGrpSpPr>
          <p:grpSpPr>
            <a:xfrm>
              <a:off x="5037263" y="1050318"/>
              <a:ext cx="2936230" cy="1621028"/>
              <a:chOff x="6751652" y="1702244"/>
              <a:chExt cx="3915992" cy="2161264"/>
            </a:xfrm>
          </p:grpSpPr>
          <p:sp>
            <p:nvSpPr>
              <p:cNvPr id="97" name="文本框 69"/>
              <p:cNvSpPr txBox="1"/>
              <p:nvPr/>
            </p:nvSpPr>
            <p:spPr>
              <a:xfrm>
                <a:off x="6751652" y="1763656"/>
                <a:ext cx="916058" cy="41034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Impact MT Std" pitchFamily="34" charset="0"/>
                    <a:ea typeface="微软雅黑" panose="020B0503020204020204" pitchFamily="34" charset="-122"/>
                  </a:rPr>
                  <a:t>01</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Impact MT Std" pitchFamily="34" charset="0"/>
                  <a:ea typeface="微软雅黑" panose="020B0503020204020204" pitchFamily="34" charset="-122"/>
                </a:endParaRPr>
              </a:p>
            </p:txBody>
          </p:sp>
          <p:grpSp>
            <p:nvGrpSpPr>
              <p:cNvPr id="98" name="组合 141"/>
              <p:cNvGrpSpPr/>
              <p:nvPr/>
            </p:nvGrpSpPr>
            <p:grpSpPr>
              <a:xfrm>
                <a:off x="7395055" y="1702244"/>
                <a:ext cx="3272589" cy="2161264"/>
                <a:chOff x="6968290" y="1597972"/>
                <a:chExt cx="3272589" cy="2161264"/>
              </a:xfrm>
            </p:grpSpPr>
            <p:sp>
              <p:nvSpPr>
                <p:cNvPr id="99" name="文本框 9"/>
                <p:cNvSpPr txBox="1"/>
                <p:nvPr/>
              </p:nvSpPr>
              <p:spPr>
                <a:xfrm>
                  <a:off x="6968290" y="1597972"/>
                  <a:ext cx="2329313" cy="3781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收集资料信息</a:t>
                  </a:r>
                  <a:endParaRPr kumimoji="0" lang="en-US" altLang="zh-CN"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00" name="文本框 11"/>
                <p:cNvSpPr txBox="1"/>
                <p:nvPr/>
              </p:nvSpPr>
              <p:spPr>
                <a:xfrm>
                  <a:off x="6968290" y="1926504"/>
                  <a:ext cx="3272589" cy="183273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1600" kern="0" dirty="0">
                      <a:solidFill>
                        <a:sysClr val="windowText" lastClr="000000"/>
                      </a:solidFill>
                      <a:latin typeface="微软雅黑" panose="020B0503020204020204" pitchFamily="34" charset="-122"/>
                    </a:rPr>
                    <a:t>以</a:t>
                  </a:r>
                  <a:r>
                    <a:rPr lang="zh-CN" altLang="en-US" sz="1600" kern="0" dirty="0">
                      <a:solidFill>
                        <a:srgbClr val="FF0000"/>
                      </a:solidFill>
                      <a:latin typeface="微软雅黑" panose="020B0503020204020204" pitchFamily="34" charset="-122"/>
                    </a:rPr>
                    <a:t>掌握绩效目标实现程度及预算执行进度为核心</a:t>
                  </a:r>
                  <a:r>
                    <a:rPr lang="en-US" altLang="zh-CN" sz="1600" kern="0" dirty="0">
                      <a:solidFill>
                        <a:sysClr val="windowText" lastClr="000000"/>
                      </a:solidFill>
                      <a:latin typeface="微软雅黑" panose="020B0503020204020204" pitchFamily="34" charset="-122"/>
                    </a:rPr>
                    <a:t>,</a:t>
                  </a:r>
                  <a:r>
                    <a:rPr lang="zh-CN" altLang="en-US" sz="1600" kern="0" dirty="0">
                      <a:solidFill>
                        <a:sysClr val="windowText" lastClr="000000"/>
                      </a:solidFill>
                      <a:latin typeface="微软雅黑" panose="020B0503020204020204" pitchFamily="34" charset="-122"/>
                    </a:rPr>
                    <a:t>对照绩效监控内容收集资料信息</a:t>
                  </a:r>
                  <a:r>
                    <a:rPr lang="en-US" altLang="zh-CN" sz="1600" kern="0" dirty="0">
                      <a:solidFill>
                        <a:sysClr val="windowText" lastClr="000000"/>
                      </a:solidFill>
                      <a:latin typeface="微软雅黑" panose="020B0503020204020204" pitchFamily="34" charset="-122"/>
                    </a:rPr>
                    <a:t>,</a:t>
                  </a:r>
                  <a:r>
                    <a:rPr lang="zh-CN" altLang="en-US" sz="1600" kern="0" dirty="0">
                      <a:solidFill>
                        <a:sysClr val="windowText" lastClr="000000"/>
                      </a:solidFill>
                      <a:latin typeface="微软雅黑" panose="020B0503020204020204" pitchFamily="34" charset="-122"/>
                    </a:rPr>
                    <a:t>可根据需要对收集内容进行必要的扩展</a:t>
                  </a:r>
                  <a:r>
                    <a:rPr lang="en-US" altLang="zh-CN" sz="1600" kern="0" dirty="0">
                      <a:solidFill>
                        <a:sysClr val="windowText" lastClr="000000"/>
                      </a:solidFill>
                      <a:latin typeface="微软雅黑" panose="020B0503020204020204" pitchFamily="34" charset="-122"/>
                    </a:rPr>
                    <a:t>,</a:t>
                  </a:r>
                  <a:r>
                    <a:rPr lang="zh-CN" altLang="en-US" sz="1600" kern="0" dirty="0">
                      <a:solidFill>
                        <a:sysClr val="windowText" lastClr="000000"/>
                      </a:solidFill>
                      <a:latin typeface="微软雅黑" panose="020B0503020204020204" pitchFamily="34" charset="-122"/>
                    </a:rPr>
                    <a:t>收集的资料信息尽可能进行量化处理。</a:t>
                  </a:r>
                  <a:endPar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endParaRPr>
                </a:p>
              </p:txBody>
            </p:sp>
          </p:grpSp>
        </p:grpSp>
        <p:cxnSp>
          <p:nvCxnSpPr>
            <p:cNvPr id="78" name="直接连接符 77"/>
            <p:cNvCxnSpPr/>
            <p:nvPr/>
          </p:nvCxnSpPr>
          <p:spPr>
            <a:xfrm>
              <a:off x="5425870" y="2635274"/>
              <a:ext cx="2482671" cy="0"/>
            </a:xfrm>
            <a:prstGeom prst="line">
              <a:avLst/>
            </a:prstGeom>
            <a:noFill/>
            <a:ln w="9525" cap="flat" cmpd="sng" algn="ctr">
              <a:solidFill>
                <a:sysClr val="windowText" lastClr="000000">
                  <a:lumMod val="100000"/>
                </a:sysClr>
              </a:solidFill>
              <a:prstDash val="solid"/>
              <a:headEnd type="oval" w="med" len="med"/>
              <a:tailEnd type="oval" w="med" len="med"/>
            </a:ln>
            <a:effectLst/>
          </p:spPr>
        </p:cxnSp>
        <p:grpSp>
          <p:nvGrpSpPr>
            <p:cNvPr id="79" name="组合 145"/>
            <p:cNvGrpSpPr/>
            <p:nvPr/>
          </p:nvGrpSpPr>
          <p:grpSpPr>
            <a:xfrm>
              <a:off x="1127318" y="1832250"/>
              <a:ext cx="2943413" cy="893006"/>
              <a:chOff x="1537034" y="2744763"/>
              <a:chExt cx="3925574" cy="1190615"/>
            </a:xfrm>
          </p:grpSpPr>
          <p:sp>
            <p:nvSpPr>
              <p:cNvPr id="93" name="文本框 75"/>
              <p:cNvSpPr txBox="1"/>
              <p:nvPr/>
            </p:nvSpPr>
            <p:spPr>
              <a:xfrm>
                <a:off x="4546550" y="2771713"/>
                <a:ext cx="916058" cy="41034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Impact MT Std" pitchFamily="34" charset="0"/>
                    <a:ea typeface="微软雅黑" panose="020B0503020204020204" pitchFamily="34" charset="-122"/>
                  </a:rPr>
                  <a:t>02</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Impact MT Std" pitchFamily="34" charset="0"/>
                  <a:ea typeface="微软雅黑" panose="020B0503020204020204" pitchFamily="34" charset="-122"/>
                </a:endParaRPr>
              </a:p>
            </p:txBody>
          </p:sp>
          <p:grpSp>
            <p:nvGrpSpPr>
              <p:cNvPr id="94" name="组合 147"/>
              <p:cNvGrpSpPr/>
              <p:nvPr/>
            </p:nvGrpSpPr>
            <p:grpSpPr>
              <a:xfrm>
                <a:off x="1537034" y="2744763"/>
                <a:ext cx="3272589" cy="1190615"/>
                <a:chOff x="6980967" y="1583270"/>
                <a:chExt cx="3272589" cy="1190615"/>
              </a:xfrm>
            </p:grpSpPr>
            <p:sp>
              <p:nvSpPr>
                <p:cNvPr id="95" name="文本框 77"/>
                <p:cNvSpPr txBox="1"/>
                <p:nvPr/>
              </p:nvSpPr>
              <p:spPr>
                <a:xfrm>
                  <a:off x="7781663" y="1583270"/>
                  <a:ext cx="2329312" cy="378183"/>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2000" b="1" kern="0" dirty="0">
                      <a:solidFill>
                        <a:sysClr val="windowText" lastClr="000000">
                          <a:lumMod val="75000"/>
                          <a:lumOff val="25000"/>
                        </a:sysClr>
                      </a:solidFill>
                      <a:latin typeface="微软雅黑" panose="020B0503020204020204" pitchFamily="34" charset="-122"/>
                    </a:rPr>
                    <a:t>汇总分析数据</a:t>
                  </a:r>
                  <a:endParaRPr kumimoji="0" lang="en-US" altLang="zh-CN"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96" name="文本框 80"/>
                <p:cNvSpPr txBox="1"/>
                <p:nvPr/>
              </p:nvSpPr>
              <p:spPr>
                <a:xfrm>
                  <a:off x="6980967" y="2029520"/>
                  <a:ext cx="3272589" cy="74436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1600" kern="0" dirty="0">
                      <a:solidFill>
                        <a:sysClr val="windowText" lastClr="000000"/>
                      </a:solidFill>
                      <a:latin typeface="微软雅黑" panose="020B0503020204020204" pitchFamily="34" charset="-122"/>
                    </a:rPr>
                    <a:t>数据分析可使用成本效益分析法、比较法、因素分析法、最低成本法等</a:t>
                  </a:r>
                  <a:endPar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cxnSp>
          <p:nvCxnSpPr>
            <p:cNvPr id="80" name="直接连接符 79"/>
            <p:cNvCxnSpPr/>
            <p:nvPr/>
          </p:nvCxnSpPr>
          <p:spPr>
            <a:xfrm>
              <a:off x="1284719" y="3051393"/>
              <a:ext cx="2482671" cy="0"/>
            </a:xfrm>
            <a:prstGeom prst="line">
              <a:avLst/>
            </a:prstGeom>
            <a:noFill/>
            <a:ln w="9525" cap="flat" cmpd="sng" algn="ctr">
              <a:solidFill>
                <a:sysClr val="windowText" lastClr="000000">
                  <a:lumMod val="100000"/>
                </a:sysClr>
              </a:solidFill>
              <a:prstDash val="solid"/>
              <a:headEnd type="oval" w="med" len="med"/>
              <a:tailEnd type="oval" w="med" len="med"/>
            </a:ln>
            <a:effectLst/>
          </p:spPr>
        </p:cxnSp>
        <p:grpSp>
          <p:nvGrpSpPr>
            <p:cNvPr id="81" name="组合 151"/>
            <p:cNvGrpSpPr/>
            <p:nvPr/>
          </p:nvGrpSpPr>
          <p:grpSpPr>
            <a:xfrm>
              <a:off x="4898895" y="2696816"/>
              <a:ext cx="3074598" cy="1238162"/>
              <a:chOff x="6567113" y="3897464"/>
              <a:chExt cx="4100531" cy="1650802"/>
            </a:xfrm>
          </p:grpSpPr>
          <p:sp>
            <p:nvSpPr>
              <p:cNvPr id="89" name="文本框 101"/>
              <p:cNvSpPr txBox="1"/>
              <p:nvPr/>
            </p:nvSpPr>
            <p:spPr>
              <a:xfrm>
                <a:off x="6567113" y="3897464"/>
                <a:ext cx="916058" cy="41034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Impact MT Std" pitchFamily="34" charset="0"/>
                    <a:ea typeface="微软雅黑" panose="020B0503020204020204" pitchFamily="34" charset="-122"/>
                  </a:rPr>
                  <a:t>03</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Impact MT Std" pitchFamily="34" charset="0"/>
                  <a:ea typeface="微软雅黑" panose="020B0503020204020204" pitchFamily="34" charset="-122"/>
                </a:endParaRPr>
              </a:p>
            </p:txBody>
          </p:sp>
          <p:grpSp>
            <p:nvGrpSpPr>
              <p:cNvPr id="90" name="组合 153"/>
              <p:cNvGrpSpPr/>
              <p:nvPr/>
            </p:nvGrpSpPr>
            <p:grpSpPr>
              <a:xfrm>
                <a:off x="7395054" y="3972108"/>
                <a:ext cx="3272590" cy="1576158"/>
                <a:chOff x="6968289" y="1706819"/>
                <a:chExt cx="3272590" cy="1576158"/>
              </a:xfrm>
            </p:grpSpPr>
            <p:sp>
              <p:nvSpPr>
                <p:cNvPr id="91" name="文本框 103"/>
                <p:cNvSpPr txBox="1"/>
                <p:nvPr/>
              </p:nvSpPr>
              <p:spPr>
                <a:xfrm>
                  <a:off x="6968289" y="1706819"/>
                  <a:ext cx="2551916" cy="3781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000" b="1" kern="0" dirty="0">
                      <a:solidFill>
                        <a:sysClr val="windowText" lastClr="000000">
                          <a:lumMod val="75000"/>
                          <a:lumOff val="25000"/>
                        </a:sysClr>
                      </a:solidFill>
                      <a:latin typeface="微软雅黑" panose="020B0503020204020204" pitchFamily="34" charset="-122"/>
                    </a:rPr>
                    <a:t>填报绩效监控情况表</a:t>
                  </a:r>
                  <a:endParaRPr kumimoji="0" lang="en-US" altLang="zh-CN"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92" name="文本框 104"/>
                <p:cNvSpPr txBox="1"/>
                <p:nvPr/>
              </p:nvSpPr>
              <p:spPr>
                <a:xfrm>
                  <a:off x="6968290" y="2189519"/>
                  <a:ext cx="3272589" cy="109345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1600" kern="0" dirty="0">
                      <a:solidFill>
                        <a:sysClr val="windowText" lastClr="000000"/>
                      </a:solidFill>
                      <a:latin typeface="微软雅黑" panose="020B0503020204020204" pitchFamily="34" charset="-122"/>
                    </a:rPr>
                    <a:t>在汇总分析绩效监控数据的基础上</a:t>
                  </a:r>
                  <a:r>
                    <a:rPr lang="en-US" altLang="zh-CN" sz="1600" kern="0" dirty="0">
                      <a:solidFill>
                        <a:sysClr val="windowText" lastClr="000000"/>
                      </a:solidFill>
                      <a:latin typeface="微软雅黑" panose="020B0503020204020204" pitchFamily="34" charset="-122"/>
                    </a:rPr>
                    <a:t>,</a:t>
                  </a:r>
                  <a:r>
                    <a:rPr lang="zh-CN" altLang="en-US" sz="1600" kern="0" dirty="0">
                      <a:solidFill>
                        <a:sysClr val="windowText" lastClr="000000"/>
                      </a:solidFill>
                      <a:latin typeface="微软雅黑" panose="020B0503020204020204" pitchFamily="34" charset="-122"/>
                    </a:rPr>
                    <a:t>将绩效监控情况填入</a:t>
                  </a:r>
                  <a:r>
                    <a:rPr lang="en-US" altLang="zh-CN" sz="1600" kern="0" dirty="0">
                      <a:solidFill>
                        <a:sysClr val="windowText" lastClr="000000"/>
                      </a:solidFill>
                      <a:latin typeface="微软雅黑" panose="020B0503020204020204" pitchFamily="34" charset="-122"/>
                    </a:rPr>
                    <a:t>《</a:t>
                  </a:r>
                  <a:r>
                    <a:rPr lang="zh-CN" altLang="en-US" sz="1600" kern="0" dirty="0">
                      <a:solidFill>
                        <a:sysClr val="windowText" lastClr="000000"/>
                      </a:solidFill>
                      <a:latin typeface="微软雅黑" panose="020B0503020204020204" pitchFamily="34" charset="-122"/>
                    </a:rPr>
                    <a:t>省级财政预算绩效监控情况表</a:t>
                  </a:r>
                  <a:r>
                    <a:rPr lang="en-US" altLang="zh-CN" sz="1600" kern="0" dirty="0">
                      <a:solidFill>
                        <a:sysClr val="windowText" lastClr="000000"/>
                      </a:solidFill>
                      <a:latin typeface="微软雅黑" panose="020B0503020204020204" pitchFamily="34" charset="-122"/>
                    </a:rPr>
                    <a:t>》</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endParaRPr>
                </a:p>
              </p:txBody>
            </p:sp>
          </p:grpSp>
        </p:grpSp>
        <p:cxnSp>
          <p:nvCxnSpPr>
            <p:cNvPr id="82" name="直接连接符 81"/>
            <p:cNvCxnSpPr/>
            <p:nvPr/>
          </p:nvCxnSpPr>
          <p:spPr>
            <a:xfrm>
              <a:off x="5425870" y="4123181"/>
              <a:ext cx="2482671" cy="0"/>
            </a:xfrm>
            <a:prstGeom prst="line">
              <a:avLst/>
            </a:prstGeom>
            <a:noFill/>
            <a:ln w="9525" cap="flat" cmpd="sng" algn="ctr">
              <a:solidFill>
                <a:sysClr val="windowText" lastClr="000000">
                  <a:lumMod val="100000"/>
                </a:sysClr>
              </a:solidFill>
              <a:prstDash val="solid"/>
              <a:headEnd type="oval" w="med" len="med"/>
              <a:tailEnd type="oval" w="med" len="med"/>
            </a:ln>
            <a:effectLst/>
          </p:spPr>
        </p:cxnSp>
        <p:grpSp>
          <p:nvGrpSpPr>
            <p:cNvPr id="83" name="组合 157"/>
            <p:cNvGrpSpPr/>
            <p:nvPr/>
          </p:nvGrpSpPr>
          <p:grpSpPr>
            <a:xfrm>
              <a:off x="1176726" y="3143108"/>
              <a:ext cx="2797238" cy="1669895"/>
              <a:chOff x="1590251" y="2221805"/>
              <a:chExt cx="3730620" cy="2226428"/>
            </a:xfrm>
          </p:grpSpPr>
          <p:sp>
            <p:nvSpPr>
              <p:cNvPr id="85" name="文本框 75"/>
              <p:cNvSpPr txBox="1"/>
              <p:nvPr/>
            </p:nvSpPr>
            <p:spPr>
              <a:xfrm>
                <a:off x="4404813" y="2394815"/>
                <a:ext cx="916058" cy="41034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Impact MT Std" pitchFamily="34" charset="0"/>
                    <a:ea typeface="微软雅黑" panose="020B0503020204020204" pitchFamily="34" charset="-122"/>
                  </a:rPr>
                  <a:t>04</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Impact MT Std" pitchFamily="34" charset="0"/>
                  <a:ea typeface="微软雅黑" panose="020B0503020204020204" pitchFamily="34" charset="-122"/>
                </a:endParaRPr>
              </a:p>
            </p:txBody>
          </p:sp>
          <p:grpSp>
            <p:nvGrpSpPr>
              <p:cNvPr id="86" name="组合 159"/>
              <p:cNvGrpSpPr/>
              <p:nvPr/>
            </p:nvGrpSpPr>
            <p:grpSpPr>
              <a:xfrm>
                <a:off x="1590251" y="2221805"/>
                <a:ext cx="3272589" cy="2226428"/>
                <a:chOff x="7034184" y="1060312"/>
                <a:chExt cx="3272589" cy="2226428"/>
              </a:xfrm>
            </p:grpSpPr>
            <p:sp>
              <p:nvSpPr>
                <p:cNvPr id="87" name="文本框 77"/>
                <p:cNvSpPr txBox="1"/>
                <p:nvPr/>
              </p:nvSpPr>
              <p:spPr>
                <a:xfrm>
                  <a:off x="7768985" y="1060312"/>
                  <a:ext cx="2329312" cy="37818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2000" b="1" kern="0" dirty="0">
                      <a:solidFill>
                        <a:sysClr val="windowText" lastClr="000000">
                          <a:lumMod val="75000"/>
                          <a:lumOff val="25000"/>
                        </a:sysClr>
                      </a:solidFill>
                      <a:latin typeface="微软雅黑" panose="020B0503020204020204" pitchFamily="34" charset="-122"/>
                    </a:rPr>
                    <a:t>撰写绩效监控报告</a:t>
                  </a:r>
                  <a:endParaRPr kumimoji="0" lang="en-US" altLang="zh-CN"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88" name="文本框 80"/>
                <p:cNvSpPr txBox="1"/>
                <p:nvPr/>
              </p:nvSpPr>
              <p:spPr>
                <a:xfrm>
                  <a:off x="7034184" y="1453999"/>
                  <a:ext cx="3272589" cy="183274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1600" kern="0" dirty="0">
                      <a:solidFill>
                        <a:sysClr val="windowText" lastClr="000000"/>
                      </a:solidFill>
                      <a:latin typeface="微软雅黑" panose="020B0503020204020204" pitchFamily="34" charset="-122"/>
                    </a:rPr>
                    <a:t>绩效监控工作组织实施情况</a:t>
                  </a:r>
                  <a:r>
                    <a:rPr lang="en-US" altLang="zh-CN" sz="1600" kern="0" dirty="0">
                      <a:solidFill>
                        <a:sysClr val="windowText" lastClr="000000"/>
                      </a:solidFill>
                      <a:latin typeface="微软雅黑" panose="020B0503020204020204" pitchFamily="34" charset="-122"/>
                    </a:rPr>
                    <a:t>;</a:t>
                  </a:r>
                  <a:endParaRPr lang="en-US" altLang="zh-CN" sz="1600" kern="0" dirty="0">
                    <a:solidFill>
                      <a:sysClr val="windowText" lastClr="000000"/>
                    </a:solidFill>
                    <a:latin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lang="zh-CN" altLang="en-US" sz="1600" kern="0" dirty="0">
                      <a:solidFill>
                        <a:sysClr val="windowText" lastClr="000000"/>
                      </a:solidFill>
                      <a:latin typeface="微软雅黑" panose="020B0503020204020204" pitchFamily="34" charset="-122"/>
                    </a:rPr>
                    <a:t>预算执行进度情况及趋势分析</a:t>
                  </a:r>
                  <a:r>
                    <a:rPr lang="en-US" altLang="zh-CN" sz="1600" kern="0" dirty="0">
                      <a:solidFill>
                        <a:sysClr val="windowText" lastClr="000000"/>
                      </a:solidFill>
                      <a:latin typeface="微软雅黑" panose="020B0503020204020204" pitchFamily="34" charset="-122"/>
                    </a:rPr>
                    <a:t>;</a:t>
                  </a:r>
                  <a:endParaRPr lang="en-US" altLang="zh-CN" sz="1600" kern="0" dirty="0">
                    <a:solidFill>
                      <a:sysClr val="windowText" lastClr="000000"/>
                    </a:solidFill>
                    <a:latin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lang="zh-CN" altLang="en-US" sz="1600" kern="0" dirty="0">
                      <a:solidFill>
                        <a:sysClr val="windowText" lastClr="000000"/>
                      </a:solidFill>
                      <a:latin typeface="微软雅黑" panose="020B0503020204020204" pitchFamily="34" charset="-122"/>
                    </a:rPr>
                    <a:t>绩效目标实现程度及趋势分析</a:t>
                  </a:r>
                  <a:r>
                    <a:rPr lang="en-US" altLang="zh-CN" sz="1600" kern="0" dirty="0">
                      <a:solidFill>
                        <a:sysClr val="windowText" lastClr="000000"/>
                      </a:solidFill>
                      <a:latin typeface="微软雅黑" panose="020B0503020204020204" pitchFamily="34" charset="-122"/>
                    </a:rPr>
                    <a:t>;</a:t>
                  </a:r>
                  <a:endParaRPr lang="en-US" altLang="zh-CN" sz="1600" kern="0" dirty="0">
                    <a:solidFill>
                      <a:sysClr val="windowText" lastClr="000000"/>
                    </a:solidFill>
                    <a:latin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lang="zh-CN" altLang="en-US" sz="1600" kern="0" dirty="0">
                      <a:solidFill>
                        <a:sysClr val="windowText" lastClr="000000"/>
                      </a:solidFill>
                      <a:latin typeface="微软雅黑" panose="020B0503020204020204" pitchFamily="34" charset="-122"/>
                    </a:rPr>
                    <a:t>存在的主要问题及原因分析</a:t>
                  </a:r>
                  <a:r>
                    <a:rPr lang="en-US" altLang="zh-CN" sz="1600" kern="0" dirty="0">
                      <a:solidFill>
                        <a:sysClr val="windowText" lastClr="000000"/>
                      </a:solidFill>
                      <a:latin typeface="微软雅黑" panose="020B0503020204020204" pitchFamily="34" charset="-122"/>
                    </a:rPr>
                    <a:t>;</a:t>
                  </a:r>
                  <a:endParaRPr lang="en-US" altLang="zh-CN" sz="1600" kern="0" dirty="0">
                    <a:solidFill>
                      <a:sysClr val="windowText" lastClr="000000"/>
                    </a:solidFill>
                    <a:latin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lang="zh-CN" altLang="en-US" sz="1600" kern="0" dirty="0">
                      <a:solidFill>
                        <a:sysClr val="windowText" lastClr="000000"/>
                      </a:solidFill>
                      <a:latin typeface="微软雅黑" panose="020B0503020204020204" pitchFamily="34" charset="-122"/>
                    </a:rPr>
                    <a:t>下一步改进工作的意见建议。</a:t>
                  </a:r>
                  <a:endPar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sp>
          <p:nvSpPr>
            <p:cNvPr id="84" name="六边形 83"/>
            <p:cNvSpPr/>
            <p:nvPr/>
          </p:nvSpPr>
          <p:spPr>
            <a:xfrm rot="5400000">
              <a:off x="4321124" y="3439365"/>
              <a:ext cx="977097" cy="842064"/>
            </a:xfrm>
            <a:prstGeom prst="hexagon">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8F8F8">
                    <a:lumMod val="5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组合 32"/>
          <p:cNvGrpSpPr/>
          <p:nvPr/>
        </p:nvGrpSpPr>
        <p:grpSpPr>
          <a:xfrm>
            <a:off x="-583257" y="130077"/>
            <a:ext cx="5575652" cy="984885"/>
            <a:chOff x="-633047" y="224137"/>
            <a:chExt cx="6330461" cy="984885"/>
          </a:xfrm>
        </p:grpSpPr>
        <p:sp>
          <p:nvSpPr>
            <p:cNvPr id="34"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预算</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绩效监控   </a:t>
              </a:r>
              <a:r>
                <a:rPr lang="zh-CN" altLang="en-US" sz="2400" dirty="0">
                  <a:solidFill>
                    <a:schemeClr val="accent1"/>
                  </a:solidFill>
                  <a:latin typeface="华文细黑" panose="02010600040101010101" pitchFamily="2" charset="-122"/>
                  <a:ea typeface="华文细黑" panose="02010600040101010101" pitchFamily="2" charset="-122"/>
                </a:rPr>
                <a:t>监控实施</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35" name="直接连接符 34"/>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5215">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91544" y="1052736"/>
            <a:ext cx="8280920" cy="5040560"/>
          </a:xfrm>
        </p:spPr>
        <p:txBody>
          <a:bodyPr/>
          <a:lstStyle/>
          <a:p>
            <a:pPr>
              <a:defRPr/>
            </a:pPr>
            <a:r>
              <a:rPr lang="en-US" altLang="zh-CN" sz="2400" b="1" dirty="0">
                <a:solidFill>
                  <a:srgbClr val="002060"/>
                </a:solidFill>
                <a:latin typeface="+mn-ea"/>
                <a:ea typeface="+mn-ea"/>
              </a:rPr>
              <a:t>1.</a:t>
            </a:r>
            <a:r>
              <a:rPr lang="zh-CN" altLang="zh-CN" sz="2400" b="1" dirty="0">
                <a:solidFill>
                  <a:srgbClr val="002060"/>
                </a:solidFill>
                <a:latin typeface="+mn-ea"/>
                <a:ea typeface="+mn-ea"/>
              </a:rPr>
              <a:t>十八届三中全会决定提出</a:t>
            </a:r>
            <a:r>
              <a:rPr lang="zh-CN" altLang="en-US" sz="2400" b="1" dirty="0">
                <a:solidFill>
                  <a:srgbClr val="002060"/>
                </a:solidFill>
                <a:latin typeface="+mn-ea"/>
                <a:ea typeface="+mn-ea"/>
              </a:rPr>
              <a:t>：</a:t>
            </a:r>
            <a:r>
              <a:rPr lang="zh-CN" altLang="zh-CN" sz="2400" b="1" dirty="0">
                <a:solidFill>
                  <a:schemeClr val="tx2"/>
                </a:solidFill>
                <a:latin typeface="+mn-ea"/>
                <a:ea typeface="+mn-ea"/>
              </a:rPr>
              <a:t>财政是国家治理的基础和重要支柱</a:t>
            </a:r>
            <a:r>
              <a:rPr lang="zh-CN" altLang="en-US" sz="2400" b="1" dirty="0">
                <a:solidFill>
                  <a:srgbClr val="002060"/>
                </a:solidFill>
                <a:latin typeface="+mn-ea"/>
                <a:ea typeface="+mn-ea"/>
              </a:rPr>
              <a:t>。科学的财税体制是优化资源配置、维护市场统一、促进社会公平、实现国家长治久安的制度保障。</a:t>
            </a:r>
            <a:endParaRPr lang="en-US" altLang="zh-CN" sz="2400" b="1" dirty="0">
              <a:solidFill>
                <a:srgbClr val="002060"/>
              </a:solidFill>
              <a:latin typeface="+mn-ea"/>
              <a:ea typeface="+mn-ea"/>
            </a:endParaRPr>
          </a:p>
          <a:p>
            <a:pPr>
              <a:buNone/>
              <a:defRPr/>
            </a:pPr>
            <a:r>
              <a:rPr lang="en-US" altLang="zh-CN" sz="2400" b="1" dirty="0">
                <a:solidFill>
                  <a:srgbClr val="002060"/>
                </a:solidFill>
                <a:latin typeface="+mn-ea"/>
                <a:ea typeface="+mn-ea"/>
              </a:rPr>
              <a:t>                               </a:t>
            </a:r>
            <a:endParaRPr lang="en-US" altLang="zh-CN" sz="2400" b="1" dirty="0">
              <a:solidFill>
                <a:srgbClr val="002060"/>
              </a:solidFill>
              <a:latin typeface="+mn-ea"/>
              <a:ea typeface="+mn-ea"/>
            </a:endParaRPr>
          </a:p>
          <a:p>
            <a:pPr>
              <a:buNone/>
              <a:defRPr/>
            </a:pPr>
            <a:r>
              <a:rPr lang="en-US" altLang="zh-CN" sz="2400" b="1" dirty="0">
                <a:solidFill>
                  <a:srgbClr val="002060"/>
                </a:solidFill>
                <a:latin typeface="+mn-ea"/>
                <a:ea typeface="+mn-ea"/>
              </a:rPr>
              <a:t>                                   </a:t>
            </a:r>
            <a:r>
              <a:rPr lang="zh-CN" altLang="en-US" sz="2400" b="1" dirty="0">
                <a:solidFill>
                  <a:srgbClr val="002060"/>
                </a:solidFill>
                <a:latin typeface="+mn-ea"/>
              </a:rPr>
              <a:t>图示说明：</a:t>
            </a:r>
            <a:endParaRPr lang="en-US" altLang="zh-CN" sz="2400" b="1" dirty="0">
              <a:solidFill>
                <a:srgbClr val="002060"/>
              </a:solidFill>
              <a:latin typeface="+mn-ea"/>
            </a:endParaRPr>
          </a:p>
          <a:p>
            <a:pPr algn="r">
              <a:buNone/>
              <a:defRPr/>
            </a:pPr>
            <a:r>
              <a:rPr lang="en-US" altLang="zh-CN" sz="2400" b="1" dirty="0">
                <a:solidFill>
                  <a:srgbClr val="002060"/>
                </a:solidFill>
                <a:latin typeface="+mn-ea"/>
              </a:rPr>
              <a:t>              …</a:t>
            </a:r>
            <a:r>
              <a:rPr lang="zh-CN" altLang="en-US" sz="2400" b="1" dirty="0">
                <a:solidFill>
                  <a:srgbClr val="002060"/>
                </a:solidFill>
                <a:latin typeface="+mn-ea"/>
              </a:rPr>
              <a:t>财政支出</a:t>
            </a:r>
            <a:r>
              <a:rPr lang="en-US" altLang="zh-CN" sz="2400" b="1" dirty="0">
                <a:solidFill>
                  <a:srgbClr val="002060"/>
                </a:solidFill>
                <a:latin typeface="+mn-ea"/>
              </a:rPr>
              <a:t>5350</a:t>
            </a:r>
            <a:r>
              <a:rPr lang="zh-CN" altLang="en-US" sz="2400" b="1" dirty="0">
                <a:solidFill>
                  <a:srgbClr val="002060"/>
                </a:solidFill>
                <a:latin typeface="+mn-ea"/>
              </a:rPr>
              <a:t>万元，</a:t>
            </a:r>
            <a:endParaRPr lang="en-US" altLang="zh-CN" sz="2400" b="1" dirty="0">
              <a:solidFill>
                <a:srgbClr val="002060"/>
              </a:solidFill>
              <a:latin typeface="+mn-ea"/>
            </a:endParaRPr>
          </a:p>
          <a:p>
            <a:pPr algn="r">
              <a:buNone/>
              <a:defRPr/>
            </a:pPr>
            <a:r>
              <a:rPr lang="en-US" altLang="zh-CN" sz="2400" b="1" dirty="0">
                <a:solidFill>
                  <a:srgbClr val="002060"/>
                </a:solidFill>
                <a:latin typeface="+mn-ea"/>
              </a:rPr>
              <a:t>  </a:t>
            </a:r>
            <a:r>
              <a:rPr lang="zh-CN" altLang="en-US" sz="2400" b="1" dirty="0">
                <a:solidFill>
                  <a:srgbClr val="002060"/>
                </a:solidFill>
                <a:latin typeface="+mn-ea"/>
              </a:rPr>
              <a:t>雕刻了两只鸟在出入</a:t>
            </a:r>
            <a:endParaRPr lang="en-US" altLang="zh-CN" sz="2400" b="1" dirty="0">
              <a:solidFill>
                <a:srgbClr val="002060"/>
              </a:solidFill>
              <a:latin typeface="+mn-ea"/>
            </a:endParaRPr>
          </a:p>
          <a:p>
            <a:pPr algn="r">
              <a:buNone/>
              <a:defRPr/>
            </a:pPr>
            <a:r>
              <a:rPr lang="en-US" altLang="zh-CN" sz="2400" b="1" dirty="0">
                <a:solidFill>
                  <a:srgbClr val="002060"/>
                </a:solidFill>
                <a:latin typeface="+mn-ea"/>
              </a:rPr>
              <a:t>  </a:t>
            </a:r>
            <a:r>
              <a:rPr lang="zh-CN" altLang="en-US" sz="2400" b="1" dirty="0">
                <a:solidFill>
                  <a:srgbClr val="002060"/>
                </a:solidFill>
                <a:latin typeface="+mn-ea"/>
              </a:rPr>
              <a:t>县城的山壁上“凤凰</a:t>
            </a:r>
            <a:endParaRPr lang="en-US" altLang="zh-CN" sz="2400" b="1" dirty="0">
              <a:solidFill>
                <a:srgbClr val="002060"/>
              </a:solidFill>
              <a:latin typeface="+mn-ea"/>
            </a:endParaRPr>
          </a:p>
          <a:p>
            <a:pPr algn="r">
              <a:buNone/>
              <a:defRPr/>
            </a:pPr>
            <a:r>
              <a:rPr lang="en-US" altLang="zh-CN" sz="2400" b="1" dirty="0">
                <a:solidFill>
                  <a:srgbClr val="002060"/>
                </a:solidFill>
                <a:latin typeface="+mn-ea"/>
              </a:rPr>
              <a:t>  </a:t>
            </a:r>
            <a:r>
              <a:rPr lang="zh-CN" altLang="en-US" sz="2400" b="1" dirty="0">
                <a:solidFill>
                  <a:srgbClr val="002060"/>
                </a:solidFill>
                <a:latin typeface="+mn-ea"/>
              </a:rPr>
              <a:t>壁画”，相当于该县</a:t>
            </a:r>
            <a:endParaRPr lang="en-US" altLang="zh-CN" sz="2400" b="1" dirty="0">
              <a:solidFill>
                <a:srgbClr val="002060"/>
              </a:solidFill>
              <a:latin typeface="+mn-ea"/>
            </a:endParaRPr>
          </a:p>
          <a:p>
            <a:pPr algn="r">
              <a:buNone/>
              <a:defRPr/>
            </a:pPr>
            <a:r>
              <a:rPr lang="en-US" altLang="zh-CN" sz="2400" b="1" dirty="0">
                <a:solidFill>
                  <a:srgbClr val="002060"/>
                </a:solidFill>
                <a:latin typeface="+mn-ea"/>
              </a:rPr>
              <a:t>  </a:t>
            </a:r>
            <a:r>
              <a:rPr lang="zh-CN" altLang="en-US" sz="2400" b="1" dirty="0">
                <a:solidFill>
                  <a:srgbClr val="002060"/>
                </a:solidFill>
                <a:latin typeface="+mn-ea"/>
              </a:rPr>
              <a:t>财政年收入的一半还</a:t>
            </a:r>
            <a:endParaRPr lang="en-US" altLang="zh-CN" sz="2400" b="1" dirty="0">
              <a:solidFill>
                <a:srgbClr val="002060"/>
              </a:solidFill>
              <a:latin typeface="+mn-ea"/>
            </a:endParaRPr>
          </a:p>
          <a:p>
            <a:pPr>
              <a:buNone/>
              <a:defRPr/>
            </a:pPr>
            <a:r>
              <a:rPr lang="en-US" altLang="zh-CN" sz="2400" b="1" dirty="0">
                <a:solidFill>
                  <a:srgbClr val="002060"/>
                </a:solidFill>
                <a:latin typeface="+mn-ea"/>
              </a:rPr>
              <a:t>                                  </a:t>
            </a:r>
            <a:r>
              <a:rPr lang="zh-CN" altLang="en-US" sz="2400" b="1" dirty="0">
                <a:solidFill>
                  <a:srgbClr val="002060"/>
                </a:solidFill>
                <a:latin typeface="+mn-ea"/>
              </a:rPr>
              <a:t>多。</a:t>
            </a:r>
            <a:endParaRPr lang="en-US" altLang="zh-CN" sz="2400" b="1" dirty="0">
              <a:solidFill>
                <a:srgbClr val="002060"/>
              </a:solidFill>
              <a:latin typeface="+mn-ea"/>
              <a:ea typeface="+mn-ea"/>
            </a:endParaRPr>
          </a:p>
          <a:p>
            <a:pPr>
              <a:buNone/>
              <a:defRPr/>
            </a:pPr>
            <a:r>
              <a:rPr lang="en-US" altLang="zh-CN" sz="2400" b="1" dirty="0">
                <a:solidFill>
                  <a:srgbClr val="002060"/>
                </a:solidFill>
                <a:latin typeface="+mn-ea"/>
                <a:ea typeface="+mn-ea"/>
              </a:rPr>
              <a:t>  </a:t>
            </a:r>
            <a:endParaRPr lang="zh-CN" altLang="en-US" sz="2400" b="1" dirty="0">
              <a:solidFill>
                <a:srgbClr val="002060"/>
              </a:solidFill>
              <a:latin typeface="+mn-ea"/>
              <a:ea typeface="+mn-ea"/>
            </a:endParaRPr>
          </a:p>
          <a:p>
            <a:pPr>
              <a:defRPr/>
            </a:pPr>
            <a:endParaRPr lang="en-US" altLang="zh-CN" sz="2400" b="1" dirty="0">
              <a:solidFill>
                <a:srgbClr val="002060"/>
              </a:solidFill>
              <a:latin typeface="+mn-ea"/>
              <a:ea typeface="+mn-ea"/>
            </a:endParaRPr>
          </a:p>
        </p:txBody>
      </p:sp>
      <p:sp>
        <p:nvSpPr>
          <p:cNvPr id="3" name="标题 2"/>
          <p:cNvSpPr>
            <a:spLocks noGrp="1"/>
          </p:cNvSpPr>
          <p:nvPr>
            <p:ph type="title"/>
          </p:nvPr>
        </p:nvSpPr>
        <p:spPr>
          <a:xfrm>
            <a:off x="1991544" y="332656"/>
            <a:ext cx="8352928" cy="864048"/>
          </a:xfrm>
        </p:spPr>
        <p:txBody>
          <a:bodyPr/>
          <a:lstStyle/>
          <a:p>
            <a:r>
              <a:rPr lang="zh-CN" altLang="en-US" b="1" dirty="0">
                <a:solidFill>
                  <a:srgbClr val="002060"/>
                </a:solidFill>
                <a:latin typeface="+mn-ea"/>
                <a:ea typeface="+mn-ea"/>
              </a:rPr>
              <a:t>案例</a:t>
            </a:r>
            <a:r>
              <a:rPr lang="en-US" altLang="zh-CN" b="1" dirty="0">
                <a:solidFill>
                  <a:srgbClr val="002060"/>
                </a:solidFill>
                <a:latin typeface="+mn-ea"/>
                <a:ea typeface="+mn-ea"/>
              </a:rPr>
              <a:t>1</a:t>
            </a:r>
            <a:r>
              <a:rPr lang="zh-CN" altLang="en-US" b="1" dirty="0">
                <a:solidFill>
                  <a:srgbClr val="002060"/>
                </a:solidFill>
                <a:latin typeface="+mn-ea"/>
                <a:ea typeface="+mn-ea"/>
              </a:rPr>
              <a:t>：</a:t>
            </a:r>
            <a:br>
              <a:rPr lang="en-US" altLang="zh-CN" b="1" dirty="0">
                <a:solidFill>
                  <a:srgbClr val="002060"/>
                </a:solidFill>
                <a:latin typeface="+mn-ea"/>
                <a:ea typeface="+mn-ea"/>
              </a:rPr>
            </a:br>
            <a:br>
              <a:rPr lang="ru-RU" altLang="zh-CN" b="1" dirty="0">
                <a:solidFill>
                  <a:srgbClr val="002060"/>
                </a:solidFill>
                <a:latin typeface="+mn-ea"/>
                <a:ea typeface="+mn-ea"/>
              </a:rPr>
            </a:br>
            <a:endParaRPr lang="zh-CN" altLang="en-US" b="1" dirty="0">
              <a:solidFill>
                <a:srgbClr val="002060"/>
              </a:solidFill>
              <a:latin typeface="+mn-ea"/>
              <a:ea typeface="+mn-ea"/>
            </a:endParaRPr>
          </a:p>
        </p:txBody>
      </p:sp>
      <p:pic>
        <p:nvPicPr>
          <p:cNvPr id="4" name="Picture 1" descr="C:\Users\tong\Desktop\17878862919062153392.jpg"/>
          <p:cNvPicPr>
            <a:picLocks noChangeAspect="1" noChangeArrowheads="1"/>
          </p:cNvPicPr>
          <p:nvPr/>
        </p:nvPicPr>
        <p:blipFill>
          <a:blip r:embed="rId1" cstate="print"/>
          <a:srcRect/>
          <a:stretch>
            <a:fillRect/>
          </a:stretch>
        </p:blipFill>
        <p:spPr>
          <a:xfrm>
            <a:off x="2423592" y="2348880"/>
            <a:ext cx="4479925" cy="367727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284380" y="1226279"/>
            <a:ext cx="9640768" cy="3871764"/>
            <a:chOff x="1284380" y="1226279"/>
            <a:chExt cx="9640768" cy="3871764"/>
          </a:xfrm>
        </p:grpSpPr>
        <p:grpSp>
          <p:nvGrpSpPr>
            <p:cNvPr id="22" name="组合 21"/>
            <p:cNvGrpSpPr/>
            <p:nvPr/>
          </p:nvGrpSpPr>
          <p:grpSpPr>
            <a:xfrm>
              <a:off x="1284380" y="1226279"/>
              <a:ext cx="9640768" cy="2260586"/>
              <a:chOff x="957467" y="1379843"/>
              <a:chExt cx="7232808" cy="1695963"/>
            </a:xfrm>
          </p:grpSpPr>
          <p:cxnSp>
            <p:nvCxnSpPr>
              <p:cNvPr id="26" name="原创设计师QQ598969553      _1"/>
              <p:cNvCxnSpPr/>
              <p:nvPr/>
            </p:nvCxnSpPr>
            <p:spPr>
              <a:xfrm>
                <a:off x="3035808" y="2211710"/>
                <a:ext cx="73152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原创设计师QQ598969553      _2"/>
              <p:cNvCxnSpPr/>
              <p:nvPr/>
            </p:nvCxnSpPr>
            <p:spPr>
              <a:xfrm>
                <a:off x="5376672" y="2211710"/>
                <a:ext cx="719328"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6" name="原创设计师QQ598969553      _3"/>
              <p:cNvSpPr/>
              <p:nvPr/>
            </p:nvSpPr>
            <p:spPr>
              <a:xfrm flipH="1">
                <a:off x="1417179" y="1402584"/>
                <a:ext cx="1618252" cy="1618252"/>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原创设计师QQ598969553      _4"/>
              <p:cNvSpPr/>
              <p:nvPr/>
            </p:nvSpPr>
            <p:spPr>
              <a:xfrm flipH="1" flipV="1">
                <a:off x="1417179" y="1430069"/>
                <a:ext cx="1618252" cy="1618252"/>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原创设计师QQ598969553      _5"/>
              <p:cNvSpPr/>
              <p:nvPr/>
            </p:nvSpPr>
            <p:spPr>
              <a:xfrm flipH="1">
                <a:off x="3757794" y="1402584"/>
                <a:ext cx="1618252" cy="1618252"/>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2" name="原创设计师QQ598969553      _6"/>
              <p:cNvSpPr/>
              <p:nvPr/>
            </p:nvSpPr>
            <p:spPr>
              <a:xfrm flipH="1" flipV="1">
                <a:off x="3757794" y="1430069"/>
                <a:ext cx="1618252" cy="1618252"/>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原创设计师QQ598969553      _7"/>
              <p:cNvSpPr/>
              <p:nvPr/>
            </p:nvSpPr>
            <p:spPr>
              <a:xfrm flipH="1">
                <a:off x="6100633" y="1402584"/>
                <a:ext cx="1618252" cy="1618252"/>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原创设计师QQ598969553      _8"/>
              <p:cNvSpPr/>
              <p:nvPr/>
            </p:nvSpPr>
            <p:spPr>
              <a:xfrm flipH="1" flipV="1">
                <a:off x="6100633" y="1430069"/>
                <a:ext cx="1618252" cy="1618252"/>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aphicFrame>
            <p:nvGraphicFramePr>
              <p:cNvPr id="45" name="原创设计师QQ598969553      _9"/>
              <p:cNvGraphicFramePr/>
              <p:nvPr/>
            </p:nvGraphicFramePr>
            <p:xfrm>
              <a:off x="957467" y="1379843"/>
              <a:ext cx="2543944" cy="169596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6" name="原创设计师QQ598969553      _10"/>
              <p:cNvGraphicFramePr/>
              <p:nvPr/>
            </p:nvGraphicFramePr>
            <p:xfrm>
              <a:off x="3300028" y="1379843"/>
              <a:ext cx="2543944" cy="169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4" name="原创设计师QQ598969553      _11"/>
              <p:cNvGraphicFramePr/>
              <p:nvPr/>
            </p:nvGraphicFramePr>
            <p:xfrm>
              <a:off x="5646331" y="1379843"/>
              <a:ext cx="2543944" cy="1695963"/>
            </p:xfrm>
            <a:graphic>
              <a:graphicData uri="http://schemas.openxmlformats.org/drawingml/2006/chart">
                <c:chart xmlns:c="http://schemas.openxmlformats.org/drawingml/2006/chart" xmlns:r="http://schemas.openxmlformats.org/officeDocument/2006/relationships" r:id="rId3"/>
              </a:graphicData>
            </a:graphic>
          </p:graphicFrame>
          <p:sp>
            <p:nvSpPr>
              <p:cNvPr id="55" name="原创设计师QQ598969553      _18"/>
              <p:cNvSpPr/>
              <p:nvPr/>
            </p:nvSpPr>
            <p:spPr>
              <a:xfrm>
                <a:off x="1809003" y="2044430"/>
                <a:ext cx="831254" cy="296519"/>
              </a:xfrm>
              <a:prstGeom prst="rect">
                <a:avLst/>
              </a:prstGeom>
            </p:spPr>
            <p:txBody>
              <a:bodyPr wrap="none" anchor="t">
                <a:spAutoFit/>
              </a:bodyPr>
              <a:lstStyle/>
              <a:p>
                <a:pPr algn="ctr">
                  <a:lnSpc>
                    <a:spcPct val="120000"/>
                  </a:lnSpc>
                </a:pPr>
                <a:r>
                  <a:rPr lang="zh-CN" altLang="en-US" dirty="0">
                    <a:solidFill>
                      <a:schemeClr val="tx1">
                        <a:lumMod val="95000"/>
                        <a:lumOff val="5000"/>
                      </a:schemeClr>
                    </a:solidFill>
                    <a:latin typeface="Impact" panose="020B0806030902050204" pitchFamily="34" charset="0"/>
                    <a:ea typeface="微软雅黑" panose="020B0503020204020204" pitchFamily="34" charset="-122"/>
                  </a:rPr>
                  <a:t>偏差情况</a:t>
                </a:r>
                <a:endParaRPr lang="zh-CN" altLang="en-US" dirty="0">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56" name="原创设计师QQ598969553      _19"/>
              <p:cNvSpPr/>
              <p:nvPr/>
            </p:nvSpPr>
            <p:spPr>
              <a:xfrm>
                <a:off x="4151293" y="2044430"/>
                <a:ext cx="831254" cy="296519"/>
              </a:xfrm>
              <a:prstGeom prst="rect">
                <a:avLst/>
              </a:prstGeom>
            </p:spPr>
            <p:txBody>
              <a:bodyPr wrap="none" anchor="t">
                <a:spAutoFit/>
              </a:bodyPr>
              <a:lstStyle/>
              <a:p>
                <a:pPr algn="ctr">
                  <a:lnSpc>
                    <a:spcPct val="120000"/>
                  </a:lnSpc>
                </a:pPr>
                <a:r>
                  <a:rPr lang="zh-CN" altLang="en-US" dirty="0">
                    <a:solidFill>
                      <a:schemeClr val="tx1">
                        <a:lumMod val="95000"/>
                        <a:lumOff val="5000"/>
                      </a:schemeClr>
                    </a:solidFill>
                    <a:latin typeface="Impact" panose="020B0806030902050204" pitchFamily="34" charset="0"/>
                    <a:ea typeface="微软雅黑" panose="020B0503020204020204" pitchFamily="34" charset="-122"/>
                  </a:rPr>
                  <a:t>偏差原因</a:t>
                </a:r>
                <a:endParaRPr lang="zh-CN" altLang="en-US" dirty="0">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57" name="原创设计师QQ598969553      _20"/>
              <p:cNvSpPr/>
              <p:nvPr/>
            </p:nvSpPr>
            <p:spPr>
              <a:xfrm>
                <a:off x="6503743" y="2044430"/>
                <a:ext cx="831254" cy="296519"/>
              </a:xfrm>
              <a:prstGeom prst="rect">
                <a:avLst/>
              </a:prstGeom>
            </p:spPr>
            <p:txBody>
              <a:bodyPr wrap="none" anchor="t">
                <a:spAutoFit/>
              </a:bodyPr>
              <a:lstStyle/>
              <a:p>
                <a:pPr algn="ctr">
                  <a:lnSpc>
                    <a:spcPct val="120000"/>
                  </a:lnSpc>
                </a:pPr>
                <a:r>
                  <a:rPr lang="zh-CN" altLang="en-US" dirty="0">
                    <a:solidFill>
                      <a:schemeClr val="tx1">
                        <a:lumMod val="95000"/>
                        <a:lumOff val="5000"/>
                      </a:schemeClr>
                    </a:solidFill>
                    <a:latin typeface="Impact" panose="020B0806030902050204" pitchFamily="34" charset="0"/>
                    <a:ea typeface="微软雅黑" panose="020B0503020204020204" pitchFamily="34" charset="-122"/>
                  </a:rPr>
                  <a:t>风险分析</a:t>
                </a:r>
                <a:endParaRPr lang="zh-CN" altLang="en-US" dirty="0">
                  <a:solidFill>
                    <a:schemeClr val="tx1">
                      <a:lumMod val="95000"/>
                      <a:lumOff val="5000"/>
                    </a:schemeClr>
                  </a:solidFill>
                  <a:latin typeface="Impact" panose="020B0806030902050204" pitchFamily="34" charset="0"/>
                  <a:ea typeface="微软雅黑" panose="020B0503020204020204" pitchFamily="34" charset="-122"/>
                </a:endParaRPr>
              </a:p>
            </p:txBody>
          </p:sp>
        </p:grpSp>
        <p:sp>
          <p:nvSpPr>
            <p:cNvPr id="23" name="Rectangle 24"/>
            <p:cNvSpPr>
              <a:spLocks noChangeArrowheads="1"/>
            </p:cNvSpPr>
            <p:nvPr/>
          </p:nvSpPr>
          <p:spPr bwMode="auto">
            <a:xfrm>
              <a:off x="1732385" y="3942086"/>
              <a:ext cx="2422807" cy="115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400"/>
                </a:spcBef>
              </a:pPr>
              <a:r>
                <a:rPr lang="zh-CN" altLang="en-US" sz="1600" dirty="0">
                  <a:solidFill>
                    <a:schemeClr val="bg2">
                      <a:lumMod val="25000"/>
                    </a:schemeClr>
                  </a:solidFill>
                  <a:latin typeface="微软雅黑" panose="020B0503020204020204" pitchFamily="34" charset="-122"/>
                </a:rPr>
                <a:t>项目监控阶段目标完成与年度计划目标对比分析，结合项目工作内容分析偏差情况</a:t>
              </a:r>
              <a:endParaRPr lang="zh-CN" altLang="en-US" sz="1600" dirty="0">
                <a:solidFill>
                  <a:schemeClr val="bg2">
                    <a:lumMod val="25000"/>
                  </a:schemeClr>
                </a:solidFill>
              </a:endParaRPr>
            </a:p>
          </p:txBody>
        </p:sp>
        <p:sp>
          <p:nvSpPr>
            <p:cNvPr id="24" name="Rectangle 24"/>
            <p:cNvSpPr>
              <a:spLocks noChangeArrowheads="1"/>
            </p:cNvSpPr>
            <p:nvPr/>
          </p:nvSpPr>
          <p:spPr bwMode="auto">
            <a:xfrm>
              <a:off x="5029706" y="3942085"/>
              <a:ext cx="2177207" cy="115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400"/>
                </a:spcBef>
              </a:pPr>
              <a:r>
                <a:rPr lang="zh-CN" altLang="en-US" sz="1600" dirty="0">
                  <a:solidFill>
                    <a:schemeClr val="bg2">
                      <a:lumMod val="25000"/>
                    </a:schemeClr>
                  </a:solidFill>
                  <a:latin typeface="微软雅黑" panose="020B0503020204020204" pitchFamily="34" charset="-122"/>
                </a:rPr>
                <a:t>经费保障、制度保障、人员保障、软硬件保障、外部环境变化等分析偏差原因</a:t>
              </a:r>
              <a:endParaRPr lang="zh-CN" altLang="en-US" sz="1600" dirty="0">
                <a:solidFill>
                  <a:schemeClr val="bg2">
                    <a:lumMod val="25000"/>
                  </a:schemeClr>
                </a:solidFill>
              </a:endParaRPr>
            </a:p>
          </p:txBody>
        </p:sp>
        <p:sp>
          <p:nvSpPr>
            <p:cNvPr id="25" name="Rectangle 24"/>
            <p:cNvSpPr>
              <a:spLocks noChangeArrowheads="1"/>
            </p:cNvSpPr>
            <p:nvPr/>
          </p:nvSpPr>
          <p:spPr bwMode="auto">
            <a:xfrm>
              <a:off x="8303564" y="3942085"/>
              <a:ext cx="2301132" cy="8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400"/>
                </a:spcBef>
              </a:pPr>
              <a:r>
                <a:rPr lang="zh-CN" altLang="en-US" sz="1600" dirty="0">
                  <a:solidFill>
                    <a:schemeClr val="bg2">
                      <a:lumMod val="25000"/>
                    </a:schemeClr>
                  </a:solidFill>
                  <a:latin typeface="微软雅黑 Light" panose="020B0502040204020203" pitchFamily="34" charset="-122"/>
                  <a:ea typeface="微软雅黑 Light" panose="020B0502040204020203" pitchFamily="34" charset="-122"/>
                </a:rPr>
                <a:t>项目按照计划完成既定绩效目标的可能性：确定能、有可能、完全</a:t>
              </a:r>
              <a:r>
                <a:rPr lang="zh-CN" altLang="en-US" sz="1600" dirty="0" smtClean="0">
                  <a:solidFill>
                    <a:schemeClr val="bg2">
                      <a:lumMod val="25000"/>
                    </a:schemeClr>
                  </a:solidFill>
                  <a:latin typeface="微软雅黑 Light" panose="020B0502040204020203" pitchFamily="34" charset="-122"/>
                  <a:ea typeface="微软雅黑 Light" panose="020B0502040204020203" pitchFamily="34" charset="-122"/>
                </a:rPr>
                <a:t>不可能</a:t>
              </a:r>
              <a:endParaRPr lang="zh-CN" altLang="en-US" sz="1600" dirty="0">
                <a:solidFill>
                  <a:schemeClr val="bg2">
                    <a:lumMod val="25000"/>
                  </a:schemeClr>
                </a:solidFill>
                <a:latin typeface="微软雅黑 Light" panose="020B0502040204020203" pitchFamily="34" charset="-122"/>
                <a:ea typeface="微软雅黑 Light" panose="020B0502040204020203" pitchFamily="34" charset="-122"/>
              </a:endParaRPr>
            </a:p>
          </p:txBody>
        </p:sp>
      </p:grpSp>
      <p:grpSp>
        <p:nvGrpSpPr>
          <p:cNvPr id="27" name="组合 26"/>
          <p:cNvGrpSpPr/>
          <p:nvPr/>
        </p:nvGrpSpPr>
        <p:grpSpPr>
          <a:xfrm>
            <a:off x="-583258" y="130077"/>
            <a:ext cx="7071143" cy="984885"/>
            <a:chOff x="-633047" y="224137"/>
            <a:chExt cx="6330461" cy="984885"/>
          </a:xfrm>
        </p:grpSpPr>
        <p:sp>
          <p:nvSpPr>
            <p:cNvPr id="28"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预算</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绩效监控   </a:t>
              </a:r>
              <a:r>
                <a:rPr lang="zh-CN" altLang="en-US" sz="2400" dirty="0">
                  <a:solidFill>
                    <a:schemeClr val="accent1"/>
                  </a:solidFill>
                  <a:latin typeface="华文细黑" panose="02010600040101010101" pitchFamily="2" charset="-122"/>
                  <a:ea typeface="华文细黑" panose="02010600040101010101" pitchFamily="2" charset="-122"/>
                </a:rPr>
                <a:t>目标偏差情况分析</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29" name="直接连接符 28"/>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4"/>
    </p:custDataLst>
  </p:cSld>
  <p:clrMapOvr>
    <a:masterClrMapping/>
  </p:clrMapOvr>
  <p:transition spd="slow" advClick="0" advTm="6191">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625080" y="1269423"/>
            <a:ext cx="10365951" cy="4788718"/>
            <a:chOff x="625080" y="1269423"/>
            <a:chExt cx="10365951" cy="4788718"/>
          </a:xfrm>
        </p:grpSpPr>
        <p:sp>
          <p:nvSpPr>
            <p:cNvPr id="22" name="矩形 21"/>
            <p:cNvSpPr/>
            <p:nvPr/>
          </p:nvSpPr>
          <p:spPr>
            <a:xfrm>
              <a:off x="3408533" y="3812924"/>
              <a:ext cx="1343733" cy="383924"/>
            </a:xfrm>
            <a:prstGeom prst="rect">
              <a:avLst/>
            </a:prstGeom>
            <a:solidFill>
              <a:schemeClr val="bg1">
                <a:lumMod val="6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dirty="0"/>
                <a:t>7</a:t>
              </a:r>
              <a:r>
                <a:rPr lang="zh-CN" altLang="en-US" sz="2135" dirty="0"/>
                <a:t>月</a:t>
              </a:r>
              <a:r>
                <a:rPr lang="en-US" altLang="zh-CN" sz="2135" dirty="0"/>
                <a:t>15</a:t>
              </a:r>
              <a:r>
                <a:rPr lang="zh-CN" altLang="en-US" sz="2135" dirty="0"/>
                <a:t>日</a:t>
              </a:r>
              <a:endParaRPr lang="zh-CN" altLang="en-US" sz="2135" dirty="0"/>
            </a:p>
          </p:txBody>
        </p:sp>
        <p:sp>
          <p:nvSpPr>
            <p:cNvPr id="23" name="矩形 22"/>
            <p:cNvSpPr/>
            <p:nvPr/>
          </p:nvSpPr>
          <p:spPr>
            <a:xfrm>
              <a:off x="8399545" y="4004886"/>
              <a:ext cx="1343732" cy="383924"/>
            </a:xfrm>
            <a:prstGeom prst="rect">
              <a:avLst/>
            </a:prstGeom>
            <a:solidFill>
              <a:schemeClr val="bg1">
                <a:lumMod val="6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dirty="0"/>
                <a:t>10</a:t>
              </a:r>
              <a:r>
                <a:rPr lang="zh-CN" altLang="en-US" sz="2135" dirty="0"/>
                <a:t>月</a:t>
              </a:r>
              <a:r>
                <a:rPr lang="en-US" altLang="zh-CN" sz="2135" dirty="0"/>
                <a:t>15</a:t>
              </a:r>
              <a:r>
                <a:rPr lang="zh-CN" altLang="en-US" sz="2135" dirty="0"/>
                <a:t>日</a:t>
              </a:r>
              <a:endParaRPr lang="zh-CN" altLang="en-US" sz="2135" dirty="0"/>
            </a:p>
          </p:txBody>
        </p:sp>
        <p:cxnSp>
          <p:nvCxnSpPr>
            <p:cNvPr id="24" name="直接连接符 23"/>
            <p:cNvCxnSpPr>
              <a:endCxn id="42" idx="1"/>
            </p:cNvCxnSpPr>
            <p:nvPr/>
          </p:nvCxnSpPr>
          <p:spPr>
            <a:xfrm>
              <a:off x="625080" y="2901096"/>
              <a:ext cx="1151773" cy="3"/>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42" idx="3"/>
              <a:endCxn id="22" idx="1"/>
            </p:cNvCxnSpPr>
            <p:nvPr/>
          </p:nvCxnSpPr>
          <p:spPr>
            <a:xfrm>
              <a:off x="2448721" y="2901099"/>
              <a:ext cx="959812" cy="1103787"/>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2" idx="3"/>
              <a:endCxn id="43" idx="1"/>
            </p:cNvCxnSpPr>
            <p:nvPr/>
          </p:nvCxnSpPr>
          <p:spPr>
            <a:xfrm flipV="1">
              <a:off x="4752265" y="2901098"/>
              <a:ext cx="1439716" cy="1103789"/>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43" idx="3"/>
              <a:endCxn id="23" idx="1"/>
            </p:cNvCxnSpPr>
            <p:nvPr/>
          </p:nvCxnSpPr>
          <p:spPr>
            <a:xfrm>
              <a:off x="6863848" y="2901098"/>
              <a:ext cx="1535697" cy="1295751"/>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743277" y="4196848"/>
              <a:ext cx="1247754"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1776853" y="1269423"/>
              <a:ext cx="5086995" cy="1967603"/>
              <a:chOff x="1776853" y="1269423"/>
              <a:chExt cx="5086995" cy="1967603"/>
            </a:xfrm>
            <a:solidFill>
              <a:schemeClr val="accent4">
                <a:lumMod val="60000"/>
                <a:lumOff val="40000"/>
              </a:schemeClr>
            </a:solidFill>
          </p:grpSpPr>
          <p:sp>
            <p:nvSpPr>
              <p:cNvPr id="42" name="矩形 41"/>
              <p:cNvSpPr/>
              <p:nvPr/>
            </p:nvSpPr>
            <p:spPr>
              <a:xfrm>
                <a:off x="1776853" y="2565171"/>
                <a:ext cx="671867" cy="671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algn="ctr"/>
                <a:r>
                  <a:rPr lang="en-US" altLang="zh-CN" sz="2135" dirty="0">
                    <a:solidFill>
                      <a:schemeClr val="bg1"/>
                    </a:solidFill>
                  </a:rPr>
                  <a:t>6</a:t>
                </a:r>
                <a:r>
                  <a:rPr lang="zh-CN" altLang="en-US" sz="2135" dirty="0">
                    <a:solidFill>
                      <a:schemeClr val="bg1"/>
                    </a:solidFill>
                  </a:rPr>
                  <a:t>月底</a:t>
                </a:r>
                <a:endParaRPr lang="zh-CN" altLang="en-US" sz="2135" dirty="0">
                  <a:solidFill>
                    <a:schemeClr val="bg1"/>
                  </a:solidFill>
                </a:endParaRPr>
              </a:p>
            </p:txBody>
          </p:sp>
          <p:sp>
            <p:nvSpPr>
              <p:cNvPr id="43" name="矩形 42"/>
              <p:cNvSpPr/>
              <p:nvPr/>
            </p:nvSpPr>
            <p:spPr>
              <a:xfrm>
                <a:off x="6191981" y="2565170"/>
                <a:ext cx="671867" cy="671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6" tIns="60953" rIns="121906" bIns="60953" numCol="1" spcCol="0" rtlCol="0" fromWordArt="0" anchor="ctr" anchorCtr="0" forceAA="0" compatLnSpc="1">
                <a:noAutofit/>
              </a:bodyPr>
              <a:lstStyle/>
              <a:p>
                <a:pPr algn="ctr"/>
                <a:r>
                  <a:rPr lang="en-US" altLang="zh-CN" sz="2135" dirty="0">
                    <a:solidFill>
                      <a:schemeClr val="bg1"/>
                    </a:solidFill>
                  </a:rPr>
                  <a:t>9</a:t>
                </a:r>
                <a:r>
                  <a:rPr lang="zh-CN" altLang="en-US" sz="2135" dirty="0">
                    <a:solidFill>
                      <a:schemeClr val="bg1"/>
                    </a:solidFill>
                  </a:rPr>
                  <a:t>月底</a:t>
                </a:r>
                <a:endParaRPr lang="zh-CN" altLang="en-US" sz="2135" dirty="0">
                  <a:solidFill>
                    <a:schemeClr val="bg1"/>
                  </a:solidFill>
                </a:endParaRPr>
              </a:p>
            </p:txBody>
          </p:sp>
          <p:sp>
            <p:nvSpPr>
              <p:cNvPr id="44" name="爆炸形: 14 pt  43"/>
              <p:cNvSpPr/>
              <p:nvPr/>
            </p:nvSpPr>
            <p:spPr>
              <a:xfrm>
                <a:off x="2736663" y="1269423"/>
                <a:ext cx="3455318" cy="1967599"/>
              </a:xfrm>
              <a:prstGeom prst="irregularSeal2">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865" dirty="0" smtClean="0"/>
                  <a:t>绩效监控每年</a:t>
                </a:r>
                <a:r>
                  <a:rPr lang="en-US" altLang="zh-CN" sz="1865" dirty="0"/>
                  <a:t>6</a:t>
                </a:r>
                <a:r>
                  <a:rPr lang="zh-CN" altLang="en-US" sz="1865" dirty="0"/>
                  <a:t>月底和</a:t>
                </a:r>
                <a:r>
                  <a:rPr lang="en-US" altLang="zh-CN" sz="1865" dirty="0"/>
                  <a:t>9</a:t>
                </a:r>
                <a:r>
                  <a:rPr lang="zh-CN" altLang="en-US" sz="1865" dirty="0"/>
                  <a:t>月底实施</a:t>
                </a:r>
                <a:endParaRPr lang="zh-CN" altLang="en-US" sz="1865" dirty="0"/>
              </a:p>
            </p:txBody>
          </p:sp>
        </p:grpSp>
        <p:sp>
          <p:nvSpPr>
            <p:cNvPr id="38" name="标注: 上箭头 37"/>
            <p:cNvSpPr/>
            <p:nvPr/>
          </p:nvSpPr>
          <p:spPr>
            <a:xfrm>
              <a:off x="2357407" y="4522444"/>
              <a:ext cx="3647280" cy="1535697"/>
            </a:xfrm>
            <a:prstGeom prst="upArrowCallout">
              <a:avLst/>
            </a:prstGeom>
            <a:solidFill>
              <a:schemeClr val="bg1">
                <a:lumMod val="6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65" dirty="0"/>
                <a:t>《</a:t>
              </a:r>
              <a:r>
                <a:rPr lang="zh-CN" altLang="en-US" sz="1865" dirty="0"/>
                <a:t>绩效监控报告</a:t>
              </a:r>
              <a:r>
                <a:rPr lang="en-US" altLang="zh-CN" sz="1865" dirty="0"/>
                <a:t>》</a:t>
              </a:r>
              <a:r>
                <a:rPr lang="zh-CN" altLang="en-US" sz="1865" dirty="0"/>
                <a:t>和</a:t>
              </a:r>
              <a:r>
                <a:rPr lang="en-US" altLang="zh-CN" sz="1865" dirty="0"/>
                <a:t>《</a:t>
              </a:r>
              <a:r>
                <a:rPr lang="zh-CN" altLang="en-US" sz="1865" dirty="0"/>
                <a:t>绩效监控情况表</a:t>
              </a:r>
              <a:r>
                <a:rPr lang="en-US" altLang="zh-CN" sz="1865" dirty="0"/>
                <a:t>》</a:t>
              </a:r>
              <a:r>
                <a:rPr lang="zh-CN" altLang="en-US" sz="1865" dirty="0"/>
                <a:t>报送财政厅</a:t>
              </a:r>
              <a:endParaRPr lang="zh-CN" altLang="en-US" sz="1865" dirty="0"/>
            </a:p>
          </p:txBody>
        </p:sp>
      </p:grpSp>
      <p:grpSp>
        <p:nvGrpSpPr>
          <p:cNvPr id="17" name="组合 16"/>
          <p:cNvGrpSpPr/>
          <p:nvPr/>
        </p:nvGrpSpPr>
        <p:grpSpPr>
          <a:xfrm>
            <a:off x="-583257" y="130077"/>
            <a:ext cx="5575652" cy="984885"/>
            <a:chOff x="-633047" y="224137"/>
            <a:chExt cx="6330461" cy="984885"/>
          </a:xfrm>
        </p:grpSpPr>
        <p:sp>
          <p:nvSpPr>
            <p:cNvPr id="18"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预算</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绩效监控   </a:t>
              </a:r>
              <a:r>
                <a:rPr lang="zh-CN" altLang="en-US" sz="2400" dirty="0">
                  <a:solidFill>
                    <a:schemeClr val="accent1"/>
                  </a:solidFill>
                  <a:latin typeface="华文细黑" panose="02010600040101010101" pitchFamily="2" charset="-122"/>
                  <a:ea typeface="华文细黑" panose="02010600040101010101" pitchFamily="2" charset="-122"/>
                </a:rPr>
                <a:t>时间要求</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19" name="直接连接符 18"/>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20" name="标注: 上箭头 37"/>
          <p:cNvSpPr/>
          <p:nvPr/>
        </p:nvSpPr>
        <p:spPr>
          <a:xfrm>
            <a:off x="7158007" y="4532788"/>
            <a:ext cx="3647280" cy="1535697"/>
          </a:xfrm>
          <a:prstGeom prst="upArrowCallout">
            <a:avLst/>
          </a:prstGeom>
          <a:solidFill>
            <a:schemeClr val="bg1">
              <a:lumMod val="6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65" dirty="0"/>
              <a:t>《</a:t>
            </a:r>
            <a:r>
              <a:rPr lang="zh-CN" altLang="en-US" sz="1865" dirty="0"/>
              <a:t>绩效监控报告</a:t>
            </a:r>
            <a:r>
              <a:rPr lang="en-US" altLang="zh-CN" sz="1865" dirty="0"/>
              <a:t>》</a:t>
            </a:r>
            <a:r>
              <a:rPr lang="zh-CN" altLang="en-US" sz="1865" dirty="0"/>
              <a:t>和</a:t>
            </a:r>
            <a:r>
              <a:rPr lang="en-US" altLang="zh-CN" sz="1865" dirty="0"/>
              <a:t>《</a:t>
            </a:r>
            <a:r>
              <a:rPr lang="zh-CN" altLang="en-US" sz="1865" dirty="0"/>
              <a:t>绩效监控情况表</a:t>
            </a:r>
            <a:r>
              <a:rPr lang="en-US" altLang="zh-CN" sz="1865" dirty="0"/>
              <a:t>》</a:t>
            </a:r>
            <a:r>
              <a:rPr lang="zh-CN" altLang="en-US" sz="1865" dirty="0"/>
              <a:t>报送财政厅</a:t>
            </a:r>
            <a:endParaRPr lang="zh-CN" altLang="en-US" sz="1865" dirty="0"/>
          </a:p>
        </p:txBody>
      </p:sp>
    </p:spTree>
    <p:custDataLst>
      <p:tags r:id="rId1"/>
    </p:custDataLst>
  </p:cSld>
  <p:clrMapOvr>
    <a:masterClrMapping/>
  </p:clrMapOvr>
  <p:transition spd="slow" advClick="0" advTm="6191">
    <p:push di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32818" y="1554834"/>
            <a:ext cx="8968520" cy="4144477"/>
            <a:chOff x="2032855" y="1565369"/>
            <a:chExt cx="5255554" cy="2317727"/>
          </a:xfrm>
        </p:grpSpPr>
        <p:grpSp>
          <p:nvGrpSpPr>
            <p:cNvPr id="27" name="组合 26"/>
            <p:cNvGrpSpPr/>
            <p:nvPr/>
          </p:nvGrpSpPr>
          <p:grpSpPr>
            <a:xfrm>
              <a:off x="2033719" y="1565369"/>
              <a:ext cx="3472792" cy="2102539"/>
              <a:chOff x="2033719" y="1565369"/>
              <a:chExt cx="3472792" cy="2102539"/>
            </a:xfrm>
          </p:grpSpPr>
          <p:sp>
            <p:nvSpPr>
              <p:cNvPr id="28" name="不完整圆 18"/>
              <p:cNvSpPr/>
              <p:nvPr/>
            </p:nvSpPr>
            <p:spPr>
              <a:xfrm rot="10800000">
                <a:off x="3492673" y="1638818"/>
                <a:ext cx="2013838" cy="2029090"/>
              </a:xfrm>
              <a:prstGeom prst="pie">
                <a:avLst>
                  <a:gd name="adj1" fmla="val 0"/>
                  <a:gd name="adj2" fmla="val 5400000"/>
                </a:avLst>
              </a:prstGeom>
              <a:solidFill>
                <a:srgbClr val="438086"/>
              </a:solidFill>
              <a:ln w="12700" cap="flat" cmpd="sng" algn="ctr">
                <a:solidFill>
                  <a:srgbClr val="43808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文本框 7"/>
              <p:cNvSpPr txBox="1"/>
              <p:nvPr/>
            </p:nvSpPr>
            <p:spPr>
              <a:xfrm>
                <a:off x="3852714" y="2068488"/>
                <a:ext cx="504056" cy="36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rPr>
                  <a:t>01</a:t>
                </a:r>
                <a:endParaRPr kumimoji="0" lang="zh-CN" altLang="en-US" sz="3600" b="0" i="0" u="none" strike="noStrike" kern="0" cap="none" spc="0" normalizeH="0" baseline="0" noProof="0" dirty="0">
                  <a:ln>
                    <a:noFill/>
                  </a:ln>
                  <a:solidFill>
                    <a:sysClr val="window" lastClr="FFFFFF"/>
                  </a:solidFill>
                  <a:effectLst/>
                  <a:uLnTx/>
                  <a:uFillTx/>
                </a:endParaRPr>
              </a:p>
            </p:txBody>
          </p:sp>
          <p:sp>
            <p:nvSpPr>
              <p:cNvPr id="30" name="文本框 9"/>
              <p:cNvSpPr txBox="1"/>
              <p:nvPr/>
            </p:nvSpPr>
            <p:spPr>
              <a:xfrm>
                <a:off x="2033719" y="1565369"/>
                <a:ext cx="1458953" cy="39587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0" i="0" u="none" strike="noStrike" kern="0" cap="none" spc="0" normalizeH="0" baseline="0" noProof="0" dirty="0">
                    <a:ln>
                      <a:noFill/>
                    </a:ln>
                    <a:solidFill>
                      <a:srgbClr val="DEDEDE">
                        <a:lumMod val="50000"/>
                      </a:srgbClr>
                    </a:solidFill>
                    <a:effectLst/>
                    <a:uLnTx/>
                    <a:uFillTx/>
                    <a:latin typeface="微软雅黑" panose="020B0503020204020204" pitchFamily="34" charset="-122"/>
                    <a:ea typeface="微软雅黑" panose="020B0503020204020204" pitchFamily="34" charset="-122"/>
                  </a:rPr>
                  <a:t>制定与落实纠偏整改措施</a:t>
                </a:r>
                <a:endParaRPr kumimoji="0" lang="zh-CN" altLang="en-US" sz="2000" b="0" i="0" u="none" strike="noStrike" kern="0" cap="none" spc="0" normalizeH="0" baseline="0" noProof="0" dirty="0">
                  <a:ln>
                    <a:noFill/>
                  </a:ln>
                  <a:solidFill>
                    <a:srgbClr val="DEDEDE">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558251" y="1565369"/>
              <a:ext cx="3554483" cy="2087287"/>
              <a:chOff x="3558251" y="1565369"/>
              <a:chExt cx="3554483" cy="2087287"/>
            </a:xfrm>
          </p:grpSpPr>
          <p:sp>
            <p:nvSpPr>
              <p:cNvPr id="32" name="不完整圆 16"/>
              <p:cNvSpPr/>
              <p:nvPr/>
            </p:nvSpPr>
            <p:spPr>
              <a:xfrm rot="16200000">
                <a:off x="3565877" y="1631192"/>
                <a:ext cx="2013838" cy="2029090"/>
              </a:xfrm>
              <a:prstGeom prst="pie">
                <a:avLst>
                  <a:gd name="adj1" fmla="val 0"/>
                  <a:gd name="adj2" fmla="val 5400000"/>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3" name="文本框 21"/>
              <p:cNvSpPr txBox="1"/>
              <p:nvPr/>
            </p:nvSpPr>
            <p:spPr>
              <a:xfrm>
                <a:off x="4728794" y="2060839"/>
                <a:ext cx="504056" cy="36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rPr>
                  <a:t>02</a:t>
                </a:r>
                <a:endParaRPr kumimoji="0" lang="zh-CN" altLang="en-US" sz="3600" b="0" i="0" u="none" strike="noStrike" kern="0" cap="none" spc="0" normalizeH="0" baseline="0" noProof="0" dirty="0">
                  <a:ln>
                    <a:noFill/>
                  </a:ln>
                  <a:solidFill>
                    <a:sysClr val="window" lastClr="FFFFFF"/>
                  </a:solidFill>
                  <a:effectLst/>
                  <a:uLnTx/>
                  <a:uFillTx/>
                </a:endParaRPr>
              </a:p>
            </p:txBody>
          </p:sp>
          <p:sp>
            <p:nvSpPr>
              <p:cNvPr id="34" name="文本框 25"/>
              <p:cNvSpPr txBox="1"/>
              <p:nvPr/>
            </p:nvSpPr>
            <p:spPr>
              <a:xfrm>
                <a:off x="5800974" y="1565369"/>
                <a:ext cx="1311760" cy="22375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0" i="0" u="none" strike="noStrike" kern="0" cap="none" spc="0" normalizeH="0" baseline="0" noProof="0" dirty="0">
                    <a:ln>
                      <a:noFill/>
                    </a:ln>
                    <a:solidFill>
                      <a:srgbClr val="DEDEDE">
                        <a:lumMod val="50000"/>
                      </a:srgbClr>
                    </a:solidFill>
                    <a:effectLst/>
                    <a:uLnTx/>
                    <a:uFillTx/>
                    <a:latin typeface="微软雅黑" panose="020B0503020204020204" pitchFamily="34" charset="-122"/>
                    <a:ea typeface="微软雅黑" panose="020B0503020204020204" pitchFamily="34" charset="-122"/>
                  </a:rPr>
                  <a:t>调整当年预算</a:t>
                </a:r>
                <a:endParaRPr kumimoji="0" lang="zh-CN" altLang="en-US" sz="2000" b="0" i="0" u="none" strike="noStrike" kern="0" cap="none" spc="0" normalizeH="0" baseline="0" noProof="0" dirty="0">
                  <a:ln>
                    <a:noFill/>
                  </a:ln>
                  <a:solidFill>
                    <a:srgbClr val="DEDEDE">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558248" y="1780456"/>
              <a:ext cx="3730161" cy="1930522"/>
              <a:chOff x="3558248" y="1780456"/>
              <a:chExt cx="3730161" cy="1930522"/>
            </a:xfrm>
          </p:grpSpPr>
          <p:sp>
            <p:nvSpPr>
              <p:cNvPr id="47" name="不完整圆 4"/>
              <p:cNvSpPr/>
              <p:nvPr/>
            </p:nvSpPr>
            <p:spPr>
              <a:xfrm>
                <a:off x="3558248" y="1780456"/>
                <a:ext cx="2029092" cy="1872200"/>
              </a:xfrm>
              <a:prstGeom prst="pie">
                <a:avLst>
                  <a:gd name="adj1" fmla="val 0"/>
                  <a:gd name="adj2" fmla="val 5400000"/>
                </a:avLst>
              </a:prstGeom>
              <a:solidFill>
                <a:srgbClr val="438086"/>
              </a:solidFill>
              <a:ln w="12700" cap="flat" cmpd="sng" algn="ctr">
                <a:solidFill>
                  <a:srgbClr val="43808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文本框 23"/>
              <p:cNvSpPr txBox="1"/>
              <p:nvPr/>
            </p:nvSpPr>
            <p:spPr>
              <a:xfrm>
                <a:off x="4750428" y="2856747"/>
                <a:ext cx="504056" cy="36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rPr>
                  <a:t>04</a:t>
                </a:r>
                <a:endParaRPr kumimoji="0" lang="zh-CN" altLang="en-US" sz="3600" b="0" i="0" u="none" strike="noStrike" kern="0" cap="none" spc="0" normalizeH="0" baseline="0" noProof="0" dirty="0">
                  <a:ln>
                    <a:noFill/>
                  </a:ln>
                  <a:solidFill>
                    <a:sysClr val="window" lastClr="FFFFFF"/>
                  </a:solidFill>
                  <a:effectLst/>
                  <a:uLnTx/>
                  <a:uFillTx/>
                </a:endParaRPr>
              </a:p>
            </p:txBody>
          </p:sp>
          <p:sp>
            <p:nvSpPr>
              <p:cNvPr id="49" name="文本框 27"/>
              <p:cNvSpPr txBox="1"/>
              <p:nvPr/>
            </p:nvSpPr>
            <p:spPr>
              <a:xfrm>
                <a:off x="5884552" y="3315105"/>
                <a:ext cx="1403857" cy="39587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0" i="0" u="none" strike="noStrike" kern="0" cap="none" spc="0" normalizeH="0" baseline="0" noProof="0" dirty="0">
                    <a:ln>
                      <a:noFill/>
                    </a:ln>
                    <a:solidFill>
                      <a:srgbClr val="DEDEDE">
                        <a:lumMod val="50000"/>
                      </a:srgbClr>
                    </a:solidFill>
                    <a:effectLst/>
                    <a:uLnTx/>
                    <a:uFillTx/>
                    <a:latin typeface="微软雅黑" panose="020B0503020204020204" pitchFamily="34" charset="-122"/>
                    <a:ea typeface="微软雅黑" panose="020B0503020204020204" pitchFamily="34" charset="-122"/>
                  </a:rPr>
                  <a:t>暂缓或停止预算拨款</a:t>
                </a:r>
                <a:endParaRPr kumimoji="0" lang="zh-CN" altLang="en-US" sz="2000" b="0" i="0" u="none" strike="noStrike" kern="0" cap="none" spc="0" normalizeH="0" baseline="0" noProof="0" dirty="0">
                  <a:ln>
                    <a:noFill/>
                  </a:ln>
                  <a:solidFill>
                    <a:srgbClr val="DEDEDE">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032855" y="1772010"/>
              <a:ext cx="3488909" cy="2111086"/>
              <a:chOff x="2032855" y="1772010"/>
              <a:chExt cx="3488909" cy="2111086"/>
            </a:xfrm>
          </p:grpSpPr>
          <p:sp>
            <p:nvSpPr>
              <p:cNvPr id="51" name="不完整圆 17"/>
              <p:cNvSpPr/>
              <p:nvPr/>
            </p:nvSpPr>
            <p:spPr>
              <a:xfrm rot="5400000">
                <a:off x="3562673" y="1702011"/>
                <a:ext cx="1889092" cy="2029090"/>
              </a:xfrm>
              <a:prstGeom prst="pie">
                <a:avLst>
                  <a:gd name="adj1" fmla="val 0"/>
                  <a:gd name="adj2" fmla="val 5400000"/>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2" name="文本框 22"/>
              <p:cNvSpPr txBox="1"/>
              <p:nvPr/>
            </p:nvSpPr>
            <p:spPr>
              <a:xfrm>
                <a:off x="3868331" y="2860572"/>
                <a:ext cx="504056" cy="36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rPr>
                  <a:t>03</a:t>
                </a:r>
                <a:endParaRPr kumimoji="0" lang="zh-CN" altLang="en-US" sz="3600" b="0" i="0" u="none" strike="noStrike" kern="0" cap="none" spc="0" normalizeH="0" baseline="0" noProof="0" dirty="0">
                  <a:ln>
                    <a:noFill/>
                  </a:ln>
                  <a:solidFill>
                    <a:sysClr val="window" lastClr="FFFFFF"/>
                  </a:solidFill>
                  <a:effectLst/>
                  <a:uLnTx/>
                  <a:uFillTx/>
                </a:endParaRPr>
              </a:p>
            </p:txBody>
          </p:sp>
          <p:sp>
            <p:nvSpPr>
              <p:cNvPr id="53" name="文本框 28"/>
              <p:cNvSpPr txBox="1"/>
              <p:nvPr/>
            </p:nvSpPr>
            <p:spPr>
              <a:xfrm>
                <a:off x="2032855" y="3315104"/>
                <a:ext cx="1311760" cy="56799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0" i="0" u="none" strike="noStrike" kern="0" cap="none" spc="0" normalizeH="0" baseline="0" noProof="0" dirty="0">
                    <a:ln>
                      <a:noFill/>
                    </a:ln>
                    <a:solidFill>
                      <a:srgbClr val="DEDEDE">
                        <a:lumMod val="50000"/>
                      </a:srgbClr>
                    </a:solidFill>
                    <a:effectLst/>
                    <a:uLnTx/>
                    <a:uFillTx/>
                    <a:latin typeface="微软雅黑" panose="020B0503020204020204" pitchFamily="34" charset="-122"/>
                    <a:ea typeface="微软雅黑" panose="020B0503020204020204" pitchFamily="34" charset="-122"/>
                  </a:rPr>
                  <a:t>安排下年预算</a:t>
                </a:r>
                <a:r>
                  <a:rPr kumimoji="0" lang="zh-CN" altLang="en-US" sz="2000" b="0" i="0" u="none" strike="noStrike" kern="0" cap="none" spc="0" normalizeH="0" baseline="0" noProof="0" dirty="0" smtClean="0">
                    <a:ln>
                      <a:noFill/>
                    </a:ln>
                    <a:solidFill>
                      <a:srgbClr val="DEDEDE">
                        <a:lumMod val="50000"/>
                      </a:srgbClr>
                    </a:solidFill>
                    <a:effectLst/>
                    <a:uLnTx/>
                    <a:uFillTx/>
                    <a:latin typeface="微软雅黑" panose="020B0503020204020204" pitchFamily="34" charset="-122"/>
                    <a:ea typeface="微软雅黑" panose="020B0503020204020204" pitchFamily="34" charset="-122"/>
                  </a:rPr>
                  <a:t>的重要参考</a:t>
                </a:r>
                <a:r>
                  <a:rPr kumimoji="0" lang="zh-CN" altLang="en-US" sz="2000" b="0" i="0" u="none" strike="noStrike" kern="0" cap="none" spc="0" normalizeH="0" baseline="0" noProof="0" dirty="0">
                    <a:ln>
                      <a:noFill/>
                    </a:ln>
                    <a:solidFill>
                      <a:srgbClr val="DEDEDE">
                        <a:lumMod val="50000"/>
                      </a:srgbClr>
                    </a:solidFill>
                    <a:effectLst/>
                    <a:uLnTx/>
                    <a:uFillTx/>
                    <a:latin typeface="微软雅黑" panose="020B0503020204020204" pitchFamily="34" charset="-122"/>
                    <a:ea typeface="微软雅黑" panose="020B0503020204020204" pitchFamily="34" charset="-122"/>
                  </a:rPr>
                  <a:t>依据</a:t>
                </a:r>
                <a:endParaRPr kumimoji="0" lang="zh-CN" altLang="en-US" sz="2000" b="0" i="0" u="none" strike="noStrike" kern="0" cap="none" spc="0" normalizeH="0" baseline="0" noProof="0" dirty="0">
                  <a:ln>
                    <a:noFill/>
                  </a:ln>
                  <a:solidFill>
                    <a:srgbClr val="DEDEDE">
                      <a:lumMod val="50000"/>
                    </a:srgbClr>
                  </a:solidFill>
                  <a:effectLst/>
                  <a:uLnTx/>
                  <a:uFillTx/>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583257" y="130077"/>
            <a:ext cx="5575652" cy="984885"/>
            <a:chOff x="-633047" y="224137"/>
            <a:chExt cx="6330461" cy="984885"/>
          </a:xfrm>
        </p:grpSpPr>
        <p:sp>
          <p:nvSpPr>
            <p:cNvPr id="22"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预算</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绩效监控   </a:t>
              </a:r>
              <a:r>
                <a:rPr lang="zh-CN" altLang="en-US" sz="2400" dirty="0">
                  <a:solidFill>
                    <a:schemeClr val="accent1"/>
                  </a:solidFill>
                  <a:latin typeface="华文细黑" panose="02010600040101010101" pitchFamily="2" charset="-122"/>
                  <a:ea typeface="华文细黑" panose="02010600040101010101" pitchFamily="2" charset="-122"/>
                </a:rPr>
                <a:t>结果应用</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23" name="直接连接符 22"/>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6191">
    <p:push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186666" y="1121645"/>
            <a:ext cx="5383422" cy="1019958"/>
            <a:chOff x="2127732" y="1892751"/>
            <a:chExt cx="5383422" cy="1019958"/>
          </a:xfrm>
        </p:grpSpPr>
        <p:cxnSp>
          <p:nvCxnSpPr>
            <p:cNvPr id="9" name="直接连接符 8"/>
            <p:cNvCxnSpPr/>
            <p:nvPr/>
          </p:nvCxnSpPr>
          <p:spPr>
            <a:xfrm>
              <a:off x="2294420" y="2912709"/>
              <a:ext cx="4548969"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127732" y="1892751"/>
              <a:ext cx="5383422" cy="1019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zh-CN"/>
              </a:defPPr>
              <a:lvl1pPr marR="0" lvl="0" indent="0" defTabSz="1218565" fontAlgn="auto">
                <a:lnSpc>
                  <a:spcPct val="100000"/>
                </a:lnSpc>
                <a:spcBef>
                  <a:spcPts val="0"/>
                </a:spcBef>
                <a:spcAft>
                  <a:spcPts val="0"/>
                </a:spcAft>
                <a:buClrTx/>
                <a:buSzTx/>
                <a:buFontTx/>
                <a:buNone/>
                <a:defRPr kumimoji="0" sz="3600" b="0" i="0" u="none" strike="noStrike" cap="none" spc="0" normalizeH="0" baseline="0">
                  <a:ln>
                    <a:noFill/>
                  </a:ln>
                  <a:solidFill>
                    <a:srgbClr val="000000">
                      <a:lumMod val="65000"/>
                      <a:lumOff val="35000"/>
                    </a:srgbClr>
                  </a:solidFill>
                  <a:effectLst/>
                  <a:uLnTx/>
                  <a:uFillTx/>
                  <a:latin typeface="黑体" panose="02010600030101010101" charset="-122"/>
                  <a:ea typeface="黑体" panose="0201060003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218565" rtl="0" eaLnBrk="0" fontAlgn="auto" latinLnBrk="0" hangingPunct="0">
                <a:lnSpc>
                  <a:spcPct val="100000"/>
                </a:lnSpc>
                <a:spcBef>
                  <a:spcPts val="0"/>
                </a:spcBef>
                <a:spcAft>
                  <a:spcPts val="0"/>
                </a:spcAft>
                <a:buClrTx/>
                <a:buSzTx/>
                <a:buFontTx/>
                <a:buNone/>
                <a:defRPr/>
              </a:pPr>
              <a:r>
                <a:rPr lang="zh-CN" altLang="en-US" dirty="0"/>
                <a:t>预算</a:t>
              </a:r>
              <a:r>
                <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rPr>
                <a:t>绩效监控管理办法</a:t>
              </a:r>
              <a:endPar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endParaRPr>
            </a:p>
          </p:txBody>
        </p:sp>
      </p:grpSp>
      <p:sp>
        <p:nvSpPr>
          <p:cNvPr id="31" name="文本框 30"/>
          <p:cNvSpPr txBox="1"/>
          <p:nvPr/>
        </p:nvSpPr>
        <p:spPr>
          <a:xfrm>
            <a:off x="4259249" y="3820753"/>
            <a:ext cx="3238256" cy="400110"/>
          </a:xfrm>
          <a:prstGeom prst="rect">
            <a:avLst/>
          </a:prstGeom>
          <a:noFill/>
        </p:spPr>
        <p:txBody>
          <a:bodyPr wrap="square" rtlCol="0">
            <a:spAutoFit/>
          </a:bodyPr>
          <a:lstStyle/>
          <a:p>
            <a:pPr marR="0" lvl="0" algn="ctr" defTabSz="914400" rtl="0" eaLnBrk="0" fontAlgn="base" latinLnBrk="0" hangingPunct="0">
              <a:lnSpc>
                <a:spcPct val="100000"/>
              </a:lnSpc>
              <a:spcBef>
                <a:spcPct val="0"/>
              </a:spcBef>
              <a:spcAft>
                <a:spcPct val="0"/>
              </a:spcAft>
              <a:buClrTx/>
              <a:buSzTx/>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hlinkClick r:id="rId1" action="ppaction://hlinkfile"/>
              </a:rPr>
              <a:t>案例链接</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2" name="文本框 1"/>
          <p:cNvSpPr txBox="1"/>
          <p:nvPr/>
        </p:nvSpPr>
        <p:spPr>
          <a:xfrm>
            <a:off x="4387202" y="3032045"/>
            <a:ext cx="2982350" cy="369332"/>
          </a:xfrm>
          <a:prstGeom prst="rect">
            <a:avLst/>
          </a:prstGeom>
          <a:noFill/>
          <a:ln>
            <a:solidFill>
              <a:schemeClr val="tx1">
                <a:lumMod val="75000"/>
              </a:schemeClr>
            </a:solidFill>
          </a:ln>
        </p:spPr>
        <p:txBody>
          <a:bodyPr wrap="square" rtlCol="0">
            <a:spAutoFit/>
          </a:bodyPr>
          <a:lstStyle/>
          <a:p>
            <a:pPr algn="ctr"/>
            <a:r>
              <a:rPr lang="zh-CN" altLang="en-US" dirty="0"/>
              <a:t>案例分析</a:t>
            </a:r>
            <a:endParaRPr lang="zh-CN"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425761" y="1065989"/>
            <a:ext cx="7936199" cy="1019958"/>
            <a:chOff x="1366827" y="1963707"/>
            <a:chExt cx="7936199" cy="1019958"/>
          </a:xfrm>
        </p:grpSpPr>
        <p:grpSp>
          <p:nvGrpSpPr>
            <p:cNvPr id="13" name="组合 12"/>
            <p:cNvGrpSpPr/>
            <p:nvPr/>
          </p:nvGrpSpPr>
          <p:grpSpPr>
            <a:xfrm>
              <a:off x="1366827" y="2081051"/>
              <a:ext cx="2109594" cy="888902"/>
              <a:chOff x="915714" y="2228671"/>
              <a:chExt cx="2014330" cy="1461766"/>
            </a:xfrm>
          </p:grpSpPr>
          <p:sp>
            <p:nvSpPr>
              <p:cNvPr id="14" name="椭圆 13"/>
              <p:cNvSpPr/>
              <p:nvPr/>
            </p:nvSpPr>
            <p:spPr>
              <a:xfrm>
                <a:off x="915714" y="2228671"/>
                <a:ext cx="2014330" cy="1461766"/>
              </a:xfrm>
              <a:prstGeom prst="ellipse">
                <a:avLst/>
              </a:prstGeom>
              <a:solidFill>
                <a:schemeClr val="bg1">
                  <a:lumMod val="95000"/>
                </a:schemeClr>
              </a:solidFill>
              <a:ln>
                <a:solidFill>
                  <a:schemeClr val="bg2">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rPr>
                  <a:t>Part A</a:t>
                </a:r>
                <a:endParaRPr kumimoji="0" lang="zh-CN" altLang="en-US"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915714" y="2228671"/>
                <a:ext cx="2014330" cy="1461766"/>
              </a:xfrm>
              <a:prstGeom prst="ellipse">
                <a:avLst/>
              </a:prstGeom>
              <a:solidFill>
                <a:schemeClr val="bg1">
                  <a:lumMod val="6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Calibri" panose="020F0502020204030204"/>
                    <a:ea typeface="宋体" panose="02010600030101010101" pitchFamily="2" charset="-122"/>
                    <a:cs typeface="+mn-cs"/>
                  </a:rPr>
                  <a:t>五</a:t>
                </a:r>
                <a:endParaRPr kumimoji="0" lang="zh-CN" altLang="en-US"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4036134" y="2810973"/>
              <a:ext cx="4548969"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19604" y="1963707"/>
              <a:ext cx="5383422" cy="1019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zh-CN"/>
              </a:defPPr>
              <a:lvl1pPr marR="0" lvl="0" indent="0" defTabSz="1218565" fontAlgn="auto">
                <a:lnSpc>
                  <a:spcPct val="100000"/>
                </a:lnSpc>
                <a:spcBef>
                  <a:spcPts val="0"/>
                </a:spcBef>
                <a:spcAft>
                  <a:spcPts val="0"/>
                </a:spcAft>
                <a:buClrTx/>
                <a:buSzTx/>
                <a:buFontTx/>
                <a:buNone/>
                <a:defRPr kumimoji="0" sz="3600" b="0" i="0" u="none" strike="noStrike" cap="none" spc="0" normalizeH="0" baseline="0">
                  <a:ln>
                    <a:noFill/>
                  </a:ln>
                  <a:solidFill>
                    <a:srgbClr val="000000">
                      <a:lumMod val="65000"/>
                      <a:lumOff val="35000"/>
                    </a:srgbClr>
                  </a:solidFill>
                  <a:effectLst/>
                  <a:uLnTx/>
                  <a:uFillTx/>
                  <a:latin typeface="黑体" panose="02010600030101010101" charset="-122"/>
                  <a:ea typeface="黑体" panose="0201060003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218565" rtl="0" eaLnBrk="0" fontAlgn="auto" latinLnBrk="0" hangingPunct="0">
                <a:lnSpc>
                  <a:spcPct val="100000"/>
                </a:lnSpc>
                <a:spcBef>
                  <a:spcPts val="0"/>
                </a:spcBef>
                <a:spcAft>
                  <a:spcPts val="0"/>
                </a:spcAft>
                <a:buClrTx/>
                <a:buSzTx/>
                <a:buFontTx/>
                <a:buNone/>
                <a:defRPr/>
              </a:pPr>
              <a:r>
                <a:rPr lang="zh-CN" altLang="en-US" dirty="0"/>
                <a:t>预算</a:t>
              </a:r>
              <a:r>
                <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rPr>
                <a:t>绩效评价管理办法</a:t>
              </a:r>
              <a:endPar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endParaRPr>
            </a:p>
          </p:txBody>
        </p:sp>
      </p:grpSp>
      <p:sp>
        <p:nvSpPr>
          <p:cNvPr id="25" name="文本框 24"/>
          <p:cNvSpPr txBox="1"/>
          <p:nvPr/>
        </p:nvSpPr>
        <p:spPr>
          <a:xfrm>
            <a:off x="943514" y="2319500"/>
            <a:ext cx="3384381" cy="1631216"/>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预算绩效评价基本概念</a:t>
            </a:r>
            <a:endParaRPr lang="en-US" altLang="zh-CN" sz="2000" dirty="0">
              <a:solidFill>
                <a:srgbClr val="000000"/>
              </a:solidFill>
              <a:latin typeface="华文细黑" panose="02010600040101010101" pitchFamily="2" charset="-122"/>
              <a:ea typeface="华文细黑" panose="02010600040101010101" pitchFamily="2" charset="-122"/>
            </a:endParaRPr>
          </a:p>
          <a:p>
            <a:pPr marR="0" lvl="0" algn="l" defTabSz="914400" rtl="0" eaLnBrk="0" fontAlgn="base" latinLnBrk="0" hangingPunct="0">
              <a:lnSpc>
                <a:spcPct val="100000"/>
              </a:lnSpc>
              <a:spcBef>
                <a:spcPct val="0"/>
              </a:spcBef>
              <a:spcAft>
                <a:spcPct val="0"/>
              </a:spcAft>
              <a:buClrTx/>
              <a:buSzTx/>
              <a:defRPr/>
            </a:pP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绩效评价</a:t>
            </a: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依据</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a:p>
            <a:pPr marR="0" lvl="0" algn="l" defTabSz="914400" rtl="0" eaLnBrk="0" fontAlgn="base" latinLnBrk="0" hangingPunct="0">
              <a:lnSpc>
                <a:spcPct val="100000"/>
              </a:lnSpc>
              <a:spcBef>
                <a:spcPct val="0"/>
              </a:spcBef>
              <a:spcAft>
                <a:spcPct val="0"/>
              </a:spcAft>
              <a:buClrTx/>
              <a:buSzTx/>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     </a:t>
            </a:r>
            <a:endParaRPr kumimoji="0" lang="zh-CN" altLang="en-US" sz="20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0" name="文本框 29"/>
          <p:cNvSpPr txBox="1"/>
          <p:nvPr/>
        </p:nvSpPr>
        <p:spPr>
          <a:xfrm>
            <a:off x="4654823" y="2291101"/>
            <a:ext cx="3374077" cy="286232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绩效评价对象和内容</a:t>
            </a: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grpSp>
        <p:nvGrpSpPr>
          <p:cNvPr id="6" name="组合 5"/>
          <p:cNvGrpSpPr/>
          <p:nvPr/>
        </p:nvGrpSpPr>
        <p:grpSpPr>
          <a:xfrm>
            <a:off x="943513" y="3578150"/>
            <a:ext cx="3321557" cy="736212"/>
            <a:chOff x="812887" y="4283803"/>
            <a:chExt cx="3321557" cy="736212"/>
          </a:xfrm>
        </p:grpSpPr>
        <p:sp>
          <p:nvSpPr>
            <p:cNvPr id="29" name="文本框 28"/>
            <p:cNvSpPr txBox="1"/>
            <p:nvPr/>
          </p:nvSpPr>
          <p:spPr>
            <a:xfrm>
              <a:off x="812887" y="4283803"/>
              <a:ext cx="3321557"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  绩效评价相关主体职责</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4" name="矩形 33"/>
            <p:cNvSpPr/>
            <p:nvPr/>
          </p:nvSpPr>
          <p:spPr>
            <a:xfrm>
              <a:off x="1256218" y="4650683"/>
              <a:ext cx="184731" cy="369332"/>
            </a:xfrm>
            <a:prstGeom prst="rect">
              <a:avLst/>
            </a:prstGeom>
          </p:spPr>
          <p:txBody>
            <a:bodyPr wrap="none">
              <a:spAutoFit/>
            </a:bodyPr>
            <a:lstStyle/>
            <a:p>
              <a:pPr marR="0" lvl="0" algn="l" defTabSz="914400" rtl="0" eaLnBrk="0" fontAlgn="base" latinLnBrk="0" hangingPunct="0">
                <a:lnSpc>
                  <a:spcPct val="100000"/>
                </a:lnSpc>
                <a:spcBef>
                  <a:spcPct val="0"/>
                </a:spcBef>
                <a:spcAft>
                  <a:spcPct val="0"/>
                </a:spcAft>
                <a:buClrTx/>
                <a:buSzTx/>
                <a:defRPr/>
              </a:pPr>
              <a:endParaRPr kumimoji="0" lang="en-US" altLang="zh-CN" sz="18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grpSp>
      <p:grpSp>
        <p:nvGrpSpPr>
          <p:cNvPr id="2" name="组合 1"/>
          <p:cNvGrpSpPr/>
          <p:nvPr/>
        </p:nvGrpSpPr>
        <p:grpSpPr>
          <a:xfrm>
            <a:off x="4654823" y="3583013"/>
            <a:ext cx="3238256" cy="1743460"/>
            <a:chOff x="8040456" y="1551416"/>
            <a:chExt cx="3238256" cy="1743460"/>
          </a:xfrm>
        </p:grpSpPr>
        <p:sp>
          <p:nvSpPr>
            <p:cNvPr id="31" name="文本框 30"/>
            <p:cNvSpPr txBox="1"/>
            <p:nvPr/>
          </p:nvSpPr>
          <p:spPr>
            <a:xfrm>
              <a:off x="8040456" y="1551416"/>
              <a:ext cx="3238256"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绩效评价工作程序</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6" name="矩形 35"/>
            <p:cNvSpPr/>
            <p:nvPr/>
          </p:nvSpPr>
          <p:spPr>
            <a:xfrm>
              <a:off x="8408540" y="2925544"/>
              <a:ext cx="184731" cy="369332"/>
            </a:xfrm>
            <a:prstGeom prst="rect">
              <a:avLst/>
            </a:prstGeom>
          </p:spPr>
          <p:txBody>
            <a:bodyPr wrap="none">
              <a:spAutoFit/>
            </a:bodyPr>
            <a:lstStyle/>
            <a:p>
              <a:pPr marR="0" lvl="0" algn="l" defTabSz="914400" rtl="0" eaLnBrk="0" fontAlgn="base" latinLnBrk="0" hangingPunct="0">
                <a:lnSpc>
                  <a:spcPct val="100000"/>
                </a:lnSpc>
                <a:spcBef>
                  <a:spcPct val="0"/>
                </a:spcBef>
                <a:spcAft>
                  <a:spcPct val="0"/>
                </a:spcAft>
                <a:buClrTx/>
                <a:buSzTx/>
                <a:defRPr/>
              </a:pPr>
              <a:endParaRPr kumimoji="0" lang="en-US" altLang="zh-CN" sz="18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grpSp>
      <p:sp>
        <p:nvSpPr>
          <p:cNvPr id="3" name="文本框 2"/>
          <p:cNvSpPr txBox="1"/>
          <p:nvPr/>
        </p:nvSpPr>
        <p:spPr>
          <a:xfrm>
            <a:off x="4913878" y="2798932"/>
            <a:ext cx="2575228" cy="923330"/>
          </a:xfrm>
          <a:prstGeom prst="rect">
            <a:avLst/>
          </a:prstGeom>
          <a:noFill/>
        </p:spPr>
        <p:txBody>
          <a:bodyPr wrap="square" rtlCol="0">
            <a:spAutoFit/>
          </a:bodyPr>
          <a:lstStyle/>
          <a:p>
            <a:endParaRPr lang="en-US" altLang="zh-CN" dirty="0"/>
          </a:p>
          <a:p>
            <a:endParaRPr lang="en-US" altLang="zh-CN" dirty="0"/>
          </a:p>
          <a:p>
            <a:pPr marL="285750" indent="-285750">
              <a:buFont typeface="Arial" panose="020B0604020202020204" pitchFamily="34" charset="0"/>
              <a:buChar char="•"/>
            </a:pPr>
            <a:endParaRPr lang="zh-CN" altLang="en-US" dirty="0"/>
          </a:p>
        </p:txBody>
      </p:sp>
      <p:sp>
        <p:nvSpPr>
          <p:cNvPr id="22" name="文本框 21"/>
          <p:cNvSpPr txBox="1"/>
          <p:nvPr/>
        </p:nvSpPr>
        <p:spPr>
          <a:xfrm>
            <a:off x="8220007" y="3578150"/>
            <a:ext cx="2988344"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绩效监控结果及应用</a:t>
            </a:r>
            <a:endPar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10" name="矩形 9"/>
          <p:cNvSpPr/>
          <p:nvPr/>
        </p:nvSpPr>
        <p:spPr>
          <a:xfrm>
            <a:off x="4654823" y="2594859"/>
            <a:ext cx="6096000" cy="707886"/>
          </a:xfrm>
          <a:prstGeom prst="rect">
            <a:avLst/>
          </a:prstGeom>
        </p:spPr>
        <p:txBody>
          <a:bodyPr>
            <a:spAutoFit/>
          </a:bodyPr>
          <a:lstStyle/>
          <a:p>
            <a:pPr lvl="0">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lvl="0" indent="-342900">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绩效评价指标、标准和方法</a:t>
            </a:r>
            <a:endParaRPr lang="en-US" altLang="zh-CN" sz="2000" dirty="0">
              <a:solidFill>
                <a:srgbClr val="000000"/>
              </a:solidFill>
              <a:latin typeface="华文细黑" panose="02010600040101010101" pitchFamily="2" charset="-122"/>
              <a:ea typeface="华文细黑" panose="02010600040101010101" pitchFamily="2" charset="-122"/>
            </a:endParaRPr>
          </a:p>
        </p:txBody>
      </p:sp>
      <p:sp>
        <p:nvSpPr>
          <p:cNvPr id="19" name="文本框 18"/>
          <p:cNvSpPr txBox="1"/>
          <p:nvPr/>
        </p:nvSpPr>
        <p:spPr>
          <a:xfrm>
            <a:off x="8267285" y="2316919"/>
            <a:ext cx="2988344"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绩效评价报告</a:t>
            </a:r>
            <a:endPar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4" name="文本框 3"/>
          <p:cNvSpPr txBox="1"/>
          <p:nvPr/>
        </p:nvSpPr>
        <p:spPr>
          <a:xfrm>
            <a:off x="8454683" y="2788428"/>
            <a:ext cx="3374076" cy="646331"/>
          </a:xfrm>
          <a:prstGeom prst="rect">
            <a:avLst/>
          </a:prstGeom>
          <a:noFill/>
        </p:spPr>
        <p:txBody>
          <a:bodyPr wrap="square" rtlCol="0">
            <a:spAutoFit/>
          </a:bodyPr>
          <a:lstStyle/>
          <a:p>
            <a:endParaRPr lang="en-US" altLang="zh-CN" dirty="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endParaRPr lang="zh-CN" altLang="en-US" dirty="0">
              <a:latin typeface="华文细黑" panose="02010600040101010101" pitchFamily="2" charset="-122"/>
              <a:ea typeface="华文细黑" panose="0201060004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42710" y="454821"/>
            <a:ext cx="3099315" cy="3108044"/>
            <a:chOff x="8371674" y="1513076"/>
            <a:chExt cx="3099315" cy="3108044"/>
          </a:xfrm>
        </p:grpSpPr>
        <p:grpSp>
          <p:nvGrpSpPr>
            <p:cNvPr id="7" name="组合 6"/>
            <p:cNvGrpSpPr/>
            <p:nvPr/>
          </p:nvGrpSpPr>
          <p:grpSpPr>
            <a:xfrm>
              <a:off x="9293089" y="1513081"/>
              <a:ext cx="2177898" cy="2177896"/>
              <a:chOff x="2772840" y="1518635"/>
              <a:chExt cx="1657622" cy="1657621"/>
            </a:xfrm>
            <a:solidFill>
              <a:srgbClr val="262626"/>
            </a:solidFill>
          </p:grpSpPr>
          <p:sp>
            <p:nvSpPr>
              <p:cNvPr id="8" name="任意多边形: 形状 6"/>
              <p:cNvSpPr/>
              <p:nvPr/>
            </p:nvSpPr>
            <p:spPr>
              <a:xfrm rot="10800000">
                <a:off x="2772840" y="1518635"/>
                <a:ext cx="1657622" cy="1657621"/>
              </a:xfrm>
              <a:custGeom>
                <a:avLst/>
                <a:gdLst>
                  <a:gd name="connsiteX0" fmla="*/ 0 w 1698172"/>
                  <a:gd name="connsiteY0" fmla="*/ 0 h 1698171"/>
                  <a:gd name="connsiteX1" fmla="*/ 1689405 w 1698172"/>
                  <a:gd name="connsiteY1" fmla="*/ 1524544 h 1698171"/>
                  <a:gd name="connsiteX2" fmla="*/ 1698172 w 1698172"/>
                  <a:gd name="connsiteY2" fmla="*/ 1698171 h 1698171"/>
                  <a:gd name="connsiteX3" fmla="*/ 1088118 w 1698172"/>
                  <a:gd name="connsiteY3" fmla="*/ 1698171 h 1698171"/>
                  <a:gd name="connsiteX4" fmla="*/ 111253 w 1698172"/>
                  <a:gd name="connsiteY4" fmla="*/ 615670 h 1698171"/>
                  <a:gd name="connsiteX5" fmla="*/ 0 w 1698172"/>
                  <a:gd name="connsiteY5" fmla="*/ 610052 h 1698171"/>
                  <a:gd name="connsiteX6" fmla="*/ 0 w 1698172"/>
                  <a:gd name="connsiteY6" fmla="*/ 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172" h="1698171">
                    <a:moveTo>
                      <a:pt x="0" y="0"/>
                    </a:moveTo>
                    <a:cubicBezTo>
                      <a:pt x="879257" y="0"/>
                      <a:pt x="1602441" y="668231"/>
                      <a:pt x="1689405" y="1524544"/>
                    </a:cubicBezTo>
                    <a:lnTo>
                      <a:pt x="1698172" y="1698171"/>
                    </a:lnTo>
                    <a:lnTo>
                      <a:pt x="1088118" y="1698171"/>
                    </a:lnTo>
                    <a:cubicBezTo>
                      <a:pt x="1088118" y="1134779"/>
                      <a:pt x="659944" y="671392"/>
                      <a:pt x="111253" y="615670"/>
                    </a:cubicBezTo>
                    <a:lnTo>
                      <a:pt x="0" y="610052"/>
                    </a:lnTo>
                    <a:lnTo>
                      <a:pt x="0" y="0"/>
                    </a:lnTo>
                    <a:close/>
                  </a:path>
                </a:pathLst>
              </a:custGeom>
              <a:grp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sysClr val="window" lastClr="FFFFFF"/>
                  </a:solidFill>
                  <a:effectLst/>
                  <a:uLnTx/>
                  <a:uFillTx/>
                  <a:latin typeface="等线" panose="02010600030101010101" pitchFamily="2" charset="-122"/>
                  <a:ea typeface="+mn-ea"/>
                  <a:cs typeface="+mn-cs"/>
                  <a:sym typeface="+mn-lt"/>
                </a:endParaRPr>
              </a:p>
            </p:txBody>
          </p:sp>
          <p:sp>
            <p:nvSpPr>
              <p:cNvPr id="9" name="任意多边形: 形状 7"/>
              <p:cNvSpPr/>
              <p:nvPr/>
            </p:nvSpPr>
            <p:spPr bwMode="auto">
              <a:xfrm>
                <a:off x="3946614" y="2645785"/>
                <a:ext cx="343011" cy="34237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nvGrpSpPr>
            <p:cNvPr id="10" name="组合 9"/>
            <p:cNvGrpSpPr/>
            <p:nvPr/>
          </p:nvGrpSpPr>
          <p:grpSpPr>
            <a:xfrm>
              <a:off x="10292368" y="1513076"/>
              <a:ext cx="1178620" cy="1240775"/>
              <a:chOff x="3533401" y="1518633"/>
              <a:chExt cx="897061" cy="944368"/>
            </a:xfrm>
          </p:grpSpPr>
          <p:sp>
            <p:nvSpPr>
              <p:cNvPr id="11" name="任意多边形: 形状 9"/>
              <p:cNvSpPr/>
              <p:nvPr/>
            </p:nvSpPr>
            <p:spPr>
              <a:xfrm>
                <a:off x="3533401" y="1518633"/>
                <a:ext cx="897061" cy="944368"/>
              </a:xfrm>
              <a:custGeom>
                <a:avLst/>
                <a:gdLst>
                  <a:gd name="connsiteX0" fmla="*/ 4607 w 1484547"/>
                  <a:gd name="connsiteY0" fmla="*/ 0 h 1562836"/>
                  <a:gd name="connsiteX1" fmla="*/ 1484547 w 1484547"/>
                  <a:gd name="connsiteY1" fmla="*/ 0 h 1562836"/>
                  <a:gd name="connsiteX2" fmla="*/ 1484547 w 1484547"/>
                  <a:gd name="connsiteY2" fmla="*/ 1562183 h 1562836"/>
                  <a:gd name="connsiteX3" fmla="*/ 1471613 w 1484547"/>
                  <a:gd name="connsiteY3" fmla="*/ 1562836 h 1562836"/>
                  <a:gd name="connsiteX4" fmla="*/ 0 w 1484547"/>
                  <a:gd name="connsiteY4" fmla="*/ 91223 h 1562836"/>
                  <a:gd name="connsiteX5" fmla="*/ 4607 w 1484547"/>
                  <a:gd name="connsiteY5" fmla="*/ 0 h 156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547" h="1562836">
                    <a:moveTo>
                      <a:pt x="4607" y="0"/>
                    </a:moveTo>
                    <a:lnTo>
                      <a:pt x="1484547" y="0"/>
                    </a:lnTo>
                    <a:lnTo>
                      <a:pt x="1484547" y="1562183"/>
                    </a:lnTo>
                    <a:lnTo>
                      <a:pt x="1471613" y="1562836"/>
                    </a:lnTo>
                    <a:cubicBezTo>
                      <a:pt x="658864" y="1562836"/>
                      <a:pt x="0" y="903972"/>
                      <a:pt x="0" y="91223"/>
                    </a:cubicBezTo>
                    <a:lnTo>
                      <a:pt x="4607" y="0"/>
                    </a:lnTo>
                    <a:close/>
                  </a:path>
                </a:pathLst>
              </a:custGeom>
              <a:solidFill>
                <a:srgbClr val="929292"/>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sysClr val="window" lastClr="FFFFFF"/>
                  </a:solidFill>
                  <a:effectLst/>
                  <a:uLnTx/>
                  <a:uFillTx/>
                  <a:latin typeface="等线" panose="02010600030101010101" pitchFamily="2" charset="-122"/>
                  <a:ea typeface="+mn-ea"/>
                  <a:cs typeface="+mn-cs"/>
                  <a:sym typeface="+mn-lt"/>
                </a:endParaRPr>
              </a:p>
            </p:txBody>
          </p:sp>
          <p:sp>
            <p:nvSpPr>
              <p:cNvPr id="12" name="任意多边形: 形状 10"/>
              <p:cNvSpPr/>
              <p:nvPr/>
            </p:nvSpPr>
            <p:spPr bwMode="auto">
              <a:xfrm>
                <a:off x="3973689" y="1755066"/>
                <a:ext cx="288861" cy="368609"/>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nvGrpSpPr>
            <p:cNvPr id="13" name="组合 12"/>
            <p:cNvGrpSpPr/>
            <p:nvPr/>
          </p:nvGrpSpPr>
          <p:grpSpPr>
            <a:xfrm>
              <a:off x="8371674" y="1513081"/>
              <a:ext cx="3099315" cy="3108039"/>
              <a:chOff x="2071539" y="1518635"/>
              <a:chExt cx="2358923" cy="2365563"/>
            </a:xfrm>
            <a:solidFill>
              <a:srgbClr val="262626"/>
            </a:solidFill>
          </p:grpSpPr>
          <p:sp>
            <p:nvSpPr>
              <p:cNvPr id="14" name="任意多边形: 形状 12"/>
              <p:cNvSpPr/>
              <p:nvPr/>
            </p:nvSpPr>
            <p:spPr>
              <a:xfrm>
                <a:off x="2071539" y="1518635"/>
                <a:ext cx="2358923" cy="2365563"/>
              </a:xfrm>
              <a:custGeom>
                <a:avLst/>
                <a:gdLst>
                  <a:gd name="connsiteX0" fmla="*/ 278 w 3903784"/>
                  <a:gd name="connsiteY0" fmla="*/ 0 h 3914774"/>
                  <a:gd name="connsiteX1" fmla="*/ 968133 w 3903784"/>
                  <a:gd name="connsiteY1" fmla="*/ 0 h 3914774"/>
                  <a:gd name="connsiteX2" fmla="*/ 3603633 w 3903784"/>
                  <a:gd name="connsiteY2" fmla="*/ 2920497 h 3914774"/>
                  <a:gd name="connsiteX3" fmla="*/ 3903784 w 3903784"/>
                  <a:gd name="connsiteY3" fmla="*/ 2935654 h 3914774"/>
                  <a:gd name="connsiteX4" fmla="*/ 3903784 w 3903784"/>
                  <a:gd name="connsiteY4" fmla="*/ 3914774 h 3914774"/>
                  <a:gd name="connsiteX5" fmla="*/ 0 w 3903784"/>
                  <a:gd name="connsiteY5" fmla="*/ 10990 h 391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3784" h="3914774">
                    <a:moveTo>
                      <a:pt x="278" y="0"/>
                    </a:moveTo>
                    <a:lnTo>
                      <a:pt x="968133" y="0"/>
                    </a:lnTo>
                    <a:cubicBezTo>
                      <a:pt x="968133" y="1519985"/>
                      <a:pt x="2123310" y="2770164"/>
                      <a:pt x="3603633" y="2920497"/>
                    </a:cubicBezTo>
                    <a:lnTo>
                      <a:pt x="3903784" y="2935654"/>
                    </a:lnTo>
                    <a:lnTo>
                      <a:pt x="3903784" y="3914774"/>
                    </a:lnTo>
                    <a:cubicBezTo>
                      <a:pt x="1747784" y="3914774"/>
                      <a:pt x="0" y="2166990"/>
                      <a:pt x="0" y="10990"/>
                    </a:cubicBezTo>
                    <a:close/>
                  </a:path>
                </a:pathLst>
              </a:custGeom>
              <a:grp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 lastClr="FFFFFF"/>
                  </a:solidFill>
                  <a:effectLst/>
                  <a:uLnTx/>
                  <a:uFillTx/>
                  <a:latin typeface="等线" panose="02010600030101010101" pitchFamily="2" charset="-122"/>
                  <a:ea typeface="+mn-ea"/>
                  <a:cs typeface="+mn-cs"/>
                  <a:sym typeface="+mn-lt"/>
                </a:endParaRPr>
              </a:p>
            </p:txBody>
          </p:sp>
          <p:sp>
            <p:nvSpPr>
              <p:cNvPr id="15" name="任意多边形: 形状 13"/>
              <p:cNvSpPr/>
              <p:nvPr/>
            </p:nvSpPr>
            <p:spPr bwMode="auto">
              <a:xfrm>
                <a:off x="3937977" y="3422717"/>
                <a:ext cx="360285" cy="286159"/>
              </a:xfrm>
              <a:custGeom>
                <a:avLst/>
                <a:gdLst>
                  <a:gd name="connsiteX0" fmla="*/ 0 w 331788"/>
                  <a:gd name="connsiteY0" fmla="*/ 53975 h 263525"/>
                  <a:gd name="connsiteX1" fmla="*/ 41473 w 331788"/>
                  <a:gd name="connsiteY1" fmla="*/ 82258 h 263525"/>
                  <a:gd name="connsiteX2" fmla="*/ 149046 w 331788"/>
                  <a:gd name="connsiteY2" fmla="*/ 105398 h 263525"/>
                  <a:gd name="connsiteX3" fmla="*/ 149046 w 331788"/>
                  <a:gd name="connsiteY3" fmla="*/ 114397 h 263525"/>
                  <a:gd name="connsiteX4" fmla="*/ 159414 w 331788"/>
                  <a:gd name="connsiteY4" fmla="*/ 124682 h 263525"/>
                  <a:gd name="connsiteX5" fmla="*/ 172374 w 331788"/>
                  <a:gd name="connsiteY5" fmla="*/ 124682 h 263525"/>
                  <a:gd name="connsiteX6" fmla="*/ 182743 w 331788"/>
                  <a:gd name="connsiteY6" fmla="*/ 114397 h 263525"/>
                  <a:gd name="connsiteX7" fmla="*/ 182743 w 331788"/>
                  <a:gd name="connsiteY7" fmla="*/ 105398 h 263525"/>
                  <a:gd name="connsiteX8" fmla="*/ 290315 w 331788"/>
                  <a:gd name="connsiteY8" fmla="*/ 82258 h 263525"/>
                  <a:gd name="connsiteX9" fmla="*/ 331788 w 331788"/>
                  <a:gd name="connsiteY9" fmla="*/ 53975 h 263525"/>
                  <a:gd name="connsiteX10" fmla="*/ 331788 w 331788"/>
                  <a:gd name="connsiteY10" fmla="*/ 253240 h 263525"/>
                  <a:gd name="connsiteX11" fmla="*/ 321420 w 331788"/>
                  <a:gd name="connsiteY11" fmla="*/ 263525 h 263525"/>
                  <a:gd name="connsiteX12" fmla="*/ 10368 w 331788"/>
                  <a:gd name="connsiteY12" fmla="*/ 263525 h 263525"/>
                  <a:gd name="connsiteX13" fmla="*/ 0 w 331788"/>
                  <a:gd name="connsiteY13" fmla="*/ 253240 h 263525"/>
                  <a:gd name="connsiteX14" fmla="*/ 0 w 331788"/>
                  <a:gd name="connsiteY14" fmla="*/ 53975 h 263525"/>
                  <a:gd name="connsiteX15" fmla="*/ 124619 w 331788"/>
                  <a:gd name="connsiteY15" fmla="*/ 19050 h 263525"/>
                  <a:gd name="connsiteX16" fmla="*/ 114300 w 331788"/>
                  <a:gd name="connsiteY16" fmla="*/ 29509 h 263525"/>
                  <a:gd name="connsiteX17" fmla="*/ 114300 w 331788"/>
                  <a:gd name="connsiteY17" fmla="*/ 41275 h 263525"/>
                  <a:gd name="connsiteX18" fmla="*/ 217488 w 331788"/>
                  <a:gd name="connsiteY18" fmla="*/ 41275 h 263525"/>
                  <a:gd name="connsiteX19" fmla="*/ 217488 w 331788"/>
                  <a:gd name="connsiteY19" fmla="*/ 29509 h 263525"/>
                  <a:gd name="connsiteX20" fmla="*/ 207169 w 331788"/>
                  <a:gd name="connsiteY20" fmla="*/ 19050 h 263525"/>
                  <a:gd name="connsiteX21" fmla="*/ 124619 w 331788"/>
                  <a:gd name="connsiteY21" fmla="*/ 19050 h 263525"/>
                  <a:gd name="connsiteX22" fmla="*/ 124387 w 331788"/>
                  <a:gd name="connsiteY22" fmla="*/ 0 h 263525"/>
                  <a:gd name="connsiteX23" fmla="*/ 207402 w 331788"/>
                  <a:gd name="connsiteY23" fmla="*/ 0 h 263525"/>
                  <a:gd name="connsiteX24" fmla="*/ 237235 w 331788"/>
                  <a:gd name="connsiteY24" fmla="*/ 29920 h 263525"/>
                  <a:gd name="connsiteX25" fmla="*/ 237235 w 331788"/>
                  <a:gd name="connsiteY25" fmla="*/ 41628 h 263525"/>
                  <a:gd name="connsiteX26" fmla="*/ 325438 w 331788"/>
                  <a:gd name="connsiteY26" fmla="*/ 41628 h 263525"/>
                  <a:gd name="connsiteX27" fmla="*/ 321547 w 331788"/>
                  <a:gd name="connsiteY27" fmla="*/ 48132 h 263525"/>
                  <a:gd name="connsiteX28" fmla="*/ 285228 w 331788"/>
                  <a:gd name="connsiteY28" fmla="*/ 71548 h 263525"/>
                  <a:gd name="connsiteX29" fmla="*/ 165894 w 331788"/>
                  <a:gd name="connsiteY29" fmla="*/ 93663 h 263525"/>
                  <a:gd name="connsiteX30" fmla="*/ 46560 w 331788"/>
                  <a:gd name="connsiteY30" fmla="*/ 71548 h 263525"/>
                  <a:gd name="connsiteX31" fmla="*/ 10241 w 331788"/>
                  <a:gd name="connsiteY31" fmla="*/ 48132 h 263525"/>
                  <a:gd name="connsiteX32" fmla="*/ 6350 w 331788"/>
                  <a:gd name="connsiteY32" fmla="*/ 41628 h 263525"/>
                  <a:gd name="connsiteX33" fmla="*/ 94553 w 331788"/>
                  <a:gd name="connsiteY33" fmla="*/ 41628 h 263525"/>
                  <a:gd name="connsiteX34" fmla="*/ 94553 w 331788"/>
                  <a:gd name="connsiteY34" fmla="*/ 29920 h 263525"/>
                  <a:gd name="connsiteX35" fmla="*/ 124387 w 331788"/>
                  <a:gd name="connsiteY35" fmla="*/ 0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263525">
                    <a:moveTo>
                      <a:pt x="0" y="53975"/>
                    </a:moveTo>
                    <a:cubicBezTo>
                      <a:pt x="9072" y="64260"/>
                      <a:pt x="23329" y="74544"/>
                      <a:pt x="41473" y="82258"/>
                    </a:cubicBezTo>
                    <a:cubicBezTo>
                      <a:pt x="71282" y="95114"/>
                      <a:pt x="108868" y="102827"/>
                      <a:pt x="149046" y="105398"/>
                    </a:cubicBezTo>
                    <a:cubicBezTo>
                      <a:pt x="149046" y="105398"/>
                      <a:pt x="149046" y="105398"/>
                      <a:pt x="149046" y="114397"/>
                    </a:cubicBezTo>
                    <a:cubicBezTo>
                      <a:pt x="149046" y="119540"/>
                      <a:pt x="154230" y="124682"/>
                      <a:pt x="159414" y="124682"/>
                    </a:cubicBezTo>
                    <a:cubicBezTo>
                      <a:pt x="159414" y="124682"/>
                      <a:pt x="159414" y="124682"/>
                      <a:pt x="172374" y="124682"/>
                    </a:cubicBezTo>
                    <a:cubicBezTo>
                      <a:pt x="177559" y="124682"/>
                      <a:pt x="182743" y="119540"/>
                      <a:pt x="182743" y="114397"/>
                    </a:cubicBezTo>
                    <a:cubicBezTo>
                      <a:pt x="182743" y="114397"/>
                      <a:pt x="182743" y="114397"/>
                      <a:pt x="182743" y="105398"/>
                    </a:cubicBezTo>
                    <a:cubicBezTo>
                      <a:pt x="222920" y="102827"/>
                      <a:pt x="260506" y="95114"/>
                      <a:pt x="290315" y="82258"/>
                    </a:cubicBezTo>
                    <a:cubicBezTo>
                      <a:pt x="308459" y="74544"/>
                      <a:pt x="322716" y="64260"/>
                      <a:pt x="331788" y="53975"/>
                    </a:cubicBezTo>
                    <a:cubicBezTo>
                      <a:pt x="331788" y="53975"/>
                      <a:pt x="331788" y="53975"/>
                      <a:pt x="331788" y="253240"/>
                    </a:cubicBezTo>
                    <a:cubicBezTo>
                      <a:pt x="331788" y="259668"/>
                      <a:pt x="327900" y="263525"/>
                      <a:pt x="321420" y="263525"/>
                    </a:cubicBezTo>
                    <a:cubicBezTo>
                      <a:pt x="321420" y="263525"/>
                      <a:pt x="321420" y="263525"/>
                      <a:pt x="10368" y="263525"/>
                    </a:cubicBezTo>
                    <a:cubicBezTo>
                      <a:pt x="3888" y="263525"/>
                      <a:pt x="0" y="259668"/>
                      <a:pt x="0" y="253240"/>
                    </a:cubicBezTo>
                    <a:cubicBezTo>
                      <a:pt x="0" y="253240"/>
                      <a:pt x="0" y="253240"/>
                      <a:pt x="0" y="53975"/>
                    </a:cubicBezTo>
                    <a:close/>
                    <a:moveTo>
                      <a:pt x="124619" y="19050"/>
                    </a:moveTo>
                    <a:cubicBezTo>
                      <a:pt x="119460" y="19050"/>
                      <a:pt x="114300" y="24279"/>
                      <a:pt x="114300" y="29509"/>
                    </a:cubicBezTo>
                    <a:cubicBezTo>
                      <a:pt x="114300" y="29509"/>
                      <a:pt x="114300" y="29509"/>
                      <a:pt x="114300" y="41275"/>
                    </a:cubicBezTo>
                    <a:lnTo>
                      <a:pt x="217488" y="41275"/>
                    </a:lnTo>
                    <a:cubicBezTo>
                      <a:pt x="217488" y="41275"/>
                      <a:pt x="217488" y="41275"/>
                      <a:pt x="217488" y="29509"/>
                    </a:cubicBezTo>
                    <a:cubicBezTo>
                      <a:pt x="217488" y="24279"/>
                      <a:pt x="212329" y="19050"/>
                      <a:pt x="207169" y="19050"/>
                    </a:cubicBezTo>
                    <a:cubicBezTo>
                      <a:pt x="207169" y="19050"/>
                      <a:pt x="207169" y="19050"/>
                      <a:pt x="124619" y="19050"/>
                    </a:cubicBezTo>
                    <a:close/>
                    <a:moveTo>
                      <a:pt x="124387" y="0"/>
                    </a:moveTo>
                    <a:cubicBezTo>
                      <a:pt x="124387" y="0"/>
                      <a:pt x="124387" y="0"/>
                      <a:pt x="207402" y="0"/>
                    </a:cubicBezTo>
                    <a:cubicBezTo>
                      <a:pt x="224264" y="0"/>
                      <a:pt x="237235" y="13009"/>
                      <a:pt x="237235" y="29920"/>
                    </a:cubicBezTo>
                    <a:cubicBezTo>
                      <a:pt x="237235" y="29920"/>
                      <a:pt x="237235" y="29920"/>
                      <a:pt x="237235" y="41628"/>
                    </a:cubicBezTo>
                    <a:cubicBezTo>
                      <a:pt x="237235" y="41628"/>
                      <a:pt x="237235" y="41628"/>
                      <a:pt x="325438" y="41628"/>
                    </a:cubicBezTo>
                    <a:cubicBezTo>
                      <a:pt x="324141" y="44230"/>
                      <a:pt x="322844" y="45531"/>
                      <a:pt x="321547" y="48132"/>
                    </a:cubicBezTo>
                    <a:cubicBezTo>
                      <a:pt x="312467" y="55938"/>
                      <a:pt x="300793" y="63743"/>
                      <a:pt x="285228" y="71548"/>
                    </a:cubicBezTo>
                    <a:cubicBezTo>
                      <a:pt x="254097" y="85858"/>
                      <a:pt x="211293" y="93663"/>
                      <a:pt x="165894" y="93663"/>
                    </a:cubicBezTo>
                    <a:cubicBezTo>
                      <a:pt x="120495" y="93663"/>
                      <a:pt x="77691" y="85858"/>
                      <a:pt x="46560" y="71548"/>
                    </a:cubicBezTo>
                    <a:cubicBezTo>
                      <a:pt x="30995" y="63743"/>
                      <a:pt x="19321" y="55938"/>
                      <a:pt x="10241" y="48132"/>
                    </a:cubicBezTo>
                    <a:cubicBezTo>
                      <a:pt x="8944" y="45531"/>
                      <a:pt x="7647" y="44230"/>
                      <a:pt x="6350" y="41628"/>
                    </a:cubicBezTo>
                    <a:cubicBezTo>
                      <a:pt x="6350" y="41628"/>
                      <a:pt x="6350" y="41628"/>
                      <a:pt x="94553" y="41628"/>
                    </a:cubicBezTo>
                    <a:cubicBezTo>
                      <a:pt x="94553" y="41628"/>
                      <a:pt x="94553" y="41628"/>
                      <a:pt x="94553" y="29920"/>
                    </a:cubicBezTo>
                    <a:cubicBezTo>
                      <a:pt x="94553" y="13009"/>
                      <a:pt x="107524" y="0"/>
                      <a:pt x="124387" y="0"/>
                    </a:cubicBezTo>
                    <a:close/>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grpSp>
        <p:nvGrpSpPr>
          <p:cNvPr id="16" name="组合 15"/>
          <p:cNvGrpSpPr/>
          <p:nvPr/>
        </p:nvGrpSpPr>
        <p:grpSpPr>
          <a:xfrm>
            <a:off x="344838" y="3332515"/>
            <a:ext cx="9988243" cy="3196873"/>
            <a:chOff x="8472264" y="2924944"/>
            <a:chExt cx="2448272" cy="1074362"/>
          </a:xfrm>
        </p:grpSpPr>
        <p:cxnSp>
          <p:nvCxnSpPr>
            <p:cNvPr id="17" name="直接连接符 16"/>
            <p:cNvCxnSpPr/>
            <p:nvPr/>
          </p:nvCxnSpPr>
          <p:spPr>
            <a:xfrm>
              <a:off x="8472264" y="2924944"/>
              <a:ext cx="2448272" cy="0"/>
            </a:xfrm>
            <a:prstGeom prst="line">
              <a:avLst/>
            </a:prstGeom>
            <a:noFill/>
            <a:ln w="6350" cap="flat" cmpd="sng" algn="ctr">
              <a:solidFill>
                <a:sysClr val="windowText" lastClr="000000">
                  <a:lumMod val="20000"/>
                  <a:lumOff val="80000"/>
                </a:sysClr>
              </a:solidFill>
              <a:prstDash val="solid"/>
              <a:miter lim="800000"/>
            </a:ln>
            <a:effectLst/>
          </p:spPr>
        </p:cxnSp>
        <p:cxnSp>
          <p:nvCxnSpPr>
            <p:cNvPr id="18" name="直接连接符 17"/>
            <p:cNvCxnSpPr/>
            <p:nvPr/>
          </p:nvCxnSpPr>
          <p:spPr>
            <a:xfrm>
              <a:off x="8472264" y="3999306"/>
              <a:ext cx="2448272" cy="0"/>
            </a:xfrm>
            <a:prstGeom prst="line">
              <a:avLst/>
            </a:prstGeom>
            <a:noFill/>
            <a:ln w="6350" cap="flat" cmpd="sng" algn="ctr">
              <a:solidFill>
                <a:sysClr val="windowText" lastClr="000000">
                  <a:lumMod val="20000"/>
                  <a:lumOff val="80000"/>
                </a:sysClr>
              </a:solidFill>
              <a:prstDash val="solid"/>
              <a:miter lim="800000"/>
            </a:ln>
            <a:effectLst/>
          </p:spPr>
        </p:cxnSp>
      </p:grpSp>
      <p:sp>
        <p:nvSpPr>
          <p:cNvPr id="19" name="TextBox 45"/>
          <p:cNvSpPr txBox="1"/>
          <p:nvPr/>
        </p:nvSpPr>
        <p:spPr>
          <a:xfrm>
            <a:off x="344838" y="1439207"/>
            <a:ext cx="8397872" cy="1607107"/>
          </a:xfrm>
          <a:prstGeom prst="rect">
            <a:avLst/>
          </a:prstGeom>
          <a:noFill/>
        </p:spPr>
        <p:txBody>
          <a:bodyPr wrap="square" rtlCol="0">
            <a:spAutoFit/>
          </a:bodyPr>
          <a:lstStyle/>
          <a:p>
            <a:pPr lvl="0">
              <a:lnSpc>
                <a:spcPct val="150000"/>
              </a:lnSpc>
              <a:defRPr/>
            </a:pPr>
            <a:r>
              <a:rPr lang="zh-CN" altLang="en-US" sz="2800" dirty="0">
                <a:cs typeface="+mn-ea"/>
                <a:sym typeface="+mn-lt"/>
              </a:rPr>
              <a:t>绩效评价</a:t>
            </a:r>
            <a:r>
              <a:rPr lang="zh-CN" altLang="en-US" sz="2000" dirty="0">
                <a:cs typeface="+mn-ea"/>
                <a:sym typeface="+mn-lt"/>
              </a:rPr>
              <a:t>：省财政厅和省级部门</a:t>
            </a:r>
            <a:r>
              <a:rPr lang="en-US" altLang="zh-CN" sz="2000" dirty="0">
                <a:cs typeface="+mn-ea"/>
                <a:sym typeface="+mn-lt"/>
              </a:rPr>
              <a:t>(</a:t>
            </a:r>
            <a:r>
              <a:rPr lang="zh-CN" altLang="en-US" sz="2000" dirty="0">
                <a:cs typeface="+mn-ea"/>
                <a:sym typeface="+mn-lt"/>
              </a:rPr>
              <a:t>单位</a:t>
            </a:r>
            <a:r>
              <a:rPr lang="en-US" altLang="zh-CN" sz="2000" dirty="0">
                <a:cs typeface="+mn-ea"/>
                <a:sym typeface="+mn-lt"/>
              </a:rPr>
              <a:t>)</a:t>
            </a:r>
            <a:r>
              <a:rPr lang="zh-CN" altLang="en-US" sz="2000" dirty="0">
                <a:cs typeface="+mn-ea"/>
                <a:sym typeface="+mn-lt"/>
              </a:rPr>
              <a:t>根据设定的绩效目标</a:t>
            </a:r>
            <a:r>
              <a:rPr lang="en-US" altLang="zh-CN" sz="2000" dirty="0">
                <a:cs typeface="+mn-ea"/>
                <a:sym typeface="+mn-lt"/>
              </a:rPr>
              <a:t>,</a:t>
            </a:r>
            <a:r>
              <a:rPr lang="zh-CN" altLang="en-US" sz="2000" dirty="0">
                <a:cs typeface="+mn-ea"/>
                <a:sym typeface="+mn-lt"/>
              </a:rPr>
              <a:t>运用科学、合理的绩效评价指标、评价标准和评价方法</a:t>
            </a:r>
            <a:r>
              <a:rPr lang="en-US" altLang="zh-CN" sz="2000" dirty="0">
                <a:cs typeface="+mn-ea"/>
                <a:sym typeface="+mn-lt"/>
              </a:rPr>
              <a:t>,</a:t>
            </a:r>
            <a:r>
              <a:rPr lang="zh-CN" altLang="en-US" sz="2000" dirty="0">
                <a:cs typeface="+mn-ea"/>
                <a:sym typeface="+mn-lt"/>
              </a:rPr>
              <a:t>对预算支出的</a:t>
            </a:r>
            <a:r>
              <a:rPr lang="zh-CN" altLang="en-US" sz="2000" dirty="0">
                <a:solidFill>
                  <a:srgbClr val="B52F1C"/>
                </a:solidFill>
                <a:cs typeface="+mn-ea"/>
                <a:sym typeface="+mn-lt"/>
              </a:rPr>
              <a:t>经济性</a:t>
            </a:r>
            <a:r>
              <a:rPr lang="zh-CN" altLang="en-US" sz="2000" dirty="0">
                <a:cs typeface="+mn-ea"/>
                <a:sym typeface="+mn-lt"/>
              </a:rPr>
              <a:t>、</a:t>
            </a:r>
            <a:r>
              <a:rPr lang="zh-CN" altLang="en-US" sz="2000" dirty="0">
                <a:solidFill>
                  <a:srgbClr val="B52F1C"/>
                </a:solidFill>
                <a:cs typeface="+mn-ea"/>
                <a:sym typeface="+mn-lt"/>
              </a:rPr>
              <a:t>效率性</a:t>
            </a:r>
            <a:r>
              <a:rPr lang="zh-CN" altLang="en-US" sz="2000" dirty="0">
                <a:cs typeface="+mn-ea"/>
                <a:sym typeface="+mn-lt"/>
              </a:rPr>
              <a:t>和</a:t>
            </a:r>
            <a:r>
              <a:rPr lang="zh-CN" altLang="en-US" sz="2000" dirty="0">
                <a:solidFill>
                  <a:srgbClr val="B52F1C"/>
                </a:solidFill>
                <a:cs typeface="+mn-ea"/>
                <a:sym typeface="+mn-lt"/>
              </a:rPr>
              <a:t>效益性</a:t>
            </a:r>
            <a:r>
              <a:rPr lang="zh-CN" altLang="en-US" sz="2000" dirty="0">
                <a:cs typeface="+mn-ea"/>
                <a:sym typeface="+mn-lt"/>
              </a:rPr>
              <a:t>进行客观、公正的评价。</a:t>
            </a:r>
            <a:endParaRPr lang="en-US" sz="2000" dirty="0">
              <a:cs typeface="+mn-ea"/>
              <a:sym typeface="+mn-lt"/>
            </a:endParaRPr>
          </a:p>
        </p:txBody>
      </p:sp>
      <p:grpSp>
        <p:nvGrpSpPr>
          <p:cNvPr id="21" name="组合 20"/>
          <p:cNvGrpSpPr/>
          <p:nvPr/>
        </p:nvGrpSpPr>
        <p:grpSpPr>
          <a:xfrm>
            <a:off x="2416180" y="3961278"/>
            <a:ext cx="3485474" cy="2076543"/>
            <a:chOff x="6178651" y="4070959"/>
            <a:chExt cx="3485474" cy="2076543"/>
          </a:xfrm>
        </p:grpSpPr>
        <p:grpSp>
          <p:nvGrpSpPr>
            <p:cNvPr id="4" name="组合 3"/>
            <p:cNvGrpSpPr/>
            <p:nvPr/>
          </p:nvGrpSpPr>
          <p:grpSpPr>
            <a:xfrm>
              <a:off x="6178651" y="4070959"/>
              <a:ext cx="3480188" cy="1324723"/>
              <a:chOff x="576047" y="4486649"/>
              <a:chExt cx="3480188" cy="1324723"/>
            </a:xfrm>
          </p:grpSpPr>
          <p:grpSp>
            <p:nvGrpSpPr>
              <p:cNvPr id="23" name="Group 344"/>
              <p:cNvGrpSpPr/>
              <p:nvPr/>
            </p:nvGrpSpPr>
            <p:grpSpPr bwMode="auto">
              <a:xfrm>
                <a:off x="576047" y="4486649"/>
                <a:ext cx="3480188" cy="523220"/>
                <a:chOff x="4643438" y="2664319"/>
                <a:chExt cx="3530889" cy="531058"/>
              </a:xfrm>
            </p:grpSpPr>
            <p:sp>
              <p:nvSpPr>
                <p:cNvPr id="39" name="Rectangle 109"/>
                <p:cNvSpPr/>
                <p:nvPr/>
              </p:nvSpPr>
              <p:spPr>
                <a:xfrm>
                  <a:off x="5072540" y="2664319"/>
                  <a:ext cx="3101787" cy="531058"/>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800" kern="0" dirty="0">
                      <a:solidFill>
                        <a:srgbClr val="929292">
                          <a:lumMod val="100000"/>
                        </a:srgbClr>
                      </a:solidFill>
                    </a:rPr>
                    <a:t>资金使用单位自评</a:t>
                  </a:r>
                  <a:endParaRPr kumimoji="0" lang="en-US" sz="28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40" name="Group 332"/>
                <p:cNvGrpSpPr/>
                <p:nvPr/>
              </p:nvGrpSpPr>
              <p:grpSpPr bwMode="auto">
                <a:xfrm>
                  <a:off x="4643438" y="2786064"/>
                  <a:ext cx="288476" cy="288476"/>
                  <a:chOff x="4643438" y="2786064"/>
                  <a:chExt cx="288476" cy="288476"/>
                </a:xfrm>
              </p:grpSpPr>
              <p:sp>
                <p:nvSpPr>
                  <p:cNvPr id="41"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a:ln>
                        <a:noFill/>
                      </a:ln>
                      <a:solidFill>
                        <a:srgbClr val="16294C"/>
                      </a:solidFill>
                      <a:effectLst/>
                      <a:uLnTx/>
                      <a:uFillTx/>
                      <a:latin typeface="Calibri" panose="020F0502020204030204"/>
                    </a:endParaRPr>
                  </a:p>
                </p:txBody>
              </p:sp>
              <p:sp>
                <p:nvSpPr>
                  <p:cNvPr id="42"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nvGrpSpPr>
              <p:cNvPr id="25" name="Group 346"/>
              <p:cNvGrpSpPr/>
              <p:nvPr/>
            </p:nvGrpSpPr>
            <p:grpSpPr bwMode="auto">
              <a:xfrm>
                <a:off x="577184" y="5288152"/>
                <a:ext cx="2786317" cy="523220"/>
                <a:chOff x="4643438" y="3526715"/>
                <a:chExt cx="2826916" cy="531058"/>
              </a:xfrm>
            </p:grpSpPr>
            <p:sp>
              <p:nvSpPr>
                <p:cNvPr id="31" name="Rectangle 101"/>
                <p:cNvSpPr/>
                <p:nvPr/>
              </p:nvSpPr>
              <p:spPr>
                <a:xfrm>
                  <a:off x="5097169" y="3526715"/>
                  <a:ext cx="2373185" cy="531058"/>
                </a:xfrm>
                <a:prstGeom prst="rect">
                  <a:avLst/>
                </a:prstGeom>
              </p:spPr>
              <p:txBody>
                <a:bodyPr wrap="none">
                  <a:spAutoFit/>
                </a:bodyPr>
                <a:lstStyle/>
                <a:p>
                  <a:pPr defTabSz="899795" eaLnBrk="1" fontAlgn="auto" hangingPunct="1">
                    <a:spcBef>
                      <a:spcPts val="0"/>
                    </a:spcBef>
                    <a:spcAft>
                      <a:spcPts val="0"/>
                    </a:spcAft>
                    <a:defRPr/>
                  </a:pPr>
                  <a:r>
                    <a:rPr lang="zh-CN" altLang="en-US" sz="2800" kern="0" dirty="0">
                      <a:solidFill>
                        <a:srgbClr val="929292">
                          <a:lumMod val="100000"/>
                        </a:srgbClr>
                      </a:solidFill>
                    </a:rPr>
                    <a:t>部门绩效评价</a:t>
                  </a:r>
                  <a:endParaRPr lang="en-US" sz="2800" kern="0" dirty="0">
                    <a:solidFill>
                      <a:srgbClr val="929292">
                        <a:lumMod val="100000"/>
                      </a:srgbClr>
                    </a:solidFill>
                  </a:endParaRPr>
                </a:p>
              </p:txBody>
            </p:sp>
            <p:grpSp>
              <p:nvGrpSpPr>
                <p:cNvPr id="32" name="Group 341"/>
                <p:cNvGrpSpPr/>
                <p:nvPr/>
              </p:nvGrpSpPr>
              <p:grpSpPr bwMode="auto">
                <a:xfrm>
                  <a:off x="4643438" y="3643320"/>
                  <a:ext cx="288476" cy="288476"/>
                  <a:chOff x="4643438" y="3643320"/>
                  <a:chExt cx="288476" cy="288476"/>
                </a:xfrm>
              </p:grpSpPr>
              <p:sp>
                <p:nvSpPr>
                  <p:cNvPr id="33"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34"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50" name="Group 346"/>
            <p:cNvGrpSpPr/>
            <p:nvPr/>
          </p:nvGrpSpPr>
          <p:grpSpPr bwMode="auto">
            <a:xfrm>
              <a:off x="6183359" y="5624282"/>
              <a:ext cx="3480766" cy="523220"/>
              <a:chOff x="4643438" y="3521713"/>
              <a:chExt cx="3531479" cy="531059"/>
            </a:xfrm>
          </p:grpSpPr>
          <p:sp>
            <p:nvSpPr>
              <p:cNvPr id="51" name="Rectangle 101"/>
              <p:cNvSpPr/>
              <p:nvPr/>
            </p:nvSpPr>
            <p:spPr>
              <a:xfrm>
                <a:off x="5073127" y="3521713"/>
                <a:ext cx="3101790" cy="531059"/>
              </a:xfrm>
              <a:prstGeom prst="rect">
                <a:avLst/>
              </a:prstGeom>
            </p:spPr>
            <p:txBody>
              <a:bodyPr wrap="none">
                <a:spAutoFit/>
              </a:bodyPr>
              <a:lstStyle/>
              <a:p>
                <a:pPr defTabSz="899795" eaLnBrk="1" fontAlgn="auto" hangingPunct="1">
                  <a:spcBef>
                    <a:spcPts val="0"/>
                  </a:spcBef>
                  <a:spcAft>
                    <a:spcPts val="0"/>
                  </a:spcAft>
                  <a:defRPr/>
                </a:pPr>
                <a:r>
                  <a:rPr lang="zh-CN" altLang="en-US" sz="2800" kern="0" dirty="0">
                    <a:solidFill>
                      <a:srgbClr val="929292">
                        <a:lumMod val="100000"/>
                      </a:srgbClr>
                    </a:solidFill>
                  </a:rPr>
                  <a:t>财政重点绩效评价</a:t>
                </a:r>
                <a:endParaRPr lang="en-US" sz="2800" kern="0" dirty="0">
                  <a:solidFill>
                    <a:srgbClr val="929292">
                      <a:lumMod val="100000"/>
                    </a:srgbClr>
                  </a:solidFill>
                </a:endParaRPr>
              </a:p>
            </p:txBody>
          </p:sp>
          <p:grpSp>
            <p:nvGrpSpPr>
              <p:cNvPr id="52" name="Group 341"/>
              <p:cNvGrpSpPr/>
              <p:nvPr/>
            </p:nvGrpSpPr>
            <p:grpSpPr bwMode="auto">
              <a:xfrm>
                <a:off x="4643438" y="3643320"/>
                <a:ext cx="288476" cy="288476"/>
                <a:chOff x="4643438" y="3643320"/>
                <a:chExt cx="288476" cy="288476"/>
              </a:xfrm>
            </p:grpSpPr>
            <p:sp>
              <p:nvSpPr>
                <p:cNvPr id="53"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54"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sp>
        <p:nvSpPr>
          <p:cNvPr id="44" name="矩形 43"/>
          <p:cNvSpPr/>
          <p:nvPr/>
        </p:nvSpPr>
        <p:spPr>
          <a:xfrm>
            <a:off x="344838" y="4502609"/>
            <a:ext cx="1834698" cy="994050"/>
          </a:xfrm>
          <a:prstGeom prst="rect">
            <a:avLst/>
          </a:prstGeom>
          <a:solidFill>
            <a:schemeClr val="bg1">
              <a:lumMod val="65000"/>
            </a:schemeClr>
          </a:solidFill>
          <a:ln w="25400" cap="flat" cmpd="sng" algn="ctr">
            <a:noFill/>
            <a:prstDash val="solid"/>
          </a:ln>
          <a:effectLst/>
        </p:spPr>
        <p:txBody>
          <a:bodyPr lIns="0" tIns="3600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dirty="0">
                <a:solidFill>
                  <a:sysClr val="window" lastClr="FFFFFF"/>
                </a:solidFill>
                <a:latin typeface="微软雅黑" panose="020B0503020204020204" pitchFamily="34" charset="-122"/>
              </a:rPr>
              <a:t>绩效评价分类</a:t>
            </a:r>
            <a:endPar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ndParaRPr>
          </a:p>
        </p:txBody>
      </p:sp>
      <p:grpSp>
        <p:nvGrpSpPr>
          <p:cNvPr id="43" name="组合 42"/>
          <p:cNvGrpSpPr/>
          <p:nvPr/>
        </p:nvGrpSpPr>
        <p:grpSpPr>
          <a:xfrm>
            <a:off x="-510686" y="141771"/>
            <a:ext cx="5169771" cy="984885"/>
            <a:chOff x="-633047" y="224137"/>
            <a:chExt cx="6330461" cy="984885"/>
          </a:xfrm>
        </p:grpSpPr>
        <p:sp>
          <p:nvSpPr>
            <p:cNvPr id="45"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绩效评价   </a:t>
              </a:r>
              <a:r>
                <a:rPr lang="zh-CN" altLang="en-US" sz="2400" dirty="0">
                  <a:solidFill>
                    <a:schemeClr val="accent1"/>
                  </a:solidFill>
                  <a:latin typeface="华文细黑" panose="02010600040101010101" pitchFamily="2" charset="-122"/>
                  <a:ea typeface="华文细黑" panose="02010600040101010101" pitchFamily="2" charset="-122"/>
                </a:rPr>
                <a:t>内涵与分类</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46" name="直接连接符 45"/>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Tm="181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1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p:tgtEl>
                                          <p:spTgt spid="44"/>
                                        </p:tgtEl>
                                        <p:attrNameLst>
                                          <p:attrName>ppt_x</p:attrName>
                                        </p:attrNameLst>
                                      </p:cBhvr>
                                      <p:tavLst>
                                        <p:tav tm="0">
                                          <p:val>
                                            <p:strVal val="#ppt_x-#ppt_w*1.125000"/>
                                          </p:val>
                                        </p:tav>
                                        <p:tav tm="100000">
                                          <p:val>
                                            <p:strVal val="#ppt_x"/>
                                          </p:val>
                                        </p:tav>
                                      </p:tavLst>
                                    </p:anim>
                                    <p:animEffect transition="in" filter="wipe(right)">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536" y="1196752"/>
            <a:ext cx="8229600" cy="4752528"/>
          </a:xfrm>
        </p:spPr>
        <p:txBody>
          <a:bodyPr/>
          <a:lstStyle/>
          <a:p>
            <a:pPr>
              <a:lnSpc>
                <a:spcPct val="150000"/>
              </a:lnSpc>
            </a:pPr>
            <a:r>
              <a:rPr lang="en-US" altLang="zh-CN" sz="2400" b="1" dirty="0" smtClean="0">
                <a:solidFill>
                  <a:srgbClr val="002060"/>
                </a:solidFill>
                <a:latin typeface="+mn-ea"/>
              </a:rPr>
              <a:t>1.</a:t>
            </a:r>
            <a:r>
              <a:rPr lang="zh-CN" altLang="en-US" sz="2400" b="1" dirty="0" smtClean="0">
                <a:solidFill>
                  <a:srgbClr val="002060"/>
                </a:solidFill>
                <a:latin typeface="+mn-ea"/>
              </a:rPr>
              <a:t>健</a:t>
            </a:r>
            <a:r>
              <a:rPr lang="zh-CN" altLang="en-US" sz="2400" b="1" dirty="0">
                <a:solidFill>
                  <a:srgbClr val="002060"/>
                </a:solidFill>
                <a:latin typeface="+mn-ea"/>
              </a:rPr>
              <a:t>全预算绩效标准体</a:t>
            </a:r>
            <a:r>
              <a:rPr lang="zh-CN" altLang="en-US" sz="2400" b="1" dirty="0" smtClean="0">
                <a:solidFill>
                  <a:srgbClr val="002060"/>
                </a:solidFill>
                <a:latin typeface="+mn-ea"/>
              </a:rPr>
              <a:t>系</a:t>
            </a:r>
            <a:endParaRPr lang="en-US" altLang="zh-CN" sz="2400" b="1" dirty="0" smtClean="0">
              <a:solidFill>
                <a:srgbClr val="002060"/>
              </a:solidFill>
            </a:endParaRPr>
          </a:p>
          <a:p>
            <a:pPr>
              <a:lnSpc>
                <a:spcPct val="150000"/>
              </a:lnSpc>
            </a:pPr>
            <a:r>
              <a:rPr lang="zh-CN" altLang="en-US" sz="2400" b="1" dirty="0" smtClean="0">
                <a:solidFill>
                  <a:srgbClr val="002060"/>
                </a:solidFill>
              </a:rPr>
              <a:t>各级财政部门要建立健全定量和定性相结合的</a:t>
            </a:r>
            <a:r>
              <a:rPr lang="zh-CN" altLang="en-US" sz="2400" b="1" dirty="0" smtClean="0">
                <a:solidFill>
                  <a:srgbClr val="FF0000"/>
                </a:solidFill>
              </a:rPr>
              <a:t>共性绩效指标框架</a:t>
            </a:r>
            <a:r>
              <a:rPr lang="zh-CN" altLang="en-US" sz="2400" b="1" dirty="0" smtClean="0">
                <a:solidFill>
                  <a:srgbClr val="002060"/>
                </a:solidFill>
              </a:rPr>
              <a:t>。各行业主管部门要加快构建</a:t>
            </a:r>
            <a:r>
              <a:rPr lang="zh-CN" altLang="en-US" sz="2400" b="1" dirty="0" smtClean="0">
                <a:solidFill>
                  <a:srgbClr val="FF0000"/>
                </a:solidFill>
              </a:rPr>
              <a:t>分行业、分领域、分层次</a:t>
            </a:r>
            <a:r>
              <a:rPr lang="zh-CN" altLang="en-US" sz="2400" b="1" dirty="0" smtClean="0">
                <a:solidFill>
                  <a:srgbClr val="002060"/>
                </a:solidFill>
              </a:rPr>
              <a:t>的核心绩效</a:t>
            </a:r>
            <a:r>
              <a:rPr lang="zh-CN" altLang="en-US" sz="2400" b="1" dirty="0" smtClean="0">
                <a:solidFill>
                  <a:srgbClr val="FF0000"/>
                </a:solidFill>
              </a:rPr>
              <a:t>指标和标准体系</a:t>
            </a:r>
            <a:r>
              <a:rPr lang="zh-CN" altLang="en-US" sz="2400" b="1" dirty="0" smtClean="0">
                <a:solidFill>
                  <a:srgbClr val="002060"/>
                </a:solidFill>
              </a:rPr>
              <a:t>，实现科学合理、细化量化、可比可测、动态调整、共建共享。</a:t>
            </a:r>
            <a:endParaRPr lang="en-US" altLang="zh-CN" sz="2400" b="1" dirty="0" smtClean="0">
              <a:solidFill>
                <a:srgbClr val="002060"/>
              </a:solidFill>
            </a:endParaRPr>
          </a:p>
          <a:p>
            <a:pPr>
              <a:lnSpc>
                <a:spcPct val="150000"/>
              </a:lnSpc>
            </a:pPr>
            <a:r>
              <a:rPr lang="zh-CN" altLang="en-US" sz="2400" b="1" dirty="0" smtClean="0">
                <a:solidFill>
                  <a:srgbClr val="002060"/>
                </a:solidFill>
              </a:rPr>
              <a:t>绩效指标和标准体系要与</a:t>
            </a:r>
            <a:r>
              <a:rPr lang="zh-CN" altLang="en-US" sz="2400" b="1" dirty="0" smtClean="0">
                <a:solidFill>
                  <a:srgbClr val="FF0000"/>
                </a:solidFill>
              </a:rPr>
              <a:t>基本公共服务标准</a:t>
            </a:r>
            <a:r>
              <a:rPr lang="zh-CN" altLang="en-US" sz="2400" b="1" dirty="0" smtClean="0">
                <a:solidFill>
                  <a:srgbClr val="002060"/>
                </a:solidFill>
              </a:rPr>
              <a:t>、部门预算</a:t>
            </a:r>
            <a:r>
              <a:rPr lang="zh-CN" altLang="en-US" sz="2400" b="1" dirty="0" smtClean="0">
                <a:solidFill>
                  <a:srgbClr val="FF0000"/>
                </a:solidFill>
              </a:rPr>
              <a:t>项目支出标准</a:t>
            </a:r>
            <a:r>
              <a:rPr lang="zh-CN" altLang="en-US" sz="2400" b="1" dirty="0" smtClean="0">
                <a:solidFill>
                  <a:srgbClr val="002060"/>
                </a:solidFill>
              </a:rPr>
              <a:t>等衔接匹配，突出结果导向，重点考核实绩。</a:t>
            </a:r>
            <a:endParaRPr lang="en-US" altLang="zh-CN" sz="2400" b="1" dirty="0" smtClean="0">
              <a:solidFill>
                <a:srgbClr val="002060"/>
              </a:solidFill>
            </a:endParaRPr>
          </a:p>
          <a:p>
            <a:endParaRPr lang="zh-CN" altLang="en-US" dirty="0"/>
          </a:p>
        </p:txBody>
      </p:sp>
      <p:sp>
        <p:nvSpPr>
          <p:cNvPr id="3" name="标题 2"/>
          <p:cNvSpPr>
            <a:spLocks noGrp="1"/>
          </p:cNvSpPr>
          <p:nvPr>
            <p:ph type="title"/>
          </p:nvPr>
        </p:nvSpPr>
        <p:spPr>
          <a:xfrm>
            <a:off x="2135560" y="404664"/>
            <a:ext cx="6912744" cy="432000"/>
          </a:xfrm>
        </p:spPr>
        <p:txBody>
          <a:bodyPr/>
          <a:lstStyle/>
          <a:p>
            <a:r>
              <a:rPr lang="zh-CN" altLang="zh-CN" b="1" dirty="0" smtClean="0">
                <a:solidFill>
                  <a:srgbClr val="002060"/>
                </a:solidFill>
                <a:latin typeface="+mn-ea"/>
                <a:ea typeface="+mn-ea"/>
              </a:rPr>
              <a:t>绩效评价</a:t>
            </a:r>
            <a:r>
              <a:rPr lang="zh-CN" altLang="en-US" b="1" dirty="0" smtClean="0">
                <a:solidFill>
                  <a:srgbClr val="002060"/>
                </a:solidFill>
                <a:latin typeface="+mn-ea"/>
                <a:ea typeface="+mn-ea"/>
              </a:rPr>
              <a:t>核心要素</a:t>
            </a:r>
            <a:endParaRPr lang="zh-CN" altLang="en-US" b="1" dirty="0">
              <a:solidFill>
                <a:srgbClr val="002060"/>
              </a:solidFill>
              <a:latin typeface="+mn-ea"/>
              <a:ea typeface="+mn-ea"/>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605" y="1259205"/>
            <a:ext cx="8229600" cy="4545965"/>
          </a:xfrm>
        </p:spPr>
        <p:txBody>
          <a:bodyPr/>
          <a:lstStyle/>
          <a:p>
            <a:r>
              <a:rPr lang="zh-CN" altLang="en-US" b="1" dirty="0" smtClean="0">
                <a:solidFill>
                  <a:srgbClr val="002060"/>
                </a:solidFill>
              </a:rPr>
              <a:t>两大指</a:t>
            </a:r>
            <a:r>
              <a:rPr lang="zh-CN" altLang="en-US" b="1" dirty="0">
                <a:solidFill>
                  <a:srgbClr val="002060"/>
                </a:solidFill>
              </a:rPr>
              <a:t>标体系</a:t>
            </a:r>
            <a:r>
              <a:rPr lang="zh-CN" altLang="en-US" b="1" dirty="0" smtClean="0">
                <a:solidFill>
                  <a:srgbClr val="002060"/>
                </a:solidFill>
              </a:rPr>
              <a:t>共存</a:t>
            </a:r>
            <a:endParaRPr lang="en-US" altLang="zh-CN" b="1" dirty="0" smtClean="0">
              <a:solidFill>
                <a:srgbClr val="002060"/>
              </a:solidFill>
            </a:endParaRPr>
          </a:p>
          <a:p>
            <a:r>
              <a:rPr lang="zh-CN" altLang="en-US" b="1" dirty="0">
                <a:solidFill>
                  <a:srgbClr val="002060"/>
                </a:solidFill>
              </a:rPr>
              <a:t>（</a:t>
            </a:r>
            <a:r>
              <a:rPr lang="en-US" altLang="zh-CN" b="1" dirty="0">
                <a:solidFill>
                  <a:srgbClr val="002060"/>
                </a:solidFill>
              </a:rPr>
              <a:t>1</a:t>
            </a:r>
            <a:r>
              <a:rPr lang="zh-CN" altLang="en-US" b="1" dirty="0">
                <a:solidFill>
                  <a:srgbClr val="002060"/>
                </a:solidFill>
              </a:rPr>
              <a:t>）指标体系设计的出发点存在</a:t>
            </a:r>
            <a:r>
              <a:rPr lang="zh-CN" altLang="en-US" b="1" dirty="0" smtClean="0">
                <a:solidFill>
                  <a:srgbClr val="002060"/>
                </a:solidFill>
              </a:rPr>
              <a:t>差异</a:t>
            </a:r>
            <a:endParaRPr lang="en-US" altLang="zh-CN" b="1" dirty="0" smtClean="0">
              <a:solidFill>
                <a:srgbClr val="002060"/>
              </a:solidFill>
            </a:endParaRPr>
          </a:p>
          <a:p>
            <a:r>
              <a:rPr lang="zh-CN" altLang="en-US" b="1" dirty="0">
                <a:solidFill>
                  <a:srgbClr val="002060"/>
                </a:solidFill>
              </a:rPr>
              <a:t>（</a:t>
            </a:r>
            <a:r>
              <a:rPr lang="en-US" altLang="zh-CN" b="1" dirty="0">
                <a:solidFill>
                  <a:srgbClr val="002060"/>
                </a:solidFill>
              </a:rPr>
              <a:t>2</a:t>
            </a:r>
            <a:r>
              <a:rPr lang="zh-CN" altLang="en-US" b="1" dirty="0">
                <a:solidFill>
                  <a:srgbClr val="002060"/>
                </a:solidFill>
              </a:rPr>
              <a:t>）一级指标设计存在</a:t>
            </a:r>
            <a:r>
              <a:rPr lang="zh-CN" altLang="en-US" b="1" dirty="0" smtClean="0">
                <a:solidFill>
                  <a:srgbClr val="002060"/>
                </a:solidFill>
              </a:rPr>
              <a:t>差异</a:t>
            </a:r>
            <a:endParaRPr lang="en-US" altLang="zh-CN" b="1" dirty="0" smtClean="0">
              <a:solidFill>
                <a:srgbClr val="002060"/>
              </a:solidFill>
            </a:endParaRPr>
          </a:p>
          <a:p>
            <a:r>
              <a:rPr lang="zh-CN" altLang="en-US" b="1" dirty="0" smtClean="0">
                <a:solidFill>
                  <a:srgbClr val="002060"/>
                </a:solidFill>
              </a:rPr>
              <a:t>（</a:t>
            </a:r>
            <a:r>
              <a:rPr lang="en-US" altLang="zh-CN" b="1" dirty="0" smtClean="0">
                <a:solidFill>
                  <a:srgbClr val="002060"/>
                </a:solidFill>
              </a:rPr>
              <a:t>3</a:t>
            </a:r>
            <a:r>
              <a:rPr lang="zh-CN" altLang="en-US" b="1" dirty="0" smtClean="0">
                <a:solidFill>
                  <a:srgbClr val="002060"/>
                </a:solidFill>
              </a:rPr>
              <a:t>）评价</a:t>
            </a:r>
            <a:r>
              <a:rPr lang="zh-CN" altLang="en-US" b="1" dirty="0">
                <a:solidFill>
                  <a:srgbClr val="002060"/>
                </a:solidFill>
              </a:rPr>
              <a:t>的重心存在</a:t>
            </a:r>
            <a:r>
              <a:rPr lang="zh-CN" altLang="en-US" b="1" dirty="0" smtClean="0">
                <a:solidFill>
                  <a:srgbClr val="002060"/>
                </a:solidFill>
              </a:rPr>
              <a:t>差异</a:t>
            </a:r>
            <a:endParaRPr lang="en-US" altLang="zh-CN" b="1" dirty="0" smtClean="0">
              <a:solidFill>
                <a:srgbClr val="002060"/>
              </a:solidFill>
            </a:endParaRPr>
          </a:p>
          <a:p>
            <a:r>
              <a:rPr lang="zh-CN" altLang="en-US" b="1" dirty="0" smtClean="0">
                <a:solidFill>
                  <a:srgbClr val="002060"/>
                </a:solidFill>
              </a:rPr>
              <a:t>（</a:t>
            </a:r>
            <a:r>
              <a:rPr lang="en-US" altLang="zh-CN" b="1" dirty="0" smtClean="0">
                <a:solidFill>
                  <a:srgbClr val="002060"/>
                </a:solidFill>
              </a:rPr>
              <a:t>4</a:t>
            </a:r>
            <a:r>
              <a:rPr lang="zh-CN" altLang="en-US" b="1" dirty="0" smtClean="0">
                <a:solidFill>
                  <a:srgbClr val="002060"/>
                </a:solidFill>
              </a:rPr>
              <a:t>）对</a:t>
            </a:r>
            <a:r>
              <a:rPr lang="zh-CN" altLang="en-US" b="1" dirty="0">
                <a:solidFill>
                  <a:srgbClr val="002060"/>
                </a:solidFill>
              </a:rPr>
              <a:t>资金投入的评价存在性质根本性</a:t>
            </a:r>
            <a:r>
              <a:rPr lang="zh-CN" altLang="en-US" b="1" dirty="0" smtClean="0">
                <a:solidFill>
                  <a:srgbClr val="002060"/>
                </a:solidFill>
              </a:rPr>
              <a:t>差异</a:t>
            </a:r>
            <a:endParaRPr lang="en-US" altLang="zh-CN" b="1" dirty="0" smtClean="0">
              <a:solidFill>
                <a:srgbClr val="002060"/>
              </a:solidFill>
            </a:endParaRPr>
          </a:p>
          <a:p>
            <a:pPr>
              <a:lnSpc>
                <a:spcPct val="150000"/>
              </a:lnSpc>
            </a:pPr>
            <a:endParaRPr lang="zh-CN" altLang="en-US" b="1" dirty="0">
              <a:solidFill>
                <a:srgbClr val="002060"/>
              </a:solidFill>
            </a:endParaRPr>
          </a:p>
        </p:txBody>
      </p:sp>
      <p:sp>
        <p:nvSpPr>
          <p:cNvPr id="3" name="标题 2"/>
          <p:cNvSpPr>
            <a:spLocks noGrp="1"/>
          </p:cNvSpPr>
          <p:nvPr>
            <p:ph type="title"/>
          </p:nvPr>
        </p:nvSpPr>
        <p:spPr>
          <a:xfrm>
            <a:off x="1919536" y="332656"/>
            <a:ext cx="8064895" cy="432000"/>
          </a:xfrm>
        </p:spPr>
        <p:txBody>
          <a:bodyPr/>
          <a:lstStyle/>
          <a:p>
            <a:r>
              <a:rPr lang="zh-CN" altLang="en-US" sz="3200" b="1" dirty="0" smtClean="0">
                <a:solidFill>
                  <a:srgbClr val="002060"/>
                </a:solidFill>
                <a:latin typeface="+mn-ea"/>
                <a:ea typeface="+mn-ea"/>
              </a:rPr>
              <a:t>绩效评价指标选择</a:t>
            </a:r>
            <a:endParaRPr lang="zh-CN" altLang="en-US" sz="3200" b="1" dirty="0">
              <a:solidFill>
                <a:srgbClr val="002060"/>
              </a:solidFill>
              <a:latin typeface="+mn-ea"/>
              <a:ea typeface="+mn-ea"/>
            </a:endParaRPr>
          </a:p>
        </p:txBody>
      </p:sp>
      <p:graphicFrame>
        <p:nvGraphicFramePr>
          <p:cNvPr id="4" name="内容占位符 3"/>
          <p:cNvGraphicFramePr/>
          <p:nvPr/>
        </p:nvGraphicFramePr>
        <p:xfrm>
          <a:off x="2063552" y="3284984"/>
          <a:ext cx="8229600" cy="28807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47215" y="1414145"/>
            <a:ext cx="8229600" cy="4318635"/>
          </a:xfrm>
        </p:spPr>
        <p:txBody>
          <a:bodyPr/>
          <a:lstStyle/>
          <a:p>
            <a:pPr>
              <a:defRPr/>
            </a:pPr>
            <a:r>
              <a:rPr lang="zh-CN" altLang="zh-CN" sz="2400" b="1" dirty="0" smtClean="0">
                <a:solidFill>
                  <a:srgbClr val="002060"/>
                </a:solidFill>
                <a:latin typeface="+mn-ea"/>
              </a:rPr>
              <a:t>决策（</a:t>
            </a:r>
            <a:r>
              <a:rPr lang="en-US" altLang="zh-CN" sz="2400" b="1" dirty="0">
                <a:solidFill>
                  <a:srgbClr val="002060"/>
                </a:solidFill>
                <a:latin typeface="+mn-ea"/>
              </a:rPr>
              <a:t>15-20</a:t>
            </a:r>
            <a:r>
              <a:rPr lang="zh-CN" altLang="zh-CN" sz="2400" b="1" dirty="0">
                <a:solidFill>
                  <a:srgbClr val="002060"/>
                </a:solidFill>
                <a:latin typeface="+mn-ea"/>
              </a:rPr>
              <a:t>分</a:t>
            </a:r>
            <a:r>
              <a:rPr lang="zh-CN" altLang="zh-CN" sz="2400" b="1" dirty="0" smtClean="0">
                <a:solidFill>
                  <a:srgbClr val="002060"/>
                </a:solidFill>
                <a:latin typeface="+mn-ea"/>
              </a:rPr>
              <a:t>）</a:t>
            </a:r>
            <a:r>
              <a:rPr lang="en-US" altLang="zh-CN" sz="2400" b="1" dirty="0" smtClean="0">
                <a:solidFill>
                  <a:srgbClr val="002060"/>
                </a:solidFill>
                <a:latin typeface="+mn-ea"/>
              </a:rPr>
              <a:t> </a:t>
            </a:r>
            <a:r>
              <a:rPr lang="zh-CN" altLang="zh-CN" sz="2400" b="1" dirty="0" smtClean="0">
                <a:solidFill>
                  <a:srgbClr val="002060"/>
                </a:solidFill>
                <a:latin typeface="+mn-ea"/>
              </a:rPr>
              <a:t>——</a:t>
            </a:r>
            <a:r>
              <a:rPr lang="en-US" altLang="zh-CN" sz="2400" b="1" dirty="0" smtClean="0">
                <a:solidFill>
                  <a:srgbClr val="002060"/>
                </a:solidFill>
                <a:latin typeface="+mn-ea"/>
              </a:rPr>
              <a:t> </a:t>
            </a:r>
            <a:r>
              <a:rPr lang="zh-CN" altLang="en-US" sz="2400" b="1" dirty="0" smtClean="0">
                <a:solidFill>
                  <a:srgbClr val="002060"/>
                </a:solidFill>
                <a:latin typeface="+mn-ea"/>
              </a:rPr>
              <a:t>投入</a:t>
            </a:r>
            <a:endParaRPr lang="zh-CN" altLang="zh-CN" sz="2400" dirty="0">
              <a:solidFill>
                <a:srgbClr val="002060"/>
              </a:solidFill>
              <a:latin typeface="+mn-ea"/>
            </a:endParaRPr>
          </a:p>
          <a:p>
            <a:pPr>
              <a:defRPr/>
            </a:pPr>
            <a:r>
              <a:rPr lang="zh-CN" altLang="zh-CN" sz="2400" b="1" dirty="0">
                <a:solidFill>
                  <a:srgbClr val="002060"/>
                </a:solidFill>
                <a:latin typeface="+mn-ea"/>
              </a:rPr>
              <a:t>管</a:t>
            </a:r>
            <a:r>
              <a:rPr lang="zh-CN" altLang="zh-CN" sz="2400" b="1" dirty="0" smtClean="0">
                <a:solidFill>
                  <a:srgbClr val="002060"/>
                </a:solidFill>
                <a:latin typeface="+mn-ea"/>
              </a:rPr>
              <a:t>理（</a:t>
            </a:r>
            <a:r>
              <a:rPr lang="en-US" altLang="zh-CN" sz="2400" b="1" dirty="0">
                <a:solidFill>
                  <a:srgbClr val="002060"/>
                </a:solidFill>
                <a:latin typeface="+mn-ea"/>
              </a:rPr>
              <a:t>25-30</a:t>
            </a:r>
            <a:r>
              <a:rPr lang="zh-CN" altLang="zh-CN" sz="2400" b="1" dirty="0">
                <a:solidFill>
                  <a:srgbClr val="002060"/>
                </a:solidFill>
                <a:latin typeface="+mn-ea"/>
              </a:rPr>
              <a:t>分</a:t>
            </a:r>
            <a:r>
              <a:rPr lang="zh-CN" altLang="zh-CN" sz="2400" b="1" dirty="0" smtClean="0">
                <a:solidFill>
                  <a:srgbClr val="002060"/>
                </a:solidFill>
                <a:latin typeface="+mn-ea"/>
              </a:rPr>
              <a:t>）</a:t>
            </a:r>
            <a:r>
              <a:rPr lang="en-US" altLang="zh-CN" sz="2400" b="1" dirty="0" smtClean="0">
                <a:solidFill>
                  <a:srgbClr val="002060"/>
                </a:solidFill>
                <a:latin typeface="+mn-ea"/>
              </a:rPr>
              <a:t> </a:t>
            </a:r>
            <a:r>
              <a:rPr lang="zh-CN" altLang="zh-CN" sz="2400" b="1" dirty="0" smtClean="0">
                <a:solidFill>
                  <a:srgbClr val="002060"/>
                </a:solidFill>
                <a:latin typeface="+mn-ea"/>
              </a:rPr>
              <a:t>——</a:t>
            </a:r>
            <a:r>
              <a:rPr lang="en-US" altLang="zh-CN" sz="2400" b="1" dirty="0" smtClean="0">
                <a:solidFill>
                  <a:srgbClr val="002060"/>
                </a:solidFill>
                <a:latin typeface="+mn-ea"/>
              </a:rPr>
              <a:t> </a:t>
            </a:r>
            <a:r>
              <a:rPr lang="zh-CN" altLang="en-US" sz="2400" b="1" dirty="0" smtClean="0">
                <a:solidFill>
                  <a:srgbClr val="002060"/>
                </a:solidFill>
                <a:latin typeface="+mn-ea"/>
              </a:rPr>
              <a:t>过程</a:t>
            </a:r>
            <a:endParaRPr lang="zh-CN" altLang="zh-CN" sz="2400" dirty="0">
              <a:solidFill>
                <a:srgbClr val="002060"/>
              </a:solidFill>
              <a:latin typeface="+mn-ea"/>
            </a:endParaRPr>
          </a:p>
          <a:p>
            <a:pPr>
              <a:defRPr/>
            </a:pPr>
            <a:r>
              <a:rPr lang="zh-CN" altLang="en-US" sz="2400" b="1" dirty="0" smtClean="0">
                <a:solidFill>
                  <a:srgbClr val="002060"/>
                </a:solidFill>
                <a:latin typeface="+mn-ea"/>
              </a:rPr>
              <a:t>产出（</a:t>
            </a:r>
            <a:r>
              <a:rPr lang="en-US" altLang="zh-CN" sz="2400" b="1" dirty="0" smtClean="0">
                <a:solidFill>
                  <a:srgbClr val="002060"/>
                </a:solidFill>
                <a:latin typeface="+mn-ea"/>
              </a:rPr>
              <a:t>20-25</a:t>
            </a:r>
            <a:r>
              <a:rPr lang="zh-CN" altLang="en-US" sz="2400" b="1" dirty="0">
                <a:solidFill>
                  <a:srgbClr val="002060"/>
                </a:solidFill>
                <a:latin typeface="+mn-ea"/>
              </a:rPr>
              <a:t>分</a:t>
            </a:r>
            <a:r>
              <a:rPr lang="zh-CN" altLang="en-US" sz="2400" b="1" dirty="0" smtClean="0">
                <a:solidFill>
                  <a:srgbClr val="002060"/>
                </a:solidFill>
                <a:latin typeface="+mn-ea"/>
              </a:rPr>
              <a:t>）</a:t>
            </a:r>
            <a:r>
              <a:rPr lang="zh-CN" altLang="zh-CN" sz="2400" b="1" dirty="0">
                <a:solidFill>
                  <a:srgbClr val="002060"/>
                </a:solidFill>
                <a:latin typeface="+mn-ea"/>
              </a:rPr>
              <a:t> </a:t>
            </a:r>
            <a:r>
              <a:rPr lang="zh-CN" altLang="zh-CN" sz="2400" b="1" dirty="0" smtClean="0">
                <a:solidFill>
                  <a:srgbClr val="002060"/>
                </a:solidFill>
                <a:latin typeface="+mn-ea"/>
              </a:rPr>
              <a:t>——</a:t>
            </a:r>
            <a:r>
              <a:rPr lang="en-US" altLang="zh-CN" sz="2400" b="1" dirty="0" smtClean="0">
                <a:solidFill>
                  <a:srgbClr val="002060"/>
                </a:solidFill>
                <a:latin typeface="+mn-ea"/>
              </a:rPr>
              <a:t> </a:t>
            </a:r>
            <a:r>
              <a:rPr lang="zh-CN" altLang="en-US" sz="2400" b="1" dirty="0">
                <a:solidFill>
                  <a:srgbClr val="002060"/>
                </a:solidFill>
                <a:latin typeface="+mn-ea"/>
              </a:rPr>
              <a:t>产</a:t>
            </a:r>
            <a:r>
              <a:rPr lang="zh-CN" altLang="en-US" sz="2400" b="1" dirty="0" smtClean="0">
                <a:solidFill>
                  <a:srgbClr val="002060"/>
                </a:solidFill>
                <a:latin typeface="+mn-ea"/>
              </a:rPr>
              <a:t>出</a:t>
            </a:r>
            <a:endParaRPr lang="en-US" altLang="zh-CN" sz="2400" b="1" dirty="0" smtClean="0">
              <a:solidFill>
                <a:srgbClr val="002060"/>
              </a:solidFill>
              <a:latin typeface="+mn-ea"/>
            </a:endParaRPr>
          </a:p>
          <a:p>
            <a:pPr>
              <a:defRPr/>
            </a:pPr>
            <a:r>
              <a:rPr lang="zh-CN" altLang="en-US" sz="2400" b="1" dirty="0" smtClean="0">
                <a:solidFill>
                  <a:srgbClr val="002060"/>
                </a:solidFill>
                <a:latin typeface="+mn-ea"/>
              </a:rPr>
              <a:t>效果</a:t>
            </a:r>
            <a:r>
              <a:rPr lang="zh-CN" altLang="zh-CN" sz="2400" b="1" dirty="0" smtClean="0">
                <a:solidFill>
                  <a:srgbClr val="002060"/>
                </a:solidFill>
                <a:latin typeface="+mn-ea"/>
              </a:rPr>
              <a:t>（</a:t>
            </a:r>
            <a:r>
              <a:rPr lang="en-US" altLang="zh-CN" sz="2400" b="1" dirty="0" smtClean="0">
                <a:solidFill>
                  <a:srgbClr val="002060"/>
                </a:solidFill>
                <a:latin typeface="+mn-ea"/>
              </a:rPr>
              <a:t>25-30</a:t>
            </a:r>
            <a:r>
              <a:rPr lang="zh-CN" altLang="zh-CN" sz="2400" b="1" dirty="0" smtClean="0">
                <a:solidFill>
                  <a:srgbClr val="002060"/>
                </a:solidFill>
                <a:latin typeface="+mn-ea"/>
              </a:rPr>
              <a:t>分）</a:t>
            </a:r>
            <a:r>
              <a:rPr lang="en-US" altLang="zh-CN" sz="2400" b="1" dirty="0" smtClean="0">
                <a:solidFill>
                  <a:srgbClr val="002060"/>
                </a:solidFill>
                <a:latin typeface="+mn-ea"/>
              </a:rPr>
              <a:t> </a:t>
            </a:r>
            <a:r>
              <a:rPr lang="zh-CN" altLang="zh-CN" sz="2400" b="1" dirty="0" smtClean="0">
                <a:solidFill>
                  <a:srgbClr val="002060"/>
                </a:solidFill>
                <a:latin typeface="+mn-ea"/>
              </a:rPr>
              <a:t>——</a:t>
            </a:r>
            <a:r>
              <a:rPr lang="en-US" altLang="zh-CN" sz="2400" b="1" dirty="0" smtClean="0">
                <a:solidFill>
                  <a:srgbClr val="002060"/>
                </a:solidFill>
                <a:latin typeface="+mn-ea"/>
              </a:rPr>
              <a:t> </a:t>
            </a:r>
            <a:r>
              <a:rPr lang="zh-CN" altLang="en-US" sz="2400" b="1" dirty="0" smtClean="0">
                <a:solidFill>
                  <a:srgbClr val="002060"/>
                </a:solidFill>
                <a:latin typeface="+mn-ea"/>
              </a:rPr>
              <a:t>效果</a:t>
            </a:r>
            <a:endParaRPr lang="zh-CN" altLang="zh-CN" sz="2400" dirty="0">
              <a:solidFill>
                <a:srgbClr val="002060"/>
              </a:solidFill>
              <a:latin typeface="+mn-ea"/>
            </a:endParaRPr>
          </a:p>
          <a:p>
            <a:endParaRPr lang="zh-CN" altLang="en-US" sz="2800" b="1" dirty="0">
              <a:solidFill>
                <a:srgbClr val="002060"/>
              </a:solidFill>
            </a:endParaRPr>
          </a:p>
          <a:p>
            <a:endParaRPr lang="zh-CN" altLang="en-US" dirty="0"/>
          </a:p>
        </p:txBody>
      </p:sp>
      <p:sp>
        <p:nvSpPr>
          <p:cNvPr id="3" name="标题 2"/>
          <p:cNvSpPr>
            <a:spLocks noGrp="1"/>
          </p:cNvSpPr>
          <p:nvPr>
            <p:ph type="title"/>
          </p:nvPr>
        </p:nvSpPr>
        <p:spPr>
          <a:xfrm>
            <a:off x="2135560" y="404664"/>
            <a:ext cx="6912744" cy="432000"/>
          </a:xfrm>
        </p:spPr>
        <p:txBody>
          <a:bodyPr/>
          <a:lstStyle/>
          <a:p>
            <a:r>
              <a:rPr lang="zh-CN" altLang="en-US" b="1" dirty="0" smtClean="0">
                <a:solidFill>
                  <a:srgbClr val="002060"/>
                </a:solidFill>
                <a:latin typeface="+mn-ea"/>
                <a:ea typeface="+mn-ea"/>
              </a:rPr>
              <a:t>绩效评价指标的确定</a:t>
            </a:r>
            <a:endParaRPr lang="zh-CN" altLang="en-US" b="1" dirty="0">
              <a:solidFill>
                <a:srgbClr val="002060"/>
              </a:solidFill>
              <a:latin typeface="+mn-ea"/>
              <a:ea typeface="+mn-ea"/>
            </a:endParaRPr>
          </a:p>
        </p:txBody>
      </p:sp>
      <p:pic>
        <p:nvPicPr>
          <p:cNvPr id="68610" name="Picture 2" descr="http://www.hnzysw.cn/Uploads/image/20181023/1540257885181572.jpg"/>
          <p:cNvPicPr>
            <a:picLocks noChangeAspect="1" noChangeArrowheads="1"/>
          </p:cNvPicPr>
          <p:nvPr/>
        </p:nvPicPr>
        <p:blipFill>
          <a:blip r:embed="rId1" cstate="print"/>
          <a:srcRect/>
          <a:stretch>
            <a:fillRect/>
          </a:stretch>
        </p:blipFill>
        <p:spPr bwMode="auto">
          <a:xfrm>
            <a:off x="5231904" y="3140968"/>
            <a:ext cx="4960987" cy="2880320"/>
          </a:xfrm>
          <a:prstGeom prst="rect">
            <a:avLst/>
          </a:prstGeom>
          <a:noFill/>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1991544" y="332656"/>
            <a:ext cx="8540750" cy="719138"/>
          </a:xfrm>
        </p:spPr>
        <p:txBody>
          <a:bodyPr/>
          <a:lstStyle/>
          <a:p>
            <a:pPr algn="l"/>
            <a:br>
              <a:rPr lang="en-US" altLang="zh-CN" sz="3200" b="1" dirty="0" smtClean="0">
                <a:solidFill>
                  <a:srgbClr val="002060"/>
                </a:solidFill>
                <a:latin typeface="+mn-ea"/>
                <a:ea typeface="+mn-ea"/>
              </a:rPr>
            </a:br>
            <a:endParaRPr lang="zh-CN" altLang="en-US" sz="3200" b="1" dirty="0" smtClean="0">
              <a:solidFill>
                <a:srgbClr val="002060"/>
              </a:solidFill>
              <a:latin typeface="+mn-ea"/>
              <a:ea typeface="+mn-ea"/>
            </a:endParaRPr>
          </a:p>
        </p:txBody>
      </p:sp>
      <p:graphicFrame>
        <p:nvGraphicFramePr>
          <p:cNvPr id="6" name="表格 5"/>
          <p:cNvGraphicFramePr>
            <a:graphicFrameLocks noGrp="1"/>
          </p:cNvGraphicFramePr>
          <p:nvPr/>
        </p:nvGraphicFramePr>
        <p:xfrm>
          <a:off x="1919536" y="332656"/>
          <a:ext cx="8424545" cy="6189980"/>
        </p:xfrm>
        <a:graphic>
          <a:graphicData uri="http://schemas.openxmlformats.org/drawingml/2006/table">
            <a:tbl>
              <a:tblPr/>
              <a:tblGrid>
                <a:gridCol w="1080135"/>
                <a:gridCol w="1871980"/>
                <a:gridCol w="2015490"/>
                <a:gridCol w="3456940"/>
              </a:tblGrid>
              <a:tr h="276860">
                <a:tc>
                  <a:txBody>
                    <a:bodyPr/>
                    <a:lstStyle/>
                    <a:p>
                      <a:pPr algn="ctr">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一级指标</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二级指标</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三级指标</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指标说明</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rowSpan="6">
                  <a:txBody>
                    <a:bodyPr/>
                    <a:lstStyle/>
                    <a:p>
                      <a:pPr algn="ctr">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项目决策</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项目制定</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立项论证充分性 </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设立的必要性、可行性 </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495">
                <a:tc vMerge="1">
                  <a:tcPr/>
                </a:tc>
                <a:tc vMerge="1">
                  <a:tcPr/>
                </a:tc>
                <a:tc>
                  <a:txBody>
                    <a:bodyPr/>
                    <a:lstStyle/>
                    <a:p>
                      <a:pPr indent="14922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立项程序规范性 </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调整的及时性 </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rowSpan="2">
                  <a:txBody>
                    <a:bodyPr/>
                    <a:lstStyle/>
                    <a:p>
                      <a:pPr algn="ctr">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目标设定</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绩效目标合理性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绩效目标的合理性 </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vMerge="1">
                  <a:tcPr/>
                </a:tc>
                <a:tc>
                  <a:txBody>
                    <a:bodyPr/>
                    <a:lstStyle/>
                    <a:p>
                      <a:pPr indent="14922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绩效指标明确性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绩效指标的明确性 </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rowSpan="2">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资金配置</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支出标准科学性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支出标准合理性 </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vMerge="1">
                  <a:tcPr/>
                </a:tc>
                <a:tc>
                  <a:txBody>
                    <a:bodyPr/>
                    <a:lstStyle/>
                    <a:p>
                      <a:pPr indent="14922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支出标准应用相符性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支出标准应用规范性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rowSpan="6">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项目管理</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635"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业务管理</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管理制度健全性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管理制度健全性 </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495">
                <a:tc vMerge="1">
                  <a:tcPr/>
                </a:tc>
                <a:tc vMerge="1">
                  <a:tcPr/>
                </a:tc>
                <a:tc>
                  <a:txBody>
                    <a:bodyPr/>
                    <a:lstStyle/>
                    <a:p>
                      <a:pPr indent="14922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组织实施有效性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组织实施有效性 </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rowSpan="4">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资金管理</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资金管理制度健全性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资金管理制度健全性 </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vMerge="1">
                  <a:tcPr/>
                </a:tc>
                <a:tc>
                  <a:txBody>
                    <a:bodyPr/>
                    <a:lstStyle/>
                    <a:p>
                      <a:pPr indent="14922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资金使用规范性</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资金使用规范情况</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vMerge="1">
                  <a:tcPr/>
                </a:tc>
                <a:tc>
                  <a:txBody>
                    <a:bodyPr/>
                    <a:lstStyle/>
                    <a:p>
                      <a:pPr indent="14922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资金到位及时性</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资金到位及时情况</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vMerge="1">
                  <a:tcPr/>
                </a:tc>
                <a:tc>
                  <a:txBody>
                    <a:bodyPr/>
                    <a:lstStyle/>
                    <a:p>
                      <a:pPr indent="149225" algn="just">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资金支出完成率</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资金支出情况</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495">
                <a:tc rowSpan="4">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项目产出</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产出数量</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根据具体情况设置</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任务完成的数</a:t>
                      </a:r>
                      <a:r>
                        <a:rPr lang="zh-CN" sz="1200" b="1" kern="0" dirty="0" smtClean="0">
                          <a:solidFill>
                            <a:srgbClr val="002060"/>
                          </a:solidFill>
                          <a:latin typeface="Calibri" panose="020F0502020204030204"/>
                          <a:ea typeface="宋体" panose="02010600030101010101" pitchFamily="2" charset="-122"/>
                          <a:cs typeface="宋体" panose="02010600030101010101" pitchFamily="2" charset="-122"/>
                        </a:rPr>
                        <a:t>量</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70">
                <a:tc vMerge="1">
                  <a:tcPr/>
                </a:tc>
                <a:tc>
                  <a:txBody>
                    <a:bodyPr/>
                    <a:lstStyle/>
                    <a:p>
                      <a:pPr algn="ctr">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产出质量</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根据具体情况设置</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任务完成</a:t>
                      </a:r>
                      <a:r>
                        <a:rPr lang="zh-CN" sz="1200" b="1" kern="0" dirty="0" smtClean="0">
                          <a:solidFill>
                            <a:srgbClr val="002060"/>
                          </a:solidFill>
                          <a:latin typeface="Calibri" panose="020F0502020204030204"/>
                          <a:ea typeface="宋体" panose="02010600030101010101" pitchFamily="2" charset="-122"/>
                          <a:cs typeface="宋体" panose="02010600030101010101" pitchFamily="2" charset="-122"/>
                        </a:rPr>
                        <a:t>的质量</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a:tcPr/>
                </a:tc>
                <a:tc>
                  <a:txBody>
                    <a:bodyPr/>
                    <a:lstStyle/>
                    <a:p>
                      <a:pPr algn="ctr">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产出时效</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根据具体情况设置</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任务完成</a:t>
                      </a:r>
                      <a:r>
                        <a:rPr lang="zh-CN" sz="1200" b="1" kern="0" dirty="0" smtClean="0">
                          <a:solidFill>
                            <a:srgbClr val="002060"/>
                          </a:solidFill>
                          <a:latin typeface="Calibri" panose="020F0502020204030204"/>
                          <a:ea typeface="宋体" panose="02010600030101010101" pitchFamily="2" charset="-122"/>
                          <a:cs typeface="宋体" panose="02010600030101010101" pitchFamily="2" charset="-122"/>
                        </a:rPr>
                        <a:t>的时效</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a:tcPr/>
                </a:tc>
                <a:tc>
                  <a:txBody>
                    <a:bodyPr/>
                    <a:lstStyle/>
                    <a:p>
                      <a:pPr algn="ctr">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产出成本</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根据具体情况设置</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0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任务完</a:t>
                      </a:r>
                      <a:r>
                        <a:rPr lang="zh-CN" sz="1200" b="1" kern="0" dirty="0" smtClean="0">
                          <a:solidFill>
                            <a:srgbClr val="002060"/>
                          </a:solidFill>
                          <a:latin typeface="Calibri" panose="020F0502020204030204"/>
                          <a:ea typeface="宋体" panose="02010600030101010101" pitchFamily="2" charset="-122"/>
                          <a:cs typeface="宋体" panose="02010600030101010101" pitchFamily="2" charset="-122"/>
                        </a:rPr>
                        <a:t>成对</a:t>
                      </a: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成本的控制</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rowSpan="5">
                  <a:txBody>
                    <a:bodyPr/>
                    <a:lstStyle/>
                    <a:p>
                      <a:pPr algn="ctr">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项目效果</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生态效益</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根据具体情况设置</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0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对减少环境污染的作用，促进资源循环利用</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社会效益</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根据具体情况设置</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引导示范作用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495">
                <a:tc vMerge="1">
                  <a:tcPr/>
                </a:tc>
                <a:tc>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经济效益</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根据具体情况设置</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引导示范作用</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可持续影响</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根据具体情况设置</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资金、制度、人员的长期可持续性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vMerge="1">
                  <a:tcPr/>
                </a:tc>
                <a:tc>
                  <a:txBody>
                    <a:bodyPr/>
                    <a:lstStyle/>
                    <a:p>
                      <a:pPr algn="ctr">
                        <a:lnSpc>
                          <a:spcPct val="150000"/>
                        </a:lnSpc>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服务对象满意度</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9225" algn="just">
                        <a:spcAft>
                          <a:spcPts val="0"/>
                        </a:spcAft>
                      </a:pPr>
                      <a:r>
                        <a:rPr lang="zh-CN" sz="1200" b="1" kern="0">
                          <a:solidFill>
                            <a:srgbClr val="002060"/>
                          </a:solidFill>
                          <a:latin typeface="Calibri" panose="020F0502020204030204"/>
                          <a:ea typeface="宋体" panose="02010600030101010101" pitchFamily="2" charset="-122"/>
                          <a:cs typeface="宋体" panose="02010600030101010101" pitchFamily="2" charset="-122"/>
                        </a:rPr>
                        <a:t>根据具体情况设置</a:t>
                      </a:r>
                      <a:endParaRPr lang="zh-CN" sz="1200" b="1" kern="100">
                        <a:solidFill>
                          <a:srgbClr val="002060"/>
                        </a:solidFill>
                        <a:latin typeface="Calibri" panose="020F0502020204030204"/>
                        <a:ea typeface="宋体" panose="02010600030101010101" pitchFamily="2" charset="-122"/>
                        <a:cs typeface="Times New Roman" panose="02020603050405020304"/>
                      </a:endParaRPr>
                    </a:p>
                  </a:txBody>
                  <a:tcPr marL="11550" marR="11550" marT="27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just">
                        <a:lnSpc>
                          <a:spcPct val="150000"/>
                        </a:lnSpc>
                        <a:spcAft>
                          <a:spcPts val="0"/>
                        </a:spcAft>
                      </a:pPr>
                      <a:r>
                        <a:rPr lang="zh-CN" sz="1200" b="1" kern="0" dirty="0">
                          <a:solidFill>
                            <a:srgbClr val="002060"/>
                          </a:solidFill>
                          <a:latin typeface="Calibri" panose="020F0502020204030204"/>
                          <a:ea typeface="宋体" panose="02010600030101010101" pitchFamily="2" charset="-122"/>
                          <a:cs typeface="宋体" panose="02010600030101010101" pitchFamily="2" charset="-122"/>
                        </a:rPr>
                        <a:t>公众的满意度 </a:t>
                      </a:r>
                      <a:endParaRPr lang="zh-CN" sz="1200" b="1" kern="100" dirty="0">
                        <a:solidFill>
                          <a:srgbClr val="002060"/>
                        </a:solidFill>
                        <a:latin typeface="Calibri" panose="020F0502020204030204"/>
                        <a:ea typeface="宋体" panose="02010600030101010101" pitchFamily="2"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991544" y="332656"/>
            <a:ext cx="8352928" cy="864048"/>
          </a:xfrm>
        </p:spPr>
        <p:txBody>
          <a:bodyPr/>
          <a:lstStyle/>
          <a:p>
            <a:pPr algn="l"/>
            <a:r>
              <a:rPr lang="zh-CN" altLang="en-US" sz="3200" b="1" dirty="0">
                <a:solidFill>
                  <a:srgbClr val="002060"/>
                </a:solidFill>
                <a:latin typeface="+mn-ea"/>
                <a:ea typeface="+mn-ea"/>
              </a:rPr>
              <a:t>案例</a:t>
            </a:r>
            <a:r>
              <a:rPr lang="en-US" altLang="zh-CN" sz="3200" b="1" dirty="0">
                <a:solidFill>
                  <a:srgbClr val="002060"/>
                </a:solidFill>
                <a:latin typeface="+mn-ea"/>
                <a:ea typeface="+mn-ea"/>
              </a:rPr>
              <a:t>2</a:t>
            </a:r>
            <a:r>
              <a:rPr lang="zh-CN" altLang="en-US" sz="3200" b="1" dirty="0">
                <a:solidFill>
                  <a:srgbClr val="002060"/>
                </a:solidFill>
                <a:latin typeface="+mn-ea"/>
                <a:ea typeface="+mn-ea"/>
              </a:rPr>
              <a:t>：</a:t>
            </a:r>
            <a:endParaRPr lang="zh-CN" altLang="en-US" sz="3200" b="1" dirty="0">
              <a:solidFill>
                <a:srgbClr val="002060"/>
              </a:solidFill>
              <a:latin typeface="+mn-ea"/>
              <a:ea typeface="+mn-ea"/>
            </a:endParaRPr>
          </a:p>
        </p:txBody>
      </p:sp>
      <p:sp>
        <p:nvSpPr>
          <p:cNvPr id="4" name="内容占位符 3"/>
          <p:cNvSpPr>
            <a:spLocks noGrp="1"/>
          </p:cNvSpPr>
          <p:nvPr>
            <p:ph idx="1"/>
          </p:nvPr>
        </p:nvSpPr>
        <p:spPr>
          <a:xfrm>
            <a:off x="1991544" y="908720"/>
            <a:ext cx="8229600" cy="4752528"/>
          </a:xfrm>
        </p:spPr>
        <p:txBody>
          <a:bodyPr/>
          <a:lstStyle/>
          <a:p>
            <a:r>
              <a:rPr lang="zh-CN" altLang="zh-CN" sz="2400" b="1" dirty="0">
                <a:solidFill>
                  <a:srgbClr val="002060"/>
                </a:solidFill>
              </a:rPr>
              <a:t>预算资金的配置应与国家和政府的战略方针及政策优先方向保持高度一致，应与民众的需求保持高度一致，应被用于 </a:t>
            </a:r>
            <a:r>
              <a:rPr lang="zh-CN" altLang="zh-CN" sz="2400" b="1" dirty="0">
                <a:solidFill>
                  <a:srgbClr val="FF0000"/>
                </a:solidFill>
              </a:rPr>
              <a:t>“做正确的事”</a:t>
            </a:r>
            <a:r>
              <a:rPr lang="zh-CN" altLang="zh-CN" sz="2400" b="1" dirty="0">
                <a:solidFill>
                  <a:srgbClr val="002060"/>
                </a:solidFill>
              </a:rPr>
              <a:t>。</a:t>
            </a:r>
            <a:endParaRPr lang="en-US" altLang="zh-CN" sz="2400" b="1" dirty="0">
              <a:solidFill>
                <a:srgbClr val="002060"/>
              </a:solidFill>
            </a:endParaRPr>
          </a:p>
          <a:p>
            <a:endParaRPr lang="en-US" altLang="zh-CN" sz="2800" b="1" dirty="0">
              <a:solidFill>
                <a:srgbClr val="002060"/>
              </a:solidFill>
            </a:endParaRPr>
          </a:p>
          <a:p>
            <a:pPr>
              <a:buNone/>
            </a:pPr>
            <a:endParaRPr lang="zh-CN" altLang="en-US" sz="2800" b="1" dirty="0">
              <a:solidFill>
                <a:srgbClr val="002060"/>
              </a:solidFill>
            </a:endParaRPr>
          </a:p>
          <a:p>
            <a:endParaRPr lang="en-US" altLang="zh-CN" sz="3200" dirty="0">
              <a:solidFill>
                <a:srgbClr val="002060"/>
              </a:solidFill>
            </a:endParaRPr>
          </a:p>
          <a:p>
            <a:endParaRPr lang="zh-CN" altLang="en-US" sz="3200" dirty="0"/>
          </a:p>
        </p:txBody>
      </p:sp>
      <p:pic>
        <p:nvPicPr>
          <p:cNvPr id="5" name="Picture 12" descr="https://ss2.bdstatic.com/70cFvnSh_Q1YnxGkpoWK1HF6hhy/it/u=718297152,1150992290&amp;fm=23&amp;gp=0.jpg"/>
          <p:cNvPicPr>
            <a:picLocks noChangeAspect="1" noChangeArrowheads="1"/>
          </p:cNvPicPr>
          <p:nvPr/>
        </p:nvPicPr>
        <p:blipFill>
          <a:blip r:embed="rId1" cstate="print"/>
          <a:srcRect/>
          <a:stretch>
            <a:fillRect/>
          </a:stretch>
        </p:blipFill>
        <p:spPr>
          <a:xfrm>
            <a:off x="2063553" y="2636912"/>
            <a:ext cx="4392488" cy="3384376"/>
          </a:xfrm>
          <a:prstGeom prst="rect">
            <a:avLst/>
          </a:prstGeom>
          <a:noFill/>
        </p:spPr>
      </p:pic>
      <p:pic>
        <p:nvPicPr>
          <p:cNvPr id="7" name="Picture 14" descr="https://ss1.bdstatic.com/70cFuXSh_Q1YnxGkpoWK1HF6hhy/it/u=827381124,2984340833&amp;fm=23&amp;gp=0.jpg"/>
          <p:cNvPicPr>
            <a:picLocks noChangeAspect="1" noChangeArrowheads="1"/>
          </p:cNvPicPr>
          <p:nvPr/>
        </p:nvPicPr>
        <p:blipFill>
          <a:blip r:embed="rId2" cstate="print"/>
          <a:srcRect/>
          <a:stretch>
            <a:fillRect/>
          </a:stretch>
        </p:blipFill>
        <p:spPr bwMode="auto">
          <a:xfrm>
            <a:off x="6456040" y="1988840"/>
            <a:ext cx="3600400" cy="2736155"/>
          </a:xfrm>
          <a:prstGeom prst="rect">
            <a:avLst/>
          </a:prstGeom>
          <a:noFill/>
          <a:ln w="9525">
            <a:noFill/>
            <a:miter lim="800000"/>
            <a:headEnd/>
            <a:tailEnd/>
          </a:ln>
        </p:spPr>
      </p:pic>
      <p:pic>
        <p:nvPicPr>
          <p:cNvPr id="6" name="Picture 18" descr="https://timgsa.baidu.com/timg?image&amp;quality=80&amp;size=b9999_10000&amp;sec=1495076908628&amp;di=39270e4c61013d83f7446a5eb8849e8a&amp;imgtype=0&amp;src=http%3A%2F%2Fimgsrc.baidu.com%2Fforum%2Fpic%2Fitem%2Ff3d3572c11dfa9ecffbcd79762d0f703908fc1a4.jpg"/>
          <p:cNvPicPr>
            <a:picLocks noChangeAspect="1" noChangeArrowheads="1"/>
          </p:cNvPicPr>
          <p:nvPr/>
        </p:nvPicPr>
        <p:blipFill>
          <a:blip r:embed="rId3" cstate="print"/>
          <a:srcRect/>
          <a:stretch>
            <a:fillRect/>
          </a:stretch>
        </p:blipFill>
        <p:spPr bwMode="auto">
          <a:xfrm>
            <a:off x="6456040" y="4005064"/>
            <a:ext cx="3601021" cy="2030363"/>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760417" y="1116041"/>
            <a:ext cx="10679414" cy="5397850"/>
            <a:chOff x="807981" y="1362730"/>
            <a:chExt cx="10679414" cy="5397850"/>
          </a:xfrm>
        </p:grpSpPr>
        <p:sp>
          <p:nvSpPr>
            <p:cNvPr id="22" name="圆角矩形 2"/>
            <p:cNvSpPr/>
            <p:nvPr/>
          </p:nvSpPr>
          <p:spPr>
            <a:xfrm>
              <a:off x="807981" y="2296621"/>
              <a:ext cx="2464981" cy="4463959"/>
            </a:xfrm>
            <a:prstGeom prst="roundRect">
              <a:avLst/>
            </a:prstGeom>
            <a:noFill/>
            <a:ln w="12700">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23" name="椭圆 22"/>
            <p:cNvSpPr/>
            <p:nvPr/>
          </p:nvSpPr>
          <p:spPr>
            <a:xfrm>
              <a:off x="1288056" y="1425277"/>
              <a:ext cx="1393624" cy="1337075"/>
            </a:xfrm>
            <a:prstGeom prst="ellipse">
              <a:avLst/>
            </a:prstGeom>
            <a:solidFill>
              <a:srgbClr val="333F4F"/>
            </a:solidFill>
            <a:ln>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dirty="0">
                <a:solidFill>
                  <a:schemeClr val="tx1">
                    <a:lumMod val="65000"/>
                    <a:lumOff val="35000"/>
                  </a:schemeClr>
                </a:solidFill>
                <a:latin typeface="微软雅黑" panose="020B0503020204020204" pitchFamily="34" charset="-122"/>
              </a:endParaRPr>
            </a:p>
          </p:txBody>
        </p:sp>
        <p:sp>
          <p:nvSpPr>
            <p:cNvPr id="24" name="椭圆 23"/>
            <p:cNvSpPr/>
            <p:nvPr/>
          </p:nvSpPr>
          <p:spPr>
            <a:xfrm>
              <a:off x="2494100" y="2132845"/>
              <a:ext cx="375159" cy="484187"/>
            </a:xfrm>
            <a:prstGeom prst="ellipse">
              <a:avLst/>
            </a:prstGeom>
            <a:solidFill>
              <a:srgbClr val="333F4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zh-CN" sz="3100" dirty="0">
                  <a:solidFill>
                    <a:schemeClr val="bg1"/>
                  </a:solidFill>
                  <a:latin typeface="微软雅黑" panose="020B0503020204020204" pitchFamily="34" charset="-122"/>
                </a:rPr>
                <a:t>1</a:t>
              </a:r>
              <a:endParaRPr lang="zh-CN" altLang="en-US" sz="3100" dirty="0">
                <a:solidFill>
                  <a:schemeClr val="bg1"/>
                </a:solidFill>
                <a:latin typeface="微软雅黑" panose="020B0503020204020204" pitchFamily="34" charset="-122"/>
              </a:endParaRPr>
            </a:p>
          </p:txBody>
        </p:sp>
        <p:sp>
          <p:nvSpPr>
            <p:cNvPr id="25" name="矩形 24"/>
            <p:cNvSpPr/>
            <p:nvPr/>
          </p:nvSpPr>
          <p:spPr>
            <a:xfrm>
              <a:off x="1495873" y="1570596"/>
              <a:ext cx="1115023" cy="1046436"/>
            </a:xfrm>
            <a:prstGeom prst="rect">
              <a:avLst/>
            </a:prstGeom>
          </p:spPr>
          <p:txBody>
            <a:bodyPr wrap="square" lIns="91436" tIns="45718" rIns="91436" bIns="45718">
              <a:spAutoFit/>
            </a:bodyPr>
            <a:lstStyle/>
            <a:p>
              <a:pPr>
                <a:defRPr/>
              </a:pPr>
              <a:r>
                <a:rPr lang="zh-CN" altLang="en-US" sz="3100" b="1" dirty="0">
                  <a:solidFill>
                    <a:schemeClr val="bg1"/>
                  </a:solidFill>
                  <a:latin typeface="微软雅黑" panose="020B0503020204020204" pitchFamily="34" charset="-122"/>
                </a:rPr>
                <a:t>省财政厅</a:t>
              </a:r>
              <a:endParaRPr lang="zh-CN" altLang="en-US" sz="3100" b="1" dirty="0">
                <a:solidFill>
                  <a:schemeClr val="bg1"/>
                </a:solidFill>
                <a:latin typeface="微软雅黑" panose="020B0503020204020204" pitchFamily="34" charset="-122"/>
              </a:endParaRPr>
            </a:p>
          </p:txBody>
        </p:sp>
        <p:sp>
          <p:nvSpPr>
            <p:cNvPr id="26" name="圆角矩形 8"/>
            <p:cNvSpPr/>
            <p:nvPr/>
          </p:nvSpPr>
          <p:spPr>
            <a:xfrm>
              <a:off x="3544798" y="2268640"/>
              <a:ext cx="2463751" cy="4491940"/>
            </a:xfrm>
            <a:prstGeom prst="roundRect">
              <a:avLst/>
            </a:prstGeom>
            <a:noFill/>
            <a:ln w="12700">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35" name="椭圆 34"/>
            <p:cNvSpPr/>
            <p:nvPr/>
          </p:nvSpPr>
          <p:spPr>
            <a:xfrm>
              <a:off x="4079861" y="1396701"/>
              <a:ext cx="1393625" cy="1394225"/>
            </a:xfrm>
            <a:prstGeom prst="ellipse">
              <a:avLst/>
            </a:prstGeom>
            <a:solidFill>
              <a:srgbClr val="333F4F"/>
            </a:solidFill>
            <a:ln>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36" name="椭圆 35"/>
            <p:cNvSpPr/>
            <p:nvPr/>
          </p:nvSpPr>
          <p:spPr>
            <a:xfrm>
              <a:off x="5285291" y="2152696"/>
              <a:ext cx="376389" cy="484187"/>
            </a:xfrm>
            <a:prstGeom prst="ellipse">
              <a:avLst/>
            </a:prstGeom>
            <a:solidFill>
              <a:srgbClr val="333F4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zh-CN" sz="3100" dirty="0">
                  <a:solidFill>
                    <a:schemeClr val="bg1"/>
                  </a:solidFill>
                  <a:latin typeface="微软雅黑" panose="020B0503020204020204" pitchFamily="34" charset="-122"/>
                </a:rPr>
                <a:t>2</a:t>
              </a:r>
              <a:endParaRPr lang="zh-CN" altLang="en-US" sz="3100" dirty="0">
                <a:solidFill>
                  <a:schemeClr val="bg1"/>
                </a:solidFill>
                <a:latin typeface="微软雅黑" panose="020B0503020204020204" pitchFamily="34" charset="-122"/>
              </a:endParaRPr>
            </a:p>
          </p:txBody>
        </p:sp>
        <p:sp>
          <p:nvSpPr>
            <p:cNvPr id="37" name="矩形 36"/>
            <p:cNvSpPr/>
            <p:nvPr/>
          </p:nvSpPr>
          <p:spPr>
            <a:xfrm>
              <a:off x="4279741" y="1570596"/>
              <a:ext cx="993864" cy="1046436"/>
            </a:xfrm>
            <a:prstGeom prst="rect">
              <a:avLst/>
            </a:prstGeom>
          </p:spPr>
          <p:txBody>
            <a:bodyPr wrap="square" lIns="91436" tIns="45718" rIns="91436" bIns="45718">
              <a:spAutoFit/>
            </a:bodyPr>
            <a:lstStyle/>
            <a:p>
              <a:pPr>
                <a:defRPr/>
              </a:pPr>
              <a:r>
                <a:rPr lang="zh-CN" altLang="en-US" sz="3100" b="1" dirty="0">
                  <a:solidFill>
                    <a:schemeClr val="bg1"/>
                  </a:solidFill>
                  <a:latin typeface="微软雅黑" panose="020B0503020204020204" pitchFamily="34" charset="-122"/>
                </a:rPr>
                <a:t>省级部门</a:t>
              </a:r>
              <a:endParaRPr lang="zh-CN" altLang="en-US" sz="3100" b="1" dirty="0">
                <a:solidFill>
                  <a:schemeClr val="bg1"/>
                </a:solidFill>
                <a:latin typeface="微软雅黑" panose="020B0503020204020204" pitchFamily="34" charset="-122"/>
              </a:endParaRPr>
            </a:p>
          </p:txBody>
        </p:sp>
        <p:sp>
          <p:nvSpPr>
            <p:cNvPr id="38" name="TextBox 21"/>
            <p:cNvSpPr txBox="1"/>
            <p:nvPr/>
          </p:nvSpPr>
          <p:spPr>
            <a:xfrm>
              <a:off x="868929" y="2799496"/>
              <a:ext cx="2368910" cy="3961084"/>
            </a:xfrm>
            <a:prstGeom prst="rect">
              <a:avLst/>
            </a:prstGeom>
            <a:noFill/>
          </p:spPr>
          <p:txBody>
            <a:bodyPr wrap="square" lIns="0" tIns="0" rIns="0" bIns="0">
              <a:spAutoFit/>
            </a:bodyPr>
            <a:lstStyle/>
            <a:p>
              <a:pPr marL="285750" indent="-285750">
                <a:lnSpc>
                  <a:spcPct val="130000"/>
                </a:lnSpc>
                <a:buFont typeface="Arial" panose="020B0604020202020204" pitchFamily="34" charset="0"/>
                <a:buChar char="•"/>
                <a:defRPr/>
              </a:pPr>
              <a:r>
                <a:rPr lang="zh-CN" altLang="en-US" dirty="0"/>
                <a:t>制定绩效评价制度和办法</a:t>
              </a:r>
              <a:endParaRPr lang="en-US" altLang="zh-CN" dirty="0"/>
            </a:p>
            <a:p>
              <a:pPr marL="285750" indent="-285750">
                <a:lnSpc>
                  <a:spcPct val="130000"/>
                </a:lnSpc>
                <a:buFont typeface="Arial" panose="020B0604020202020204" pitchFamily="34" charset="0"/>
                <a:buChar char="•"/>
                <a:defRPr/>
              </a:pPr>
              <a:r>
                <a:rPr lang="zh-CN" altLang="en-US" dirty="0"/>
                <a:t>督促省级相关部门开展评价</a:t>
              </a:r>
              <a:endParaRPr lang="en-US" altLang="zh-CN" dirty="0"/>
            </a:p>
            <a:p>
              <a:pPr marL="285750" indent="-285750">
                <a:lnSpc>
                  <a:spcPct val="130000"/>
                </a:lnSpc>
                <a:buFont typeface="Arial" panose="020B0604020202020204" pitchFamily="34" charset="0"/>
                <a:buChar char="•"/>
                <a:defRPr/>
              </a:pPr>
              <a:r>
                <a:rPr lang="zh-CN" altLang="en-US" dirty="0" smtClean="0"/>
                <a:t>审查省级单位</a:t>
              </a:r>
              <a:r>
                <a:rPr lang="zh-CN" altLang="en-US" dirty="0"/>
                <a:t>的评价报告</a:t>
              </a:r>
              <a:endParaRPr lang="en-US" altLang="zh-CN" dirty="0"/>
            </a:p>
            <a:p>
              <a:pPr marL="285750" indent="-285750">
                <a:lnSpc>
                  <a:spcPct val="130000"/>
                </a:lnSpc>
                <a:buFont typeface="Arial" panose="020B0604020202020204" pitchFamily="34" charset="0"/>
                <a:buChar char="•"/>
                <a:defRPr/>
              </a:pPr>
              <a:r>
                <a:rPr lang="zh-CN" altLang="en-US" dirty="0">
                  <a:latin typeface="微软雅黑" panose="020B0503020204020204" pitchFamily="34" charset="-122"/>
                </a:rPr>
                <a:t>制定改进措施并督促相关部门落实</a:t>
              </a:r>
              <a:endParaRPr lang="en-US" altLang="zh-CN" dirty="0">
                <a:latin typeface="微软雅黑" panose="020B0503020204020204" pitchFamily="34" charset="-122"/>
              </a:endParaRPr>
            </a:p>
            <a:p>
              <a:pPr marL="285750" indent="-285750">
                <a:lnSpc>
                  <a:spcPct val="130000"/>
                </a:lnSpc>
                <a:buFont typeface="Arial" panose="020B0604020202020204" pitchFamily="34" charset="0"/>
                <a:buChar char="•"/>
                <a:defRPr/>
              </a:pPr>
              <a:r>
                <a:rPr lang="zh-CN" altLang="en-US" dirty="0">
                  <a:latin typeface="微软雅黑" panose="020B0503020204020204" pitchFamily="34" charset="-122"/>
                </a:rPr>
                <a:t>公开省级重点项目评价结果，督促省级部门公开评价结果</a:t>
              </a:r>
              <a:endParaRPr lang="zh-CN" altLang="en-US" dirty="0">
                <a:latin typeface="微软雅黑" panose="020B0503020204020204" pitchFamily="34" charset="-122"/>
              </a:endParaRPr>
            </a:p>
          </p:txBody>
        </p:sp>
        <p:sp>
          <p:nvSpPr>
            <p:cNvPr id="42" name="TextBox 22"/>
            <p:cNvSpPr txBox="1"/>
            <p:nvPr/>
          </p:nvSpPr>
          <p:spPr>
            <a:xfrm>
              <a:off x="3598619" y="3056350"/>
              <a:ext cx="2376340" cy="3600986"/>
            </a:xfrm>
            <a:prstGeom prst="rect">
              <a:avLst/>
            </a:prstGeom>
            <a:noFill/>
          </p:spPr>
          <p:txBody>
            <a:bodyPr wrap="square" lIns="0" tIns="0" rIns="0" bIns="0">
              <a:spAutoFit/>
            </a:bodyPr>
            <a:lstStyle/>
            <a:p>
              <a:pPr marL="285750" indent="-285750">
                <a:lnSpc>
                  <a:spcPct val="130000"/>
                </a:lnSpc>
                <a:buFont typeface="Arial" panose="020B0604020202020204" pitchFamily="34" charset="0"/>
                <a:buChar char="•"/>
                <a:defRPr/>
              </a:pPr>
              <a:r>
                <a:rPr lang="zh-CN" altLang="en-US" dirty="0">
                  <a:latin typeface="微软雅黑" panose="020B0503020204020204" pitchFamily="34" charset="-122"/>
                </a:rPr>
                <a:t>制定本部门评价制度，拟定工作计划及工作方案</a:t>
              </a:r>
              <a:endParaRPr lang="en-US" altLang="zh-CN" dirty="0">
                <a:latin typeface="微软雅黑" panose="020B0503020204020204" pitchFamily="34" charset="-122"/>
              </a:endParaRPr>
            </a:p>
            <a:p>
              <a:pPr marL="285750" indent="-285750">
                <a:lnSpc>
                  <a:spcPct val="130000"/>
                </a:lnSpc>
                <a:buFont typeface="Arial" panose="020B0604020202020204" pitchFamily="34" charset="0"/>
                <a:buChar char="•"/>
                <a:defRPr/>
              </a:pPr>
              <a:r>
                <a:rPr lang="zh-CN" altLang="en-US" dirty="0">
                  <a:latin typeface="微软雅黑" panose="020B0503020204020204" pitchFamily="34" charset="-122"/>
                </a:rPr>
                <a:t>组织开展本部门绩效评价</a:t>
              </a:r>
              <a:endParaRPr lang="en-US" altLang="zh-CN" dirty="0">
                <a:latin typeface="微软雅黑" panose="020B0503020204020204" pitchFamily="34" charset="-122"/>
              </a:endParaRPr>
            </a:p>
            <a:p>
              <a:pPr marL="285750" indent="-285750">
                <a:lnSpc>
                  <a:spcPct val="130000"/>
                </a:lnSpc>
                <a:buFont typeface="Arial" panose="020B0604020202020204" pitchFamily="34" charset="0"/>
                <a:buChar char="•"/>
                <a:defRPr/>
              </a:pPr>
              <a:r>
                <a:rPr lang="zh-CN" altLang="en-US" dirty="0">
                  <a:latin typeface="微软雅黑" panose="020B0503020204020204" pitchFamily="34" charset="-122"/>
                </a:rPr>
                <a:t>向省财政厅提交评价报告并公开</a:t>
              </a:r>
              <a:endParaRPr lang="en-US" altLang="zh-CN" dirty="0">
                <a:latin typeface="微软雅黑" panose="020B0503020204020204" pitchFamily="34" charset="-122"/>
              </a:endParaRPr>
            </a:p>
            <a:p>
              <a:pPr marL="285750" indent="-285750">
                <a:lnSpc>
                  <a:spcPct val="130000"/>
                </a:lnSpc>
                <a:buFont typeface="Arial" panose="020B0604020202020204" pitchFamily="34" charset="0"/>
                <a:buChar char="•"/>
                <a:defRPr/>
              </a:pPr>
              <a:r>
                <a:rPr lang="zh-CN" altLang="en-US" dirty="0">
                  <a:latin typeface="微软雅黑" panose="020B0503020204020204" pitchFamily="34" charset="-122"/>
                </a:rPr>
                <a:t>督促落实省</a:t>
              </a:r>
              <a:r>
                <a:rPr lang="zh-CN" altLang="en-US" dirty="0" smtClean="0">
                  <a:latin typeface="微软雅黑" panose="020B0503020204020204" pitchFamily="34" charset="-122"/>
                </a:rPr>
                <a:t>财政厅整改意见</a:t>
              </a:r>
              <a:endParaRPr lang="en-US" altLang="zh-CN" dirty="0">
                <a:latin typeface="微软雅黑" panose="020B0503020204020204" pitchFamily="34" charset="-122"/>
              </a:endParaRPr>
            </a:p>
            <a:p>
              <a:pPr marL="285750" indent="-285750">
                <a:lnSpc>
                  <a:spcPct val="130000"/>
                </a:lnSpc>
                <a:buFont typeface="Arial" panose="020B0604020202020204" pitchFamily="34" charset="0"/>
                <a:buChar char="•"/>
                <a:defRPr/>
              </a:pPr>
              <a:endParaRPr lang="zh-CN" altLang="en-US" b="1" dirty="0">
                <a:latin typeface="微软雅黑" panose="020B0503020204020204" pitchFamily="34" charset="-122"/>
              </a:endParaRPr>
            </a:p>
          </p:txBody>
        </p:sp>
        <p:grpSp>
          <p:nvGrpSpPr>
            <p:cNvPr id="43" name="组合 42"/>
            <p:cNvGrpSpPr/>
            <p:nvPr/>
          </p:nvGrpSpPr>
          <p:grpSpPr>
            <a:xfrm>
              <a:off x="6296376" y="1362730"/>
              <a:ext cx="2464981" cy="5397850"/>
              <a:chOff x="6296376" y="1362730"/>
              <a:chExt cx="2464981" cy="4948133"/>
            </a:xfrm>
          </p:grpSpPr>
          <p:sp>
            <p:nvSpPr>
              <p:cNvPr id="58" name="圆角矩形 9"/>
              <p:cNvSpPr/>
              <p:nvPr/>
            </p:nvSpPr>
            <p:spPr>
              <a:xfrm>
                <a:off x="6296376" y="2296622"/>
                <a:ext cx="2464981" cy="4014241"/>
              </a:xfrm>
              <a:prstGeom prst="roundRect">
                <a:avLst/>
              </a:prstGeom>
              <a:noFill/>
              <a:ln w="12700">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59" name="椭圆 58"/>
              <p:cNvSpPr/>
              <p:nvPr/>
            </p:nvSpPr>
            <p:spPr>
              <a:xfrm>
                <a:off x="6831440" y="1362730"/>
                <a:ext cx="1393624" cy="1277819"/>
              </a:xfrm>
              <a:prstGeom prst="ellipse">
                <a:avLst/>
              </a:prstGeom>
              <a:solidFill>
                <a:srgbClr val="333F4F"/>
              </a:solidFill>
              <a:ln>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60" name="椭圆 59"/>
              <p:cNvSpPr/>
              <p:nvPr/>
            </p:nvSpPr>
            <p:spPr>
              <a:xfrm>
                <a:off x="7932930" y="2097161"/>
                <a:ext cx="376389" cy="484187"/>
              </a:xfrm>
              <a:prstGeom prst="ellipse">
                <a:avLst/>
              </a:prstGeom>
              <a:solidFill>
                <a:srgbClr val="333F4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zh-CN" sz="3100" dirty="0">
                    <a:solidFill>
                      <a:schemeClr val="bg1"/>
                    </a:solidFill>
                    <a:latin typeface="微软雅黑" panose="020B0503020204020204" pitchFamily="34" charset="-122"/>
                  </a:rPr>
                  <a:t>3</a:t>
                </a:r>
                <a:endParaRPr lang="zh-CN" altLang="en-US" sz="3100" dirty="0">
                  <a:solidFill>
                    <a:schemeClr val="bg1"/>
                  </a:solidFill>
                  <a:latin typeface="微软雅黑" panose="020B0503020204020204" pitchFamily="34" charset="-122"/>
                </a:endParaRPr>
              </a:p>
            </p:txBody>
          </p:sp>
          <p:sp>
            <p:nvSpPr>
              <p:cNvPr id="61" name="矩形 60"/>
              <p:cNvSpPr/>
              <p:nvPr/>
            </p:nvSpPr>
            <p:spPr>
              <a:xfrm>
                <a:off x="6936607" y="1620156"/>
                <a:ext cx="1184518" cy="874613"/>
              </a:xfrm>
              <a:prstGeom prst="rect">
                <a:avLst/>
              </a:prstGeom>
            </p:spPr>
            <p:txBody>
              <a:bodyPr wrap="square" lIns="91436" tIns="45718" rIns="91436" bIns="45718">
                <a:spAutoFit/>
              </a:bodyPr>
              <a:lstStyle/>
              <a:p>
                <a:pPr algn="ctr">
                  <a:defRPr/>
                </a:pPr>
                <a:r>
                  <a:rPr lang="zh-CN" altLang="en-US" sz="2800" b="1" dirty="0">
                    <a:solidFill>
                      <a:schemeClr val="bg1"/>
                    </a:solidFill>
                    <a:latin typeface="微软雅黑" panose="020B0503020204020204" pitchFamily="34" charset="-122"/>
                  </a:rPr>
                  <a:t>预算单位</a:t>
                </a:r>
                <a:endParaRPr lang="zh-CN" altLang="en-US" sz="2800" b="1" dirty="0">
                  <a:solidFill>
                    <a:schemeClr val="bg1"/>
                  </a:solidFill>
                  <a:latin typeface="微软雅黑" panose="020B0503020204020204" pitchFamily="34" charset="-122"/>
                </a:endParaRPr>
              </a:p>
            </p:txBody>
          </p:sp>
        </p:grpSp>
        <p:sp>
          <p:nvSpPr>
            <p:cNvPr id="57" name="矩形 56"/>
            <p:cNvSpPr/>
            <p:nvPr/>
          </p:nvSpPr>
          <p:spPr>
            <a:xfrm>
              <a:off x="9695310" y="1662928"/>
              <a:ext cx="1383407" cy="523216"/>
            </a:xfrm>
            <a:prstGeom prst="rect">
              <a:avLst/>
            </a:prstGeom>
          </p:spPr>
          <p:txBody>
            <a:bodyPr wrap="square" lIns="91436" tIns="45718" rIns="91436" bIns="45718">
              <a:spAutoFit/>
            </a:bodyPr>
            <a:lstStyle/>
            <a:p>
              <a:pPr algn="ctr">
                <a:defRPr/>
              </a:pPr>
              <a:endParaRPr lang="zh-CN" altLang="en-US" sz="2800" b="1" dirty="0">
                <a:solidFill>
                  <a:schemeClr val="bg1"/>
                </a:solidFill>
                <a:latin typeface="微软雅黑" panose="020B0503020204020204" pitchFamily="34" charset="-122"/>
              </a:endParaRPr>
            </a:p>
          </p:txBody>
        </p:sp>
        <p:sp>
          <p:nvSpPr>
            <p:cNvPr id="45" name="TextBox 22"/>
            <p:cNvSpPr txBox="1"/>
            <p:nvPr/>
          </p:nvSpPr>
          <p:spPr>
            <a:xfrm>
              <a:off x="6423376" y="3191536"/>
              <a:ext cx="2210980" cy="2520690"/>
            </a:xfrm>
            <a:prstGeom prst="rect">
              <a:avLst/>
            </a:prstGeom>
            <a:noFill/>
          </p:spPr>
          <p:txBody>
            <a:bodyPr wrap="square" lIns="0" tIns="0" rIns="0" bIns="0">
              <a:spAutoFit/>
            </a:bodyPr>
            <a:lstStyle/>
            <a:p>
              <a:pPr marL="285750" indent="-285750">
                <a:lnSpc>
                  <a:spcPct val="130000"/>
                </a:lnSpc>
                <a:buFont typeface="Arial" panose="020B0604020202020204" pitchFamily="34" charset="0"/>
                <a:buChar char="•"/>
                <a:defRPr/>
              </a:pPr>
              <a:r>
                <a:rPr lang="zh-CN" altLang="en-US" dirty="0">
                  <a:latin typeface="微软雅黑" panose="020B0503020204020204" pitchFamily="34" charset="-122"/>
                </a:rPr>
                <a:t>拟订本单位绩效自评方案</a:t>
              </a:r>
              <a:endParaRPr lang="en-US" altLang="zh-CN" dirty="0">
                <a:latin typeface="微软雅黑" panose="020B0503020204020204" pitchFamily="34" charset="-122"/>
              </a:endParaRPr>
            </a:p>
            <a:p>
              <a:pPr marL="285750" indent="-285750">
                <a:lnSpc>
                  <a:spcPct val="130000"/>
                </a:lnSpc>
                <a:buFont typeface="Arial" panose="020B0604020202020204" pitchFamily="34" charset="0"/>
                <a:buChar char="•"/>
                <a:defRPr/>
              </a:pPr>
              <a:r>
                <a:rPr lang="zh-CN" altLang="en-US" dirty="0">
                  <a:latin typeface="微软雅黑" panose="020B0503020204020204" pitchFamily="34" charset="-122"/>
                </a:rPr>
                <a:t>对列入本单位预算的项目资金进行评价</a:t>
              </a:r>
              <a:endParaRPr lang="en-US" altLang="zh-CN" dirty="0">
                <a:latin typeface="微软雅黑" panose="020B0503020204020204" pitchFamily="34" charset="-122"/>
              </a:endParaRPr>
            </a:p>
            <a:p>
              <a:pPr marL="285750" indent="-285750">
                <a:lnSpc>
                  <a:spcPct val="130000"/>
                </a:lnSpc>
                <a:buFont typeface="Arial" panose="020B0604020202020204" pitchFamily="34" charset="0"/>
                <a:buChar char="•"/>
                <a:defRPr/>
              </a:pPr>
              <a:r>
                <a:rPr lang="zh-CN" altLang="en-US" dirty="0">
                  <a:latin typeface="微软雅黑" panose="020B0503020204020204" pitchFamily="34" charset="-122"/>
                </a:rPr>
                <a:t>提交评价报告</a:t>
              </a:r>
              <a:endParaRPr lang="en-US" altLang="zh-CN" dirty="0">
                <a:latin typeface="微软雅黑" panose="020B0503020204020204" pitchFamily="34" charset="-122"/>
              </a:endParaRPr>
            </a:p>
            <a:p>
              <a:pPr marL="285750" indent="-285750">
                <a:lnSpc>
                  <a:spcPct val="130000"/>
                </a:lnSpc>
                <a:buFont typeface="Arial" panose="020B0604020202020204" pitchFamily="34" charset="0"/>
                <a:buChar char="•"/>
                <a:defRPr/>
              </a:pPr>
              <a:r>
                <a:rPr lang="zh-CN" altLang="en-US" dirty="0">
                  <a:latin typeface="微软雅黑" panose="020B0503020204020204" pitchFamily="34" charset="-122"/>
                </a:rPr>
                <a:t>落实改进措施</a:t>
              </a:r>
              <a:endParaRPr lang="zh-CN" altLang="en-US" dirty="0">
                <a:latin typeface="微软雅黑" panose="020B0503020204020204" pitchFamily="34" charset="-122"/>
              </a:endParaRPr>
            </a:p>
          </p:txBody>
        </p:sp>
        <p:sp>
          <p:nvSpPr>
            <p:cNvPr id="46" name="TextBox 22"/>
            <p:cNvSpPr txBox="1"/>
            <p:nvPr/>
          </p:nvSpPr>
          <p:spPr>
            <a:xfrm>
              <a:off x="9276415" y="3929269"/>
              <a:ext cx="2210980" cy="360099"/>
            </a:xfrm>
            <a:prstGeom prst="rect">
              <a:avLst/>
            </a:prstGeom>
            <a:noFill/>
          </p:spPr>
          <p:txBody>
            <a:bodyPr wrap="square" lIns="0" tIns="0" rIns="0" bIns="0">
              <a:spAutoFit/>
            </a:bodyPr>
            <a:lstStyle/>
            <a:p>
              <a:pPr>
                <a:lnSpc>
                  <a:spcPct val="130000"/>
                </a:lnSpc>
                <a:defRPr/>
              </a:pPr>
              <a:endParaRPr lang="zh-CN" altLang="en-US" dirty="0">
                <a:latin typeface="微软雅黑" panose="020B0503020204020204" pitchFamily="34" charset="-122"/>
              </a:endParaRPr>
            </a:p>
          </p:txBody>
        </p:sp>
      </p:grpSp>
      <p:grpSp>
        <p:nvGrpSpPr>
          <p:cNvPr id="27" name="组合 26"/>
          <p:cNvGrpSpPr/>
          <p:nvPr/>
        </p:nvGrpSpPr>
        <p:grpSpPr>
          <a:xfrm>
            <a:off x="-510686" y="141771"/>
            <a:ext cx="5169771" cy="1107996"/>
            <a:chOff x="-633047" y="224137"/>
            <a:chExt cx="6330461" cy="1107996"/>
          </a:xfrm>
        </p:grpSpPr>
        <p:sp>
          <p:nvSpPr>
            <p:cNvPr id="28" name="文本框 47"/>
            <p:cNvSpPr txBox="1">
              <a:spLocks noChangeArrowheads="1"/>
            </p:cNvSpPr>
            <p:nvPr/>
          </p:nvSpPr>
          <p:spPr bwMode="auto">
            <a:xfrm>
              <a:off x="-633047" y="224137"/>
              <a:ext cx="63304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en-US" altLang="zh-CN" sz="3600" dirty="0" smtClean="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 </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绩效评价   </a:t>
              </a:r>
              <a:r>
                <a:rPr lang="zh-CN" altLang="en-US" sz="2400" dirty="0" smtClean="0">
                  <a:solidFill>
                    <a:schemeClr val="accent1"/>
                  </a:solidFill>
                  <a:latin typeface="华文细黑" panose="02010600040101010101" pitchFamily="2" charset="-122"/>
                  <a:ea typeface="华文细黑" panose="02010600040101010101" pitchFamily="2" charset="-122"/>
                </a:rPr>
                <a:t>职责分工</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29" name="直接连接符 28"/>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6191">
    <p:push di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7267" y="1292111"/>
            <a:ext cx="8634401" cy="4809888"/>
            <a:chOff x="5616066" y="1617378"/>
            <a:chExt cx="8634401" cy="4809888"/>
          </a:xfrm>
        </p:grpSpPr>
        <p:grpSp>
          <p:nvGrpSpPr>
            <p:cNvPr id="5" name="组合 4"/>
            <p:cNvGrpSpPr/>
            <p:nvPr/>
          </p:nvGrpSpPr>
          <p:grpSpPr>
            <a:xfrm>
              <a:off x="5621438" y="1617378"/>
              <a:ext cx="8629029" cy="1155162"/>
              <a:chOff x="576047" y="4577903"/>
              <a:chExt cx="8629029" cy="1155162"/>
            </a:xfrm>
          </p:grpSpPr>
          <p:grpSp>
            <p:nvGrpSpPr>
              <p:cNvPr id="33" name="Group 344"/>
              <p:cNvGrpSpPr/>
              <p:nvPr/>
            </p:nvGrpSpPr>
            <p:grpSpPr bwMode="auto">
              <a:xfrm>
                <a:off x="576047" y="4577903"/>
                <a:ext cx="5038306" cy="400110"/>
                <a:chOff x="4643438" y="2756942"/>
                <a:chExt cx="5111709" cy="406104"/>
              </a:xfrm>
            </p:grpSpPr>
            <p:sp>
              <p:nvSpPr>
                <p:cNvPr id="39" name="Rectangle 109"/>
                <p:cNvSpPr/>
                <p:nvPr/>
              </p:nvSpPr>
              <p:spPr>
                <a:xfrm>
                  <a:off x="5072540" y="2756942"/>
                  <a:ext cx="4682607" cy="406104"/>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000" dirty="0"/>
                    <a:t>国家和我省相关法律、法规和规章制度</a:t>
                  </a:r>
                  <a:r>
                    <a:rPr lang="en-US" altLang="zh-CN" sz="2000" dirty="0"/>
                    <a:t>;</a:t>
                  </a:r>
                  <a:endParaRPr kumimoji="0" lang="en-US" sz="20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40" name="Group 332"/>
                <p:cNvGrpSpPr/>
                <p:nvPr/>
              </p:nvGrpSpPr>
              <p:grpSpPr bwMode="auto">
                <a:xfrm>
                  <a:off x="4643438" y="2786064"/>
                  <a:ext cx="288476" cy="288476"/>
                  <a:chOff x="4643438" y="2786064"/>
                  <a:chExt cx="288476" cy="288476"/>
                </a:xfrm>
              </p:grpSpPr>
              <p:sp>
                <p:nvSpPr>
                  <p:cNvPr id="41"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a:ln>
                        <a:noFill/>
                      </a:ln>
                      <a:solidFill>
                        <a:srgbClr val="16294C"/>
                      </a:solidFill>
                      <a:effectLst/>
                      <a:uLnTx/>
                      <a:uFillTx/>
                      <a:latin typeface="Calibri" panose="020F0502020204030204"/>
                    </a:endParaRPr>
                  </a:p>
                </p:txBody>
              </p:sp>
              <p:sp>
                <p:nvSpPr>
                  <p:cNvPr id="42"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nvGrpSpPr>
              <p:cNvPr id="34" name="Group 346"/>
              <p:cNvGrpSpPr/>
              <p:nvPr/>
            </p:nvGrpSpPr>
            <p:grpSpPr bwMode="auto">
              <a:xfrm>
                <a:off x="577183" y="5332955"/>
                <a:ext cx="8627893" cy="400110"/>
                <a:chOff x="4643438" y="3572192"/>
                <a:chExt cx="8753612" cy="406104"/>
              </a:xfrm>
            </p:grpSpPr>
            <p:sp>
              <p:nvSpPr>
                <p:cNvPr id="35" name="Rectangle 101"/>
                <p:cNvSpPr/>
                <p:nvPr/>
              </p:nvSpPr>
              <p:spPr>
                <a:xfrm>
                  <a:off x="5071385" y="3572192"/>
                  <a:ext cx="8325665" cy="406104"/>
                </a:xfrm>
                <a:prstGeom prst="rect">
                  <a:avLst/>
                </a:prstGeom>
              </p:spPr>
              <p:txBody>
                <a:bodyPr wrap="none">
                  <a:spAutoFit/>
                </a:bodyPr>
                <a:lstStyle/>
                <a:p>
                  <a:r>
                    <a:rPr lang="zh-CN" altLang="en-US" sz="2000" dirty="0"/>
                    <a:t>省委省政府重大决策部署、制定的国民经济与社会发展规划和方针政策</a:t>
                  </a:r>
                  <a:r>
                    <a:rPr lang="en-US" altLang="zh-CN" sz="2000" dirty="0"/>
                    <a:t>;</a:t>
                  </a:r>
                  <a:endParaRPr lang="en-US" sz="2000" kern="0" dirty="0">
                    <a:solidFill>
                      <a:srgbClr val="929292">
                        <a:lumMod val="100000"/>
                      </a:srgbClr>
                    </a:solidFill>
                  </a:endParaRPr>
                </a:p>
              </p:txBody>
            </p:sp>
            <p:grpSp>
              <p:nvGrpSpPr>
                <p:cNvPr id="36" name="Group 341"/>
                <p:cNvGrpSpPr/>
                <p:nvPr/>
              </p:nvGrpSpPr>
              <p:grpSpPr bwMode="auto">
                <a:xfrm>
                  <a:off x="4643438" y="3643320"/>
                  <a:ext cx="288476" cy="288476"/>
                  <a:chOff x="4643438" y="3643320"/>
                  <a:chExt cx="288476" cy="288476"/>
                </a:xfrm>
              </p:grpSpPr>
              <p:sp>
                <p:nvSpPr>
                  <p:cNvPr id="37"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38"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6" name="组合 5"/>
            <p:cNvGrpSpPr/>
            <p:nvPr/>
          </p:nvGrpSpPr>
          <p:grpSpPr>
            <a:xfrm>
              <a:off x="5621438" y="3113280"/>
              <a:ext cx="8335194" cy="1155164"/>
              <a:chOff x="576047" y="4577904"/>
              <a:chExt cx="8335194" cy="1155164"/>
            </a:xfrm>
          </p:grpSpPr>
          <p:grpSp>
            <p:nvGrpSpPr>
              <p:cNvPr id="23" name="Group 344"/>
              <p:cNvGrpSpPr/>
              <p:nvPr/>
            </p:nvGrpSpPr>
            <p:grpSpPr bwMode="auto">
              <a:xfrm>
                <a:off x="576047" y="4577904"/>
                <a:ext cx="8335194" cy="400110"/>
                <a:chOff x="4643438" y="2756943"/>
                <a:chExt cx="8456629" cy="406104"/>
              </a:xfrm>
            </p:grpSpPr>
            <p:sp>
              <p:nvSpPr>
                <p:cNvPr id="29" name="Rectangle 109"/>
                <p:cNvSpPr/>
                <p:nvPr/>
              </p:nvSpPr>
              <p:spPr>
                <a:xfrm>
                  <a:off x="5072539" y="2756943"/>
                  <a:ext cx="8027528" cy="406104"/>
                </a:xfrm>
                <a:prstGeom prst="rect">
                  <a:avLst/>
                </a:prstGeom>
              </p:spPr>
              <p:txBody>
                <a:bodyPr wrap="square">
                  <a:spAutoFit/>
                </a:bodyPr>
                <a:lstStyle/>
                <a:p>
                  <a:r>
                    <a:rPr lang="zh-CN" altLang="en-US" sz="2000" dirty="0"/>
                    <a:t>国家及省级预算管理制度、资金及财务管理办法和相关财务会计资料</a:t>
                  </a:r>
                  <a:r>
                    <a:rPr lang="en-US" altLang="zh-CN" sz="2000" dirty="0"/>
                    <a:t>;</a:t>
                  </a:r>
                  <a:endParaRPr kumimoji="0" lang="en-US" sz="20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30" name="Group 332"/>
                <p:cNvGrpSpPr/>
                <p:nvPr/>
              </p:nvGrpSpPr>
              <p:grpSpPr bwMode="auto">
                <a:xfrm>
                  <a:off x="4643438" y="2786064"/>
                  <a:ext cx="288476" cy="288476"/>
                  <a:chOff x="4643438" y="2786064"/>
                  <a:chExt cx="288476" cy="288476"/>
                </a:xfrm>
              </p:grpSpPr>
              <p:sp>
                <p:nvSpPr>
                  <p:cNvPr id="31"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a:ln>
                        <a:noFill/>
                      </a:ln>
                      <a:solidFill>
                        <a:srgbClr val="16294C"/>
                      </a:solidFill>
                      <a:effectLst/>
                      <a:uLnTx/>
                      <a:uFillTx/>
                      <a:latin typeface="Calibri" panose="020F0502020204030204"/>
                    </a:endParaRPr>
                  </a:p>
                </p:txBody>
              </p:sp>
              <p:sp>
                <p:nvSpPr>
                  <p:cNvPr id="32"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nvGrpSpPr>
              <p:cNvPr id="24" name="Group 346"/>
              <p:cNvGrpSpPr/>
              <p:nvPr/>
            </p:nvGrpSpPr>
            <p:grpSpPr bwMode="auto">
              <a:xfrm>
                <a:off x="577183" y="5332958"/>
                <a:ext cx="7258929" cy="400110"/>
                <a:chOff x="4643438" y="3572195"/>
                <a:chExt cx="7364701" cy="406104"/>
              </a:xfrm>
            </p:grpSpPr>
            <p:sp>
              <p:nvSpPr>
                <p:cNvPr id="25" name="Rectangle 101"/>
                <p:cNvSpPr/>
                <p:nvPr/>
              </p:nvSpPr>
              <p:spPr>
                <a:xfrm>
                  <a:off x="5071385" y="3572195"/>
                  <a:ext cx="6936754" cy="406104"/>
                </a:xfrm>
                <a:prstGeom prst="rect">
                  <a:avLst/>
                </a:prstGeom>
              </p:spPr>
              <p:txBody>
                <a:bodyPr wrap="none">
                  <a:spAutoFit/>
                </a:bodyPr>
                <a:lstStyle/>
                <a:p>
                  <a:r>
                    <a:rPr lang="zh-CN" altLang="en-US" sz="2000" dirty="0"/>
                    <a:t>省级部门</a:t>
                  </a:r>
                  <a:r>
                    <a:rPr lang="en-US" altLang="zh-CN" sz="2000" dirty="0"/>
                    <a:t>(</a:t>
                  </a:r>
                  <a:r>
                    <a:rPr lang="zh-CN" altLang="en-US" sz="2000" dirty="0"/>
                    <a:t>单位</a:t>
                  </a:r>
                  <a:r>
                    <a:rPr lang="en-US" altLang="zh-CN" sz="2000" dirty="0"/>
                    <a:t>)</a:t>
                  </a:r>
                  <a:r>
                    <a:rPr lang="zh-CN" altLang="en-US" sz="2000" dirty="0"/>
                    <a:t>职能职责、中长期发展规划和年度工作计划</a:t>
                  </a:r>
                  <a:r>
                    <a:rPr lang="en-US" altLang="zh-CN" sz="2000" dirty="0"/>
                    <a:t>;</a:t>
                  </a:r>
                  <a:endParaRPr lang="en-US" sz="2000" kern="0" dirty="0">
                    <a:solidFill>
                      <a:srgbClr val="929292">
                        <a:lumMod val="100000"/>
                      </a:srgbClr>
                    </a:solidFill>
                  </a:endParaRPr>
                </a:p>
              </p:txBody>
            </p:sp>
            <p:grpSp>
              <p:nvGrpSpPr>
                <p:cNvPr id="26" name="Group 341"/>
                <p:cNvGrpSpPr/>
                <p:nvPr/>
              </p:nvGrpSpPr>
              <p:grpSpPr bwMode="auto">
                <a:xfrm>
                  <a:off x="4643438" y="3643320"/>
                  <a:ext cx="288476" cy="288476"/>
                  <a:chOff x="4643438" y="3643320"/>
                  <a:chExt cx="288476" cy="288476"/>
                </a:xfrm>
              </p:grpSpPr>
              <p:sp>
                <p:nvSpPr>
                  <p:cNvPr id="27"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28"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7" name="组合 6"/>
            <p:cNvGrpSpPr/>
            <p:nvPr/>
          </p:nvGrpSpPr>
          <p:grpSpPr>
            <a:xfrm>
              <a:off x="5616639" y="4579299"/>
              <a:ext cx="7531995" cy="1155171"/>
              <a:chOff x="576620" y="4577901"/>
              <a:chExt cx="7531995" cy="1155171"/>
            </a:xfrm>
          </p:grpSpPr>
          <p:grpSp>
            <p:nvGrpSpPr>
              <p:cNvPr id="13" name="Group 344"/>
              <p:cNvGrpSpPr/>
              <p:nvPr/>
            </p:nvGrpSpPr>
            <p:grpSpPr bwMode="auto">
              <a:xfrm>
                <a:off x="576620" y="4577901"/>
                <a:ext cx="5294214" cy="400110"/>
                <a:chOff x="4644020" y="2756946"/>
                <a:chExt cx="5371345" cy="406105"/>
              </a:xfrm>
            </p:grpSpPr>
            <p:sp>
              <p:nvSpPr>
                <p:cNvPr id="19" name="Rectangle 109"/>
                <p:cNvSpPr/>
                <p:nvPr/>
              </p:nvSpPr>
              <p:spPr>
                <a:xfrm>
                  <a:off x="5072540" y="2756946"/>
                  <a:ext cx="4942825" cy="406105"/>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000" dirty="0"/>
                    <a:t>相关行业政策、行业标准及专业技术规范</a:t>
                  </a:r>
                  <a:r>
                    <a:rPr lang="en-US" altLang="zh-CN" sz="2000" dirty="0"/>
                    <a:t>;</a:t>
                  </a:r>
                  <a:endParaRPr kumimoji="0" lang="en-US" sz="20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20" name="Group 332"/>
                <p:cNvGrpSpPr/>
                <p:nvPr/>
              </p:nvGrpSpPr>
              <p:grpSpPr bwMode="auto">
                <a:xfrm>
                  <a:off x="4644020" y="2785365"/>
                  <a:ext cx="288856" cy="288972"/>
                  <a:chOff x="4644020" y="2785365"/>
                  <a:chExt cx="288856" cy="288972"/>
                </a:xfrm>
              </p:grpSpPr>
              <p:sp>
                <p:nvSpPr>
                  <p:cNvPr id="21" name="Oval 111"/>
                  <p:cNvSpPr/>
                  <p:nvPr/>
                </p:nvSpPr>
                <p:spPr>
                  <a:xfrm>
                    <a:off x="4644020" y="2785365"/>
                    <a:ext cx="288856"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a:ln>
                        <a:noFill/>
                      </a:ln>
                      <a:solidFill>
                        <a:srgbClr val="16294C"/>
                      </a:solidFill>
                      <a:effectLst/>
                      <a:uLnTx/>
                      <a:uFillTx/>
                      <a:latin typeface="Calibri" panose="020F0502020204030204"/>
                    </a:endParaRPr>
                  </a:p>
                </p:txBody>
              </p:sp>
              <p:sp>
                <p:nvSpPr>
                  <p:cNvPr id="22"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nvGrpSpPr>
              <p:cNvPr id="14" name="Group 346"/>
              <p:cNvGrpSpPr/>
              <p:nvPr/>
            </p:nvGrpSpPr>
            <p:grpSpPr bwMode="auto">
              <a:xfrm>
                <a:off x="577176" y="5332962"/>
                <a:ext cx="7531439" cy="400110"/>
                <a:chOff x="4643438" y="3572198"/>
                <a:chExt cx="7641196" cy="406104"/>
              </a:xfrm>
            </p:grpSpPr>
            <p:sp>
              <p:nvSpPr>
                <p:cNvPr id="15" name="Rectangle 101"/>
                <p:cNvSpPr/>
                <p:nvPr/>
              </p:nvSpPr>
              <p:spPr>
                <a:xfrm>
                  <a:off x="5071385" y="3572198"/>
                  <a:ext cx="7213249" cy="406104"/>
                </a:xfrm>
                <a:prstGeom prst="rect">
                  <a:avLst/>
                </a:prstGeom>
              </p:spPr>
              <p:txBody>
                <a:bodyPr wrap="none">
                  <a:spAutoFit/>
                </a:bodyPr>
                <a:lstStyle/>
                <a:p>
                  <a:pPr defTabSz="899795" eaLnBrk="1" fontAlgn="auto" hangingPunct="1">
                    <a:spcBef>
                      <a:spcPts val="0"/>
                    </a:spcBef>
                    <a:spcAft>
                      <a:spcPts val="0"/>
                    </a:spcAft>
                    <a:defRPr/>
                  </a:pPr>
                  <a:r>
                    <a:rPr lang="zh-CN" altLang="en-US" sz="2000" dirty="0" smtClean="0"/>
                    <a:t>省级部门</a:t>
                  </a:r>
                  <a:r>
                    <a:rPr lang="zh-CN" altLang="en-US" sz="2000" dirty="0"/>
                    <a:t>及市县政府等各级预算材料、决算书等相关材料；</a:t>
                  </a:r>
                  <a:endParaRPr lang="en-US" sz="2000" dirty="0"/>
                </a:p>
              </p:txBody>
            </p:sp>
            <p:grpSp>
              <p:nvGrpSpPr>
                <p:cNvPr id="16" name="Group 341"/>
                <p:cNvGrpSpPr/>
                <p:nvPr/>
              </p:nvGrpSpPr>
              <p:grpSpPr bwMode="auto">
                <a:xfrm>
                  <a:off x="4643438" y="3643320"/>
                  <a:ext cx="288476" cy="288476"/>
                  <a:chOff x="4643438" y="3643320"/>
                  <a:chExt cx="288476" cy="288476"/>
                </a:xfrm>
              </p:grpSpPr>
              <p:sp>
                <p:nvSpPr>
                  <p:cNvPr id="17"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18"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8" name="Group 344"/>
            <p:cNvGrpSpPr/>
            <p:nvPr/>
          </p:nvGrpSpPr>
          <p:grpSpPr bwMode="auto">
            <a:xfrm>
              <a:off x="5616066" y="6027156"/>
              <a:ext cx="7276098" cy="400110"/>
              <a:chOff x="4643438" y="2756949"/>
              <a:chExt cx="7382103" cy="406105"/>
            </a:xfrm>
          </p:grpSpPr>
          <p:sp>
            <p:nvSpPr>
              <p:cNvPr id="9" name="Rectangle 109"/>
              <p:cNvSpPr/>
              <p:nvPr/>
            </p:nvSpPr>
            <p:spPr>
              <a:xfrm>
                <a:off x="5072540" y="2756949"/>
                <a:ext cx="6953001" cy="406105"/>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000" dirty="0"/>
                  <a:t>人大审查结果报告、审计报告及决定、专项监督检查报告。</a:t>
                </a:r>
                <a:endParaRPr kumimoji="0" lang="en-US" sz="20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10" name="Group 332"/>
              <p:cNvGrpSpPr/>
              <p:nvPr/>
            </p:nvGrpSpPr>
            <p:grpSpPr bwMode="auto">
              <a:xfrm>
                <a:off x="4643438" y="2786064"/>
                <a:ext cx="288476" cy="288476"/>
                <a:chOff x="4643438" y="2786064"/>
                <a:chExt cx="288476" cy="288476"/>
              </a:xfrm>
            </p:grpSpPr>
            <p:sp>
              <p:nvSpPr>
                <p:cNvPr id="11"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a:ln>
                      <a:noFill/>
                    </a:ln>
                    <a:solidFill>
                      <a:srgbClr val="16294C"/>
                    </a:solidFill>
                    <a:effectLst/>
                    <a:uLnTx/>
                    <a:uFillTx/>
                    <a:latin typeface="Calibri" panose="020F0502020204030204"/>
                  </a:endParaRPr>
                </a:p>
              </p:txBody>
            </p:sp>
            <p:sp>
              <p:nvSpPr>
                <p:cNvPr id="12"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43" name="组合 42"/>
          <p:cNvGrpSpPr/>
          <p:nvPr/>
        </p:nvGrpSpPr>
        <p:grpSpPr>
          <a:xfrm>
            <a:off x="-510685" y="141771"/>
            <a:ext cx="4871848" cy="984885"/>
            <a:chOff x="-633047" y="224137"/>
            <a:chExt cx="6330461" cy="984885"/>
          </a:xfrm>
        </p:grpSpPr>
        <p:sp>
          <p:nvSpPr>
            <p:cNvPr id="44"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绩效评价   </a:t>
              </a:r>
              <a:r>
                <a:rPr lang="zh-CN" altLang="en-US" sz="2400" dirty="0">
                  <a:solidFill>
                    <a:schemeClr val="accent1"/>
                  </a:solidFill>
                  <a:latin typeface="华文细黑" panose="02010600040101010101" pitchFamily="2" charset="-122"/>
                  <a:ea typeface="华文细黑" panose="02010600040101010101" pitchFamily="2" charset="-122"/>
                </a:rPr>
                <a:t>评价依据</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45" name="直接连接符 44"/>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4435" y="1036320"/>
            <a:ext cx="9194165" cy="3505200"/>
          </a:xfrm>
          <a:prstGeom prst="rect">
            <a:avLst/>
          </a:prstGeom>
          <a:noFill/>
          <a:ln w="9525">
            <a:noFill/>
          </a:ln>
        </p:spPr>
        <p:txBody>
          <a:bodyPr wrap="square">
            <a:spAutoFit/>
          </a:bodyPr>
          <a:p>
            <a:pPr marL="0" indent="398145" algn="l"/>
            <a:r>
              <a:rPr lang="zh-CN" altLang="en-US" sz="2800" b="0" u="none">
                <a:solidFill>
                  <a:srgbClr val="323232"/>
                </a:solidFill>
                <a:latin typeface="仿宋_GB2312" panose="02010609030101010101" pitchFamily="1" charset="-122"/>
                <a:ea typeface="仿宋_GB2312" panose="02010609030101010101" pitchFamily="1" charset="-122"/>
                <a:cs typeface="仿宋_GB2312" panose="02010609030101010101" pitchFamily="1" charset="-122"/>
              </a:rPr>
              <a:t> 部门预算绩效评价包括项目资金绩效评价和部门整体绩效评价。部门整体绩效评价，是对包括部门基本支出和项目支出在内的整体预算资金的绩效评价。部门预算绩效评价以项目资金为重点，重点评价一定金额以上、与本部门职能密切相关、具有明显社会影响和经济影响的项目。第十三条 省对下转移支付资金绩效评价范围为专项转移支付资金和具有特定用途的一般性转移支付资金。</a:t>
            </a:r>
            <a:endParaRPr lang="zh-CN" altLang="en-US" sz="2800"/>
          </a:p>
        </p:txBody>
      </p:sp>
      <p:sp>
        <p:nvSpPr>
          <p:cNvPr id="3" name="文本框 2"/>
          <p:cNvSpPr txBox="1"/>
          <p:nvPr/>
        </p:nvSpPr>
        <p:spPr>
          <a:xfrm>
            <a:off x="1422400" y="243840"/>
            <a:ext cx="5080000" cy="579120"/>
          </a:xfrm>
          <a:prstGeom prst="rect">
            <a:avLst/>
          </a:prstGeom>
          <a:noFill/>
          <a:ln w="9525">
            <a:noFill/>
          </a:ln>
        </p:spPr>
        <p:txBody>
          <a:bodyPr>
            <a:spAutoFit/>
          </a:bodyPr>
          <a:p>
            <a:pPr marL="0" indent="0" algn="l"/>
            <a:r>
              <a:rPr lang="zh-CN" altLang="en-US" sz="3200" b="0" u="none">
                <a:latin typeface="黑体" panose="02010600030101010101" charset="-122"/>
                <a:ea typeface="黑体" panose="02010600030101010101" charset="-122"/>
                <a:cs typeface="黑体" panose="02010600030101010101" charset="-122"/>
              </a:rPr>
              <a:t>绩效评价的对象</a:t>
            </a:r>
            <a:endParaRPr lang="zh-CN" altLang="en-US" sz="32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00480" y="655320"/>
            <a:ext cx="8660765" cy="2651760"/>
          </a:xfrm>
          <a:prstGeom prst="rect">
            <a:avLst/>
          </a:prstGeom>
          <a:noFill/>
          <a:ln w="9525">
            <a:noFill/>
          </a:ln>
        </p:spPr>
        <p:txBody>
          <a:bodyPr wrap="square">
            <a:spAutoFit/>
          </a:bodyPr>
          <a:p>
            <a:pPr marL="0" indent="398145" algn="l"/>
            <a:r>
              <a:rPr lang="zh-CN" altLang="en-US" sz="2800" b="1" u="none">
                <a:solidFill>
                  <a:schemeClr val="accent2">
                    <a:lumMod val="75000"/>
                  </a:schemeClr>
                </a:solidFill>
                <a:latin typeface="仿宋_GB2312" panose="02010609030101010101" pitchFamily="1" charset="-122"/>
                <a:ea typeface="仿宋_GB2312" panose="02010609030101010101" pitchFamily="1" charset="-122"/>
                <a:cs typeface="仿宋_GB2312" panose="02010609030101010101" pitchFamily="1" charset="-122"/>
              </a:rPr>
              <a:t> （一）绩效目标的设定情况；（二）资金投入和使用情况；（三）为实现绩效目标制定的制度、采取的措施等；（四）绩效目标的实现程度及效果；（五）绩效评价的其他内容。</a:t>
            </a:r>
            <a:endParaRPr lang="zh-CN" altLang="en-US" sz="2800" b="1" u="none">
              <a:solidFill>
                <a:schemeClr val="accent2">
                  <a:lumMod val="75000"/>
                </a:schemeClr>
              </a:solidFill>
              <a:latin typeface="仿宋_GB2312" panose="02010609030101010101" pitchFamily="1" charset="-122"/>
              <a:ea typeface="仿宋_GB2312" panose="02010609030101010101" pitchFamily="1" charset="-122"/>
              <a:cs typeface="仿宋_GB2312" panose="02010609030101010101" pitchFamily="1" charset="-122"/>
            </a:endParaRPr>
          </a:p>
        </p:txBody>
      </p:sp>
      <p:sp>
        <p:nvSpPr>
          <p:cNvPr id="5" name="文本框 4"/>
          <p:cNvSpPr txBox="1"/>
          <p:nvPr/>
        </p:nvSpPr>
        <p:spPr>
          <a:xfrm>
            <a:off x="755650" y="289560"/>
            <a:ext cx="4265930" cy="579120"/>
          </a:xfrm>
          <a:prstGeom prst="rect">
            <a:avLst/>
          </a:prstGeom>
          <a:noFill/>
        </p:spPr>
        <p:txBody>
          <a:bodyPr wrap="none" rtlCol="0" anchor="t">
            <a:spAutoFit/>
          </a:bodyPr>
          <a:p>
            <a:r>
              <a:rPr lang="zh-CN" altLang="en-US" sz="3200" b="1">
                <a:solidFill>
                  <a:schemeClr val="accent2">
                    <a:lumMod val="75000"/>
                  </a:schemeClr>
                </a:solidFill>
                <a:latin typeface="仿宋_GB2312" panose="02010609030101010101" pitchFamily="1" charset="-122"/>
                <a:ea typeface="仿宋_GB2312" panose="02010609030101010101" pitchFamily="1" charset="-122"/>
                <a:cs typeface="仿宋_GB2312" panose="02010609030101010101" pitchFamily="1" charset="-122"/>
                <a:sym typeface="+mn-ea"/>
              </a:rPr>
              <a:t>绩效评价的基本内容：</a:t>
            </a:r>
            <a:endParaRPr lang="zh-CN" altLang="en-US" sz="3200" b="1"/>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43915" y="2529840"/>
            <a:ext cx="10504170" cy="2651760"/>
          </a:xfrm>
          <a:prstGeom prst="rect">
            <a:avLst/>
          </a:prstGeom>
          <a:noFill/>
          <a:ln w="9525">
            <a:noFill/>
          </a:ln>
        </p:spPr>
        <p:txBody>
          <a:bodyPr wrap="square">
            <a:spAutoFit/>
          </a:bodyPr>
          <a:p>
            <a:pPr marL="0" indent="0" algn="l"/>
            <a:r>
              <a:rPr lang="zh-CN" altLang="en-US" sz="2800" b="1" u="none">
                <a:solidFill>
                  <a:schemeClr val="accent2">
                    <a:lumMod val="75000"/>
                  </a:schemeClr>
                </a:solidFill>
                <a:latin typeface="仿宋_GB2312" panose="02010609030101010101" pitchFamily="1" charset="-122"/>
                <a:ea typeface="仿宋_GB2312" panose="02010609030101010101" pitchFamily="1" charset="-122"/>
                <a:cs typeface="仿宋_GB2312" panose="02010609030101010101" pitchFamily="1" charset="-122"/>
              </a:rPr>
              <a:t>（一）项目政策立项实施的必要性和投入经济性。（二）项目政策实施方案的可行性。（三）项目政策绩效目标合理性。（四）财政支持方式科学性。（五）项目政策预算编制合理性。（六）其他内容。其他需评估的内容。</a:t>
            </a:r>
            <a:endParaRPr lang="zh-CN" altLang="en-US" sz="2800" b="1" u="none">
              <a:solidFill>
                <a:schemeClr val="accent2">
                  <a:lumMod val="75000"/>
                </a:schemeClr>
              </a:solidFill>
              <a:latin typeface="仿宋_GB2312" panose="02010609030101010101" pitchFamily="1" charset="-122"/>
              <a:ea typeface="仿宋_GB2312" panose="02010609030101010101" pitchFamily="1" charset="-122"/>
              <a:cs typeface="仿宋_GB2312" panose="02010609030101010101" pitchFamily="1" charset="-122"/>
            </a:endParaRPr>
          </a:p>
        </p:txBody>
      </p:sp>
      <p:sp>
        <p:nvSpPr>
          <p:cNvPr id="3" name="文本框 2"/>
          <p:cNvSpPr txBox="1"/>
          <p:nvPr/>
        </p:nvSpPr>
        <p:spPr>
          <a:xfrm>
            <a:off x="1543050" y="716280"/>
            <a:ext cx="5448935" cy="518160"/>
          </a:xfrm>
          <a:prstGeom prst="rect">
            <a:avLst/>
          </a:prstGeom>
          <a:noFill/>
        </p:spPr>
        <p:txBody>
          <a:bodyPr wrap="square" rtlCol="0" anchor="t">
            <a:spAutoFit/>
          </a:bodyPr>
          <a:p>
            <a:r>
              <a:rPr lang="zh-CN" altLang="en-US" sz="2800" b="1">
                <a:solidFill>
                  <a:schemeClr val="accent2">
                    <a:lumMod val="75000"/>
                  </a:schemeClr>
                </a:solidFill>
                <a:latin typeface="仿宋_GB2312" panose="02010609030101010101" pitchFamily="1" charset="-122"/>
                <a:ea typeface="仿宋_GB2312" panose="02010609030101010101" pitchFamily="1" charset="-122"/>
                <a:cs typeface="仿宋_GB2312" panose="02010609030101010101" pitchFamily="1" charset="-122"/>
                <a:sym typeface="+mn-ea"/>
              </a:rPr>
              <a:t>事前评估的重点</a:t>
            </a:r>
            <a:endParaRPr lang="zh-CN" altLang="en-US" sz="2800" b="1"/>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3783" y="1439106"/>
            <a:ext cx="11596838" cy="1323440"/>
            <a:chOff x="171299" y="2730806"/>
            <a:chExt cx="11596838" cy="1323440"/>
          </a:xfrm>
        </p:grpSpPr>
        <p:grpSp>
          <p:nvGrpSpPr>
            <p:cNvPr id="27" name="组合 26"/>
            <p:cNvGrpSpPr/>
            <p:nvPr/>
          </p:nvGrpSpPr>
          <p:grpSpPr>
            <a:xfrm>
              <a:off x="171299" y="2730807"/>
              <a:ext cx="1614185" cy="1323439"/>
              <a:chOff x="1249819" y="2496522"/>
              <a:chExt cx="2954205" cy="1498247"/>
            </a:xfrm>
          </p:grpSpPr>
          <p:sp>
            <p:nvSpPr>
              <p:cNvPr id="28" name="文本框 5"/>
              <p:cNvSpPr txBox="1"/>
              <p:nvPr/>
            </p:nvSpPr>
            <p:spPr>
              <a:xfrm>
                <a:off x="1291465" y="2496522"/>
                <a:ext cx="1196719" cy="1498247"/>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srgbClr val="424242"/>
                    </a:solidFill>
                    <a:effectLst/>
                    <a:uLnTx/>
                    <a:uFillTx/>
                    <a:latin typeface="Agency FB" panose="020B0503020202020204" pitchFamily="34" charset="0"/>
                  </a:rPr>
                  <a:t>1</a:t>
                </a:r>
                <a:endParaRPr kumimoji="0" lang="zh-CN" altLang="en-US" sz="8000" b="0" i="0" u="none" strike="noStrike" kern="0" cap="none" spc="0" normalizeH="0" baseline="0" noProof="0" dirty="0">
                  <a:ln>
                    <a:noFill/>
                  </a:ln>
                  <a:solidFill>
                    <a:srgbClr val="424242"/>
                  </a:solidFill>
                  <a:effectLst/>
                  <a:uLnTx/>
                  <a:uFillTx/>
                  <a:latin typeface="Agency FB" panose="020B0503020202020204" pitchFamily="34" charset="0"/>
                </a:endParaRPr>
              </a:p>
            </p:txBody>
          </p:sp>
          <p:sp>
            <p:nvSpPr>
              <p:cNvPr id="29" name="平行四边形 28"/>
              <p:cNvSpPr/>
              <p:nvPr/>
            </p:nvSpPr>
            <p:spPr>
              <a:xfrm rot="19932207">
                <a:off x="1249819" y="3137211"/>
                <a:ext cx="2954205" cy="834263"/>
              </a:xfrm>
              <a:prstGeom prst="parallelogram">
                <a:avLst>
                  <a:gd name="adj" fmla="val 52774"/>
                </a:avLst>
              </a:prstGeom>
              <a:solidFill>
                <a:srgbClr val="FFFFFF"/>
              </a:solidFill>
              <a:ln w="28575" cap="flat" cmpd="sng" algn="ctr">
                <a:solidFill>
                  <a:srgbClr val="4242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0" name="文本框 6"/>
              <p:cNvSpPr txBox="1"/>
              <p:nvPr/>
            </p:nvSpPr>
            <p:spPr>
              <a:xfrm rot="19920000">
                <a:off x="1659410" y="3274216"/>
                <a:ext cx="2200746" cy="46166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424242"/>
                    </a:solidFill>
                    <a:effectLst/>
                    <a:uLnTx/>
                    <a:uFillTx/>
                    <a:latin typeface="Century Gothic" panose="020B0502020202020204" pitchFamily="34" charset="0"/>
                  </a:rPr>
                  <a:t>相关性</a:t>
                </a:r>
                <a:endParaRPr kumimoji="0" lang="zh-CN" altLang="en-US" sz="2000" b="1" i="0" u="none" strike="noStrike" kern="0" cap="none" spc="0" normalizeH="0" baseline="0" noProof="0" dirty="0">
                  <a:ln>
                    <a:noFill/>
                  </a:ln>
                  <a:solidFill>
                    <a:srgbClr val="424242"/>
                  </a:solidFill>
                  <a:effectLst/>
                  <a:uLnTx/>
                  <a:uFillTx/>
                  <a:latin typeface="Century Gothic" panose="020B0502020202020204" pitchFamily="34" charset="0"/>
                </a:endParaRPr>
              </a:p>
            </p:txBody>
          </p:sp>
        </p:grpSp>
        <p:grpSp>
          <p:nvGrpSpPr>
            <p:cNvPr id="31" name="组合 30"/>
            <p:cNvGrpSpPr/>
            <p:nvPr/>
          </p:nvGrpSpPr>
          <p:grpSpPr>
            <a:xfrm>
              <a:off x="2700338" y="2730807"/>
              <a:ext cx="1614185" cy="1323439"/>
              <a:chOff x="1249819" y="2496522"/>
              <a:chExt cx="2954205" cy="1498247"/>
            </a:xfrm>
          </p:grpSpPr>
          <p:sp>
            <p:nvSpPr>
              <p:cNvPr id="32" name="文本框 34"/>
              <p:cNvSpPr txBox="1"/>
              <p:nvPr/>
            </p:nvSpPr>
            <p:spPr>
              <a:xfrm>
                <a:off x="1291465" y="2496522"/>
                <a:ext cx="1196719" cy="1498247"/>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srgbClr val="424242"/>
                    </a:solidFill>
                    <a:effectLst/>
                    <a:uLnTx/>
                    <a:uFillTx/>
                    <a:latin typeface="Agency FB" panose="020B0503020202020204" pitchFamily="34" charset="0"/>
                  </a:rPr>
                  <a:t>2</a:t>
                </a:r>
                <a:endParaRPr kumimoji="0" lang="zh-CN" altLang="en-US" sz="8000" b="0" i="0" u="none" strike="noStrike" kern="0" cap="none" spc="0" normalizeH="0" baseline="0" noProof="0" dirty="0">
                  <a:ln>
                    <a:noFill/>
                  </a:ln>
                  <a:solidFill>
                    <a:srgbClr val="424242"/>
                  </a:solidFill>
                  <a:effectLst/>
                  <a:uLnTx/>
                  <a:uFillTx/>
                  <a:latin typeface="Agency FB" panose="020B0503020202020204" pitchFamily="34" charset="0"/>
                </a:endParaRPr>
              </a:p>
            </p:txBody>
          </p:sp>
          <p:sp>
            <p:nvSpPr>
              <p:cNvPr id="33" name="平行四边形 32"/>
              <p:cNvSpPr/>
              <p:nvPr/>
            </p:nvSpPr>
            <p:spPr>
              <a:xfrm rot="19932207">
                <a:off x="1249819" y="3137211"/>
                <a:ext cx="2954205" cy="834263"/>
              </a:xfrm>
              <a:prstGeom prst="parallelogram">
                <a:avLst>
                  <a:gd name="adj" fmla="val 52774"/>
                </a:avLst>
              </a:prstGeom>
              <a:solidFill>
                <a:srgbClr val="FFFFFF"/>
              </a:solidFill>
              <a:ln w="28575" cap="flat" cmpd="sng" algn="ctr">
                <a:solidFill>
                  <a:srgbClr val="4242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4" name="文本框 36"/>
              <p:cNvSpPr txBox="1"/>
              <p:nvPr/>
            </p:nvSpPr>
            <p:spPr>
              <a:xfrm rot="19920000">
                <a:off x="1659410" y="3274216"/>
                <a:ext cx="2200746" cy="46166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424242"/>
                    </a:solidFill>
                    <a:effectLst/>
                    <a:uLnTx/>
                    <a:uFillTx/>
                    <a:latin typeface="Century Gothic" panose="020B0502020202020204" pitchFamily="34" charset="0"/>
                  </a:rPr>
                  <a:t>重要性</a:t>
                </a:r>
                <a:endParaRPr kumimoji="0" lang="zh-CN" altLang="en-US" sz="2000" b="1" i="0" u="none" strike="noStrike" kern="0" cap="none" spc="0" normalizeH="0" baseline="0" noProof="0" dirty="0">
                  <a:ln>
                    <a:noFill/>
                  </a:ln>
                  <a:solidFill>
                    <a:srgbClr val="424242"/>
                  </a:solidFill>
                  <a:effectLst/>
                  <a:uLnTx/>
                  <a:uFillTx/>
                  <a:latin typeface="Century Gothic" panose="020B0502020202020204" pitchFamily="34" charset="0"/>
                </a:endParaRPr>
              </a:p>
            </p:txBody>
          </p:sp>
        </p:grpSp>
        <p:grpSp>
          <p:nvGrpSpPr>
            <p:cNvPr id="41" name="组合 40"/>
            <p:cNvGrpSpPr/>
            <p:nvPr/>
          </p:nvGrpSpPr>
          <p:grpSpPr>
            <a:xfrm>
              <a:off x="5229377" y="2730807"/>
              <a:ext cx="1614185" cy="1323439"/>
              <a:chOff x="1249819" y="2496522"/>
              <a:chExt cx="2954205" cy="1498247"/>
            </a:xfrm>
          </p:grpSpPr>
          <p:sp>
            <p:nvSpPr>
              <p:cNvPr id="47" name="文本框 38"/>
              <p:cNvSpPr txBox="1"/>
              <p:nvPr/>
            </p:nvSpPr>
            <p:spPr>
              <a:xfrm>
                <a:off x="1291465" y="2496522"/>
                <a:ext cx="1196719" cy="1498247"/>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srgbClr val="424242"/>
                    </a:solidFill>
                    <a:effectLst/>
                    <a:uLnTx/>
                    <a:uFillTx/>
                    <a:latin typeface="Agency FB" panose="020B0503020202020204" pitchFamily="34" charset="0"/>
                  </a:rPr>
                  <a:t>3</a:t>
                </a:r>
                <a:endParaRPr kumimoji="0" lang="zh-CN" altLang="en-US" sz="8000" b="0" i="0" u="none" strike="noStrike" kern="0" cap="none" spc="0" normalizeH="0" baseline="0" noProof="0" dirty="0">
                  <a:ln>
                    <a:noFill/>
                  </a:ln>
                  <a:solidFill>
                    <a:srgbClr val="424242"/>
                  </a:solidFill>
                  <a:effectLst/>
                  <a:uLnTx/>
                  <a:uFillTx/>
                  <a:latin typeface="Agency FB" panose="020B0503020202020204" pitchFamily="34" charset="0"/>
                </a:endParaRPr>
              </a:p>
            </p:txBody>
          </p:sp>
          <p:sp>
            <p:nvSpPr>
              <p:cNvPr id="48" name="平行四边形 47"/>
              <p:cNvSpPr/>
              <p:nvPr/>
            </p:nvSpPr>
            <p:spPr>
              <a:xfrm rot="19932207">
                <a:off x="1249819" y="3137211"/>
                <a:ext cx="2954205" cy="834263"/>
              </a:xfrm>
              <a:prstGeom prst="parallelogram">
                <a:avLst>
                  <a:gd name="adj" fmla="val 52774"/>
                </a:avLst>
              </a:prstGeom>
              <a:solidFill>
                <a:srgbClr val="FFFFFF"/>
              </a:solidFill>
              <a:ln w="28575" cap="flat" cmpd="sng" algn="ctr">
                <a:solidFill>
                  <a:srgbClr val="4242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9" name="文本框 40"/>
              <p:cNvSpPr txBox="1"/>
              <p:nvPr/>
            </p:nvSpPr>
            <p:spPr>
              <a:xfrm rot="19920000">
                <a:off x="1659410" y="3274216"/>
                <a:ext cx="2200746" cy="46166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424242"/>
                    </a:solidFill>
                    <a:effectLst/>
                    <a:uLnTx/>
                    <a:uFillTx/>
                    <a:latin typeface="Century Gothic" panose="020B0502020202020204" pitchFamily="34" charset="0"/>
                  </a:rPr>
                  <a:t>可比性</a:t>
                </a:r>
                <a:endParaRPr kumimoji="0" lang="zh-CN" altLang="en-US" sz="2000" b="1" i="0" u="none" strike="noStrike" kern="0" cap="none" spc="0" normalizeH="0" baseline="0" noProof="0" dirty="0">
                  <a:ln>
                    <a:noFill/>
                  </a:ln>
                  <a:solidFill>
                    <a:srgbClr val="424242"/>
                  </a:solidFill>
                  <a:effectLst/>
                  <a:uLnTx/>
                  <a:uFillTx/>
                  <a:latin typeface="Century Gothic" panose="020B0502020202020204" pitchFamily="34" charset="0"/>
                </a:endParaRPr>
              </a:p>
            </p:txBody>
          </p:sp>
        </p:grpSp>
        <p:grpSp>
          <p:nvGrpSpPr>
            <p:cNvPr id="50" name="组合 49"/>
            <p:cNvGrpSpPr/>
            <p:nvPr/>
          </p:nvGrpSpPr>
          <p:grpSpPr>
            <a:xfrm>
              <a:off x="7758415" y="2730807"/>
              <a:ext cx="1614185" cy="1323439"/>
              <a:chOff x="1249819" y="2496522"/>
              <a:chExt cx="2954205" cy="1498247"/>
            </a:xfrm>
          </p:grpSpPr>
          <p:sp>
            <p:nvSpPr>
              <p:cNvPr id="51" name="文本框 42"/>
              <p:cNvSpPr txBox="1"/>
              <p:nvPr/>
            </p:nvSpPr>
            <p:spPr>
              <a:xfrm>
                <a:off x="1291465" y="2496522"/>
                <a:ext cx="1196719" cy="1498247"/>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srgbClr val="424242"/>
                    </a:solidFill>
                    <a:effectLst/>
                    <a:uLnTx/>
                    <a:uFillTx/>
                    <a:latin typeface="Agency FB" panose="020B0503020202020204" pitchFamily="34" charset="0"/>
                  </a:rPr>
                  <a:t>4</a:t>
                </a:r>
                <a:endParaRPr kumimoji="0" lang="zh-CN" altLang="en-US" sz="8000" b="0" i="0" u="none" strike="noStrike" kern="0" cap="none" spc="0" normalizeH="0" baseline="0" noProof="0" dirty="0">
                  <a:ln>
                    <a:noFill/>
                  </a:ln>
                  <a:solidFill>
                    <a:srgbClr val="424242"/>
                  </a:solidFill>
                  <a:effectLst/>
                  <a:uLnTx/>
                  <a:uFillTx/>
                  <a:latin typeface="Agency FB" panose="020B0503020202020204" pitchFamily="34" charset="0"/>
                </a:endParaRPr>
              </a:p>
            </p:txBody>
          </p:sp>
          <p:sp>
            <p:nvSpPr>
              <p:cNvPr id="52" name="平行四边形 51"/>
              <p:cNvSpPr/>
              <p:nvPr/>
            </p:nvSpPr>
            <p:spPr>
              <a:xfrm rot="19932207">
                <a:off x="1249819" y="3137211"/>
                <a:ext cx="2954205" cy="834263"/>
              </a:xfrm>
              <a:prstGeom prst="parallelogram">
                <a:avLst>
                  <a:gd name="adj" fmla="val 52774"/>
                </a:avLst>
              </a:prstGeom>
              <a:solidFill>
                <a:srgbClr val="FFFFFF"/>
              </a:solidFill>
              <a:ln w="28575" cap="flat" cmpd="sng" algn="ctr">
                <a:solidFill>
                  <a:srgbClr val="4242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3" name="文本框 44"/>
              <p:cNvSpPr txBox="1"/>
              <p:nvPr/>
            </p:nvSpPr>
            <p:spPr>
              <a:xfrm rot="19920000">
                <a:off x="1659410" y="3274216"/>
                <a:ext cx="2200746" cy="46166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424242"/>
                    </a:solidFill>
                    <a:effectLst/>
                    <a:uLnTx/>
                    <a:uFillTx/>
                    <a:latin typeface="Century Gothic" panose="020B0502020202020204" pitchFamily="34" charset="0"/>
                  </a:rPr>
                  <a:t>系统性</a:t>
                </a:r>
                <a:endParaRPr kumimoji="0" lang="zh-CN" altLang="en-US" sz="2000" b="1" i="0" u="none" strike="noStrike" kern="0" cap="none" spc="0" normalizeH="0" baseline="0" noProof="0" dirty="0">
                  <a:ln>
                    <a:noFill/>
                  </a:ln>
                  <a:solidFill>
                    <a:srgbClr val="424242"/>
                  </a:solidFill>
                  <a:effectLst/>
                  <a:uLnTx/>
                  <a:uFillTx/>
                  <a:latin typeface="Century Gothic" panose="020B0502020202020204" pitchFamily="34" charset="0"/>
                </a:endParaRPr>
              </a:p>
            </p:txBody>
          </p:sp>
        </p:grpSp>
        <p:grpSp>
          <p:nvGrpSpPr>
            <p:cNvPr id="78" name="组合 77"/>
            <p:cNvGrpSpPr/>
            <p:nvPr/>
          </p:nvGrpSpPr>
          <p:grpSpPr>
            <a:xfrm>
              <a:off x="10153952" y="2730806"/>
              <a:ext cx="1614185" cy="1323439"/>
              <a:chOff x="1249819" y="2496522"/>
              <a:chExt cx="2954205" cy="1498247"/>
            </a:xfrm>
          </p:grpSpPr>
          <p:sp>
            <p:nvSpPr>
              <p:cNvPr id="79" name="文本框 42"/>
              <p:cNvSpPr txBox="1"/>
              <p:nvPr/>
            </p:nvSpPr>
            <p:spPr>
              <a:xfrm>
                <a:off x="1291465" y="2496522"/>
                <a:ext cx="1196719" cy="1498247"/>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8000" kern="0" dirty="0">
                    <a:solidFill>
                      <a:srgbClr val="424242"/>
                    </a:solidFill>
                    <a:latin typeface="Agency FB" panose="020B0503020202020204" pitchFamily="34" charset="0"/>
                  </a:rPr>
                  <a:t>5</a:t>
                </a:r>
                <a:endParaRPr kumimoji="0" lang="zh-CN" altLang="en-US" sz="8000" b="0" i="0" u="none" strike="noStrike" kern="0" cap="none" spc="0" normalizeH="0" baseline="0" noProof="0" dirty="0">
                  <a:ln>
                    <a:noFill/>
                  </a:ln>
                  <a:solidFill>
                    <a:srgbClr val="424242"/>
                  </a:solidFill>
                  <a:effectLst/>
                  <a:uLnTx/>
                  <a:uFillTx/>
                  <a:latin typeface="Agency FB" panose="020B0503020202020204" pitchFamily="34" charset="0"/>
                </a:endParaRPr>
              </a:p>
            </p:txBody>
          </p:sp>
          <p:sp>
            <p:nvSpPr>
              <p:cNvPr id="80" name="平行四边形 79"/>
              <p:cNvSpPr/>
              <p:nvPr/>
            </p:nvSpPr>
            <p:spPr>
              <a:xfrm rot="19932207">
                <a:off x="1249819" y="3137211"/>
                <a:ext cx="2954205" cy="834263"/>
              </a:xfrm>
              <a:prstGeom prst="parallelogram">
                <a:avLst>
                  <a:gd name="adj" fmla="val 52774"/>
                </a:avLst>
              </a:prstGeom>
              <a:solidFill>
                <a:srgbClr val="FFFFFF"/>
              </a:solidFill>
              <a:ln w="28575" cap="flat" cmpd="sng" algn="ctr">
                <a:solidFill>
                  <a:srgbClr val="424242">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1" name="文本框 44"/>
              <p:cNvSpPr txBox="1"/>
              <p:nvPr/>
            </p:nvSpPr>
            <p:spPr>
              <a:xfrm rot="19920000">
                <a:off x="1659410" y="3274216"/>
                <a:ext cx="2200746" cy="46166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424242"/>
                    </a:solidFill>
                    <a:effectLst/>
                    <a:uLnTx/>
                    <a:uFillTx/>
                    <a:latin typeface="Century Gothic" panose="020B0502020202020204" pitchFamily="34" charset="0"/>
                  </a:rPr>
                  <a:t>经济性</a:t>
                </a:r>
                <a:endParaRPr kumimoji="0" lang="zh-CN" altLang="en-US" sz="2000" b="1" i="0" u="none" strike="noStrike" kern="0" cap="none" spc="0" normalizeH="0" baseline="0" noProof="0" dirty="0">
                  <a:ln>
                    <a:noFill/>
                  </a:ln>
                  <a:solidFill>
                    <a:srgbClr val="424242"/>
                  </a:solidFill>
                  <a:effectLst/>
                  <a:uLnTx/>
                  <a:uFillTx/>
                  <a:latin typeface="Century Gothic" panose="020B0502020202020204" pitchFamily="34" charset="0"/>
                </a:endParaRPr>
              </a:p>
            </p:txBody>
          </p:sp>
        </p:grpSp>
      </p:grpSp>
      <p:sp>
        <p:nvSpPr>
          <p:cNvPr id="4" name="TextBox 3"/>
          <p:cNvSpPr txBox="1"/>
          <p:nvPr/>
        </p:nvSpPr>
        <p:spPr>
          <a:xfrm>
            <a:off x="321468" y="3775734"/>
            <a:ext cx="1854725" cy="2169825"/>
          </a:xfrm>
          <a:prstGeom prst="rect">
            <a:avLst/>
          </a:prstGeom>
          <a:noFill/>
          <a:ln>
            <a:noFill/>
          </a:ln>
        </p:spPr>
        <p:txBody>
          <a:bodyPr wrap="square" rtlCol="0">
            <a:spAutoFit/>
          </a:bodyPr>
          <a:lstStyle/>
          <a:p>
            <a:pPr>
              <a:lnSpc>
                <a:spcPct val="150000"/>
              </a:lnSpc>
            </a:pPr>
            <a:r>
              <a:rPr lang="zh-CN" altLang="en-US" dirty="0"/>
              <a:t>绩效评价指标应当与绩效目标有直接的联系</a:t>
            </a:r>
            <a:r>
              <a:rPr lang="en-US" altLang="zh-CN" dirty="0"/>
              <a:t>,</a:t>
            </a:r>
            <a:r>
              <a:rPr lang="zh-CN" altLang="en-US" dirty="0"/>
              <a:t>能反映目标的实现程度。</a:t>
            </a:r>
            <a:endParaRPr lang="zh-CN" altLang="en-US" dirty="0"/>
          </a:p>
        </p:txBody>
      </p:sp>
      <p:sp>
        <p:nvSpPr>
          <p:cNvPr id="72" name="TextBox 71"/>
          <p:cNvSpPr txBox="1"/>
          <p:nvPr/>
        </p:nvSpPr>
        <p:spPr>
          <a:xfrm>
            <a:off x="2850507" y="3775734"/>
            <a:ext cx="1854725" cy="1754326"/>
          </a:xfrm>
          <a:prstGeom prst="rect">
            <a:avLst/>
          </a:prstGeom>
          <a:noFill/>
          <a:ln>
            <a:noFill/>
          </a:ln>
        </p:spPr>
        <p:txBody>
          <a:bodyPr wrap="square" rtlCol="0">
            <a:spAutoFit/>
          </a:bodyPr>
          <a:lstStyle/>
          <a:p>
            <a:pPr>
              <a:lnSpc>
                <a:spcPct val="150000"/>
              </a:lnSpc>
            </a:pPr>
            <a:r>
              <a:rPr lang="zh-CN" altLang="en-US" dirty="0"/>
              <a:t>优先使用最具评价对象代表性、最能反映评价要求的核心指标。</a:t>
            </a:r>
            <a:endParaRPr lang="zh-CN" altLang="en-US" dirty="0"/>
          </a:p>
        </p:txBody>
      </p:sp>
      <p:sp>
        <p:nvSpPr>
          <p:cNvPr id="74" name="TextBox 73"/>
          <p:cNvSpPr txBox="1"/>
          <p:nvPr/>
        </p:nvSpPr>
        <p:spPr>
          <a:xfrm>
            <a:off x="5379546" y="3775734"/>
            <a:ext cx="1854725" cy="2169825"/>
          </a:xfrm>
          <a:prstGeom prst="rect">
            <a:avLst/>
          </a:prstGeom>
          <a:noFill/>
          <a:ln>
            <a:noFill/>
          </a:ln>
        </p:spPr>
        <p:txBody>
          <a:bodyPr wrap="square" rtlCol="0">
            <a:spAutoFit/>
          </a:bodyPr>
          <a:lstStyle/>
          <a:p>
            <a:pPr>
              <a:lnSpc>
                <a:spcPct val="150000"/>
              </a:lnSpc>
            </a:pPr>
            <a:r>
              <a:rPr lang="zh-CN" altLang="en-US" dirty="0"/>
              <a:t>对同类评价对象要设定共性的绩效评价指标</a:t>
            </a:r>
            <a:r>
              <a:rPr lang="en-US" altLang="zh-CN" dirty="0"/>
              <a:t>,</a:t>
            </a:r>
            <a:r>
              <a:rPr lang="zh-CN" altLang="en-US" dirty="0"/>
              <a:t>便于评价结果的比较。</a:t>
            </a:r>
            <a:endParaRPr lang="zh-CN" altLang="en-US" dirty="0"/>
          </a:p>
        </p:txBody>
      </p:sp>
      <p:sp>
        <p:nvSpPr>
          <p:cNvPr id="75" name="TextBox 74"/>
          <p:cNvSpPr txBox="1"/>
          <p:nvPr/>
        </p:nvSpPr>
        <p:spPr>
          <a:xfrm>
            <a:off x="7729538" y="3543300"/>
            <a:ext cx="2171700" cy="2585323"/>
          </a:xfrm>
          <a:prstGeom prst="rect">
            <a:avLst/>
          </a:prstGeom>
          <a:noFill/>
          <a:ln>
            <a:noFill/>
          </a:ln>
        </p:spPr>
        <p:txBody>
          <a:bodyPr wrap="square" rtlCol="0">
            <a:spAutoFit/>
          </a:bodyPr>
          <a:lstStyle/>
          <a:p>
            <a:pPr>
              <a:lnSpc>
                <a:spcPct val="150000"/>
              </a:lnSpc>
            </a:pPr>
            <a:r>
              <a:rPr lang="zh-CN" altLang="en-US" dirty="0"/>
              <a:t>定量指标与定性指标相结合</a:t>
            </a:r>
            <a:r>
              <a:rPr lang="en-US" altLang="zh-CN" dirty="0"/>
              <a:t>,</a:t>
            </a:r>
            <a:r>
              <a:rPr lang="zh-CN" altLang="en-US" dirty="0"/>
              <a:t>系统地反映财政支出所产生的社会效益、经济效益、环境效益和可持续影响等。</a:t>
            </a:r>
            <a:endParaRPr lang="zh-CN" altLang="en-US" dirty="0"/>
          </a:p>
        </p:txBody>
      </p:sp>
      <p:sp>
        <p:nvSpPr>
          <p:cNvPr id="76" name="TextBox 75"/>
          <p:cNvSpPr txBox="1"/>
          <p:nvPr/>
        </p:nvSpPr>
        <p:spPr>
          <a:xfrm>
            <a:off x="10327740" y="3543299"/>
            <a:ext cx="1604523" cy="2169825"/>
          </a:xfrm>
          <a:prstGeom prst="rect">
            <a:avLst/>
          </a:prstGeom>
          <a:noFill/>
          <a:ln>
            <a:noFill/>
          </a:ln>
        </p:spPr>
        <p:txBody>
          <a:bodyPr wrap="square" rtlCol="0">
            <a:spAutoFit/>
          </a:bodyPr>
          <a:lstStyle/>
          <a:p>
            <a:pPr>
              <a:lnSpc>
                <a:spcPct val="150000"/>
              </a:lnSpc>
            </a:pPr>
            <a:r>
              <a:rPr lang="zh-CN" altLang="en-US" dirty="0"/>
              <a:t>数据的获得应当考虑现实条件和可操作性</a:t>
            </a:r>
            <a:r>
              <a:rPr lang="en-US" altLang="zh-CN" dirty="0"/>
              <a:t>,</a:t>
            </a:r>
            <a:r>
              <a:rPr lang="zh-CN" altLang="en-US" dirty="0"/>
              <a:t>符合成本效益原则。</a:t>
            </a:r>
            <a:endParaRPr lang="zh-CN" altLang="en-US" dirty="0"/>
          </a:p>
        </p:txBody>
      </p:sp>
      <p:grpSp>
        <p:nvGrpSpPr>
          <p:cNvPr id="38" name="组合 37"/>
          <p:cNvGrpSpPr/>
          <p:nvPr/>
        </p:nvGrpSpPr>
        <p:grpSpPr>
          <a:xfrm>
            <a:off x="-510686" y="141771"/>
            <a:ext cx="5913851" cy="984885"/>
            <a:chOff x="-633047" y="224137"/>
            <a:chExt cx="6330461" cy="984885"/>
          </a:xfrm>
        </p:grpSpPr>
        <p:sp>
          <p:nvSpPr>
            <p:cNvPr id="42"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绩效评价   </a:t>
              </a:r>
              <a:r>
                <a:rPr lang="zh-CN" altLang="en-US" sz="2400" dirty="0">
                  <a:solidFill>
                    <a:schemeClr val="accent1"/>
                  </a:solidFill>
                  <a:latin typeface="华文细黑" panose="02010600040101010101" pitchFamily="2" charset="-122"/>
                  <a:ea typeface="华文细黑" panose="02010600040101010101" pitchFamily="2" charset="-122"/>
                </a:rPr>
                <a:t>评价指标设定原则</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43" name="直接连接符 42"/>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6191">
    <p:push dir="u"/>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04875" y="518160"/>
            <a:ext cx="6390005" cy="518160"/>
          </a:xfrm>
          <a:prstGeom prst="rect">
            <a:avLst/>
          </a:prstGeom>
          <a:noFill/>
          <a:ln w="9525">
            <a:noFill/>
          </a:ln>
        </p:spPr>
        <p:txBody>
          <a:bodyPr wrap="square">
            <a:spAutoFit/>
          </a:bodyPr>
          <a:p>
            <a:pPr marL="0" indent="0" algn="l"/>
            <a:r>
              <a:rPr lang="zh-CN" altLang="en-US" sz="2800" b="1" u="none">
                <a:solidFill>
                  <a:srgbClr val="323232"/>
                </a:solidFill>
                <a:latin typeface="仿宋_GB2312" panose="02010609030101010101" pitchFamily="1" charset="-122"/>
                <a:ea typeface="仿宋_GB2312" panose="02010609030101010101" pitchFamily="1" charset="-122"/>
                <a:cs typeface="仿宋_GB2312" panose="02010609030101010101" pitchFamily="1" charset="-122"/>
              </a:rPr>
              <a:t>绩效评价指标分为共性指标和个性指标</a:t>
            </a:r>
            <a:endParaRPr lang="zh-CN" altLang="en-US" sz="2800" b="1" u="none">
              <a:solidFill>
                <a:srgbClr val="323232"/>
              </a:solidFill>
              <a:latin typeface="仿宋_GB2312" panose="02010609030101010101" pitchFamily="1" charset="-122"/>
              <a:ea typeface="仿宋_GB2312" panose="02010609030101010101" pitchFamily="1" charset="-122"/>
              <a:cs typeface="仿宋_GB2312" panose="02010609030101010101" pitchFamily="1" charset="-122"/>
            </a:endParaRPr>
          </a:p>
        </p:txBody>
      </p:sp>
      <p:sp>
        <p:nvSpPr>
          <p:cNvPr id="2" name="文本框 1"/>
          <p:cNvSpPr txBox="1"/>
          <p:nvPr/>
        </p:nvSpPr>
        <p:spPr>
          <a:xfrm>
            <a:off x="1041400" y="1356360"/>
            <a:ext cx="9834245" cy="3078480"/>
          </a:xfrm>
          <a:prstGeom prst="rect">
            <a:avLst/>
          </a:prstGeom>
          <a:noFill/>
          <a:ln w="9525">
            <a:noFill/>
          </a:ln>
        </p:spPr>
        <p:txBody>
          <a:bodyPr wrap="square">
            <a:spAutoFit/>
          </a:bodyPr>
          <a:p>
            <a:pPr marL="0" indent="398145" algn="l"/>
            <a:r>
              <a:rPr lang="zh-CN" altLang="en-US" sz="2800" b="1" u="none">
                <a:solidFill>
                  <a:srgbClr val="323232"/>
                </a:solidFill>
                <a:latin typeface="仿宋_GB2312" panose="02010609030101010101" pitchFamily="1" charset="-122"/>
                <a:ea typeface="仿宋_GB2312" panose="02010609030101010101" pitchFamily="1" charset="-122"/>
                <a:cs typeface="仿宋_GB2312" panose="02010609030101010101" pitchFamily="1" charset="-122"/>
              </a:rPr>
              <a:t>（一）共性指标是适用于所有评价对象的指标。主要包括预算编制和执行情况，财务管理状况，资产配置、使用、处置及其收益管理情况以及社会效益、经济效益等。（二）个性指标是针对部门或项目特点设定的，适用于不同省级部门或项目的业绩评价指标。共性指标由省财政厅统一制定，个性指标由省财政厅会同省级部门制定。</a:t>
            </a:r>
            <a:endParaRPr lang="zh-CN" altLang="en-US" sz="2800" b="1"/>
          </a:p>
        </p:txBody>
      </p:sp>
      <p:sp>
        <p:nvSpPr>
          <p:cNvPr id="3" name="文本框 2"/>
          <p:cNvSpPr txBox="1"/>
          <p:nvPr/>
        </p:nvSpPr>
        <p:spPr>
          <a:xfrm>
            <a:off x="3017520" y="4975860"/>
            <a:ext cx="5161280" cy="548640"/>
          </a:xfrm>
          <a:prstGeom prst="rect">
            <a:avLst/>
          </a:prstGeom>
          <a:noFill/>
        </p:spPr>
        <p:txBody>
          <a:bodyPr wrap="none" rtlCol="0">
            <a:spAutoFit/>
          </a:bodyPr>
          <a:p>
            <a:r>
              <a:rPr lang="zh-CN" altLang="en-US" sz="2800">
                <a:solidFill>
                  <a:schemeClr val="accent2">
                    <a:lumMod val="75000"/>
                  </a:schemeClr>
                </a:solidFill>
              </a:rPr>
              <a:t>财政预算项目绩效评价指标体系</a:t>
            </a:r>
            <a:endParaRPr lang="zh-CN" altLang="en-US" sz="2800">
              <a:solidFill>
                <a:schemeClr val="accent2">
                  <a:lumMod val="75000"/>
                </a:schemeClr>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730375" y="1554480"/>
            <a:ext cx="9114790" cy="3931920"/>
          </a:xfrm>
          <a:prstGeom prst="rect">
            <a:avLst/>
          </a:prstGeom>
          <a:noFill/>
          <a:ln w="9525">
            <a:noFill/>
          </a:ln>
        </p:spPr>
        <p:txBody>
          <a:bodyPr wrap="square">
            <a:spAutoFit/>
          </a:bodyPr>
          <a:p>
            <a:pPr marL="0" indent="398145" algn="l"/>
            <a:r>
              <a:rPr lang="zh-CN" altLang="en-US" sz="2800" b="0" u="none">
                <a:solidFill>
                  <a:srgbClr val="323232"/>
                </a:solidFill>
                <a:latin typeface="仿宋_GB2312" panose="02010609030101010101" pitchFamily="1" charset="-122"/>
                <a:ea typeface="仿宋_GB2312" panose="02010609030101010101" pitchFamily="1" charset="-122"/>
                <a:cs typeface="仿宋_GB2312" panose="02010609030101010101" pitchFamily="1" charset="-122"/>
              </a:rPr>
              <a:t>效评价标准是指衡量财政支出绩效目标完成程度的尺度。绩效评价标准具体包括：（一）计划标准。是指以预先制定的目标、计划、预算、定额等数据作为评价的标准。（二）行业标准。是指参照国家公布的行业指标数据制定的评价标准。（三）历史标准。是指参照同类指标的历史数据制定的评价标准。（四）其他经省财政厅确认的标准。</a:t>
            </a:r>
            <a:endParaRPr lang="zh-CN" altLang="en-US" sz="2800"/>
          </a:p>
        </p:txBody>
      </p:sp>
      <p:sp>
        <p:nvSpPr>
          <p:cNvPr id="2" name="文本框 1"/>
          <p:cNvSpPr txBox="1"/>
          <p:nvPr/>
        </p:nvSpPr>
        <p:spPr>
          <a:xfrm>
            <a:off x="1577340" y="487680"/>
            <a:ext cx="2327910" cy="518160"/>
          </a:xfrm>
          <a:prstGeom prst="rect">
            <a:avLst/>
          </a:prstGeom>
          <a:noFill/>
        </p:spPr>
        <p:txBody>
          <a:bodyPr wrap="none" rtlCol="0" anchor="t">
            <a:spAutoFit/>
          </a:bodyPr>
          <a:p>
            <a:r>
              <a:rPr lang="zh-CN" altLang="en-US" sz="2800" b="1">
                <a:solidFill>
                  <a:srgbClr val="323232"/>
                </a:solidFill>
                <a:latin typeface="仿宋_GB2312" panose="02010609030101010101" pitchFamily="1" charset="-122"/>
                <a:ea typeface="仿宋_GB2312" panose="02010609030101010101" pitchFamily="1" charset="-122"/>
                <a:cs typeface="仿宋_GB2312" panose="02010609030101010101" pitchFamily="1" charset="-122"/>
                <a:sym typeface="+mn-ea"/>
              </a:rPr>
              <a:t>绩效评价标准</a:t>
            </a:r>
            <a:endParaRPr lang="zh-CN" altLang="en-US" sz="2800" b="1"/>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98ea6a4-041c-44b8-9b90-4d3ed71c79f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955860" y="3102679"/>
            <a:ext cx="2900985" cy="3307217"/>
            <a:chOff x="1072811" y="2042550"/>
            <a:chExt cx="3326097" cy="3791859"/>
          </a:xfrm>
        </p:grpSpPr>
        <p:sp>
          <p:nvSpPr>
            <p:cNvPr id="28" name="íšliḑé"/>
            <p:cNvSpPr/>
            <p:nvPr/>
          </p:nvSpPr>
          <p:spPr bwMode="auto">
            <a:xfrm>
              <a:off x="2683636" y="3429000"/>
              <a:ext cx="1715272" cy="1715272"/>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424242"/>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9" name="ïš1íḓê"/>
            <p:cNvSpPr/>
            <p:nvPr/>
          </p:nvSpPr>
          <p:spPr bwMode="auto">
            <a:xfrm>
              <a:off x="1529997" y="2885914"/>
              <a:ext cx="1354961" cy="13549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424242"/>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0" name="ïšḻïḓè"/>
            <p:cNvSpPr/>
            <p:nvPr/>
          </p:nvSpPr>
          <p:spPr bwMode="auto">
            <a:xfrm>
              <a:off x="2515515" y="2149408"/>
              <a:ext cx="1094519" cy="1094519"/>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424242"/>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1" name="íŝļïḓè"/>
            <p:cNvSpPr/>
            <p:nvPr/>
          </p:nvSpPr>
          <p:spPr bwMode="auto">
            <a:xfrm>
              <a:off x="1072811" y="4161334"/>
              <a:ext cx="1610825" cy="1610825"/>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424242"/>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2" name="ïslîde"/>
            <p:cNvSpPr/>
            <p:nvPr/>
          </p:nvSpPr>
          <p:spPr bwMode="auto">
            <a:xfrm>
              <a:off x="3642993" y="2881422"/>
              <a:ext cx="450966" cy="450966"/>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424242">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3" name="í$ļiḋé"/>
            <p:cNvSpPr/>
            <p:nvPr/>
          </p:nvSpPr>
          <p:spPr bwMode="auto">
            <a:xfrm>
              <a:off x="2094735" y="2404920"/>
              <a:ext cx="225483" cy="225483"/>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424242">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4" name="îṧḻíďe"/>
            <p:cNvSpPr/>
            <p:nvPr/>
          </p:nvSpPr>
          <p:spPr bwMode="auto">
            <a:xfrm>
              <a:off x="2764780" y="5206522"/>
              <a:ext cx="627887" cy="627887"/>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424242">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iŝḻïḑè"/>
            <p:cNvSpPr/>
            <p:nvPr/>
          </p:nvSpPr>
          <p:spPr bwMode="auto">
            <a:xfrm>
              <a:off x="3477687" y="2042550"/>
              <a:ext cx="327644" cy="327644"/>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424242">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 name="组合 1"/>
          <p:cNvGrpSpPr/>
          <p:nvPr/>
        </p:nvGrpSpPr>
        <p:grpSpPr>
          <a:xfrm>
            <a:off x="8061653" y="1208291"/>
            <a:ext cx="3382168" cy="1710589"/>
            <a:chOff x="3285599" y="743635"/>
            <a:chExt cx="2832260" cy="1685159"/>
          </a:xfrm>
        </p:grpSpPr>
        <p:grpSp>
          <p:nvGrpSpPr>
            <p:cNvPr id="83" name="组合 82"/>
            <p:cNvGrpSpPr/>
            <p:nvPr/>
          </p:nvGrpSpPr>
          <p:grpSpPr>
            <a:xfrm>
              <a:off x="3285599" y="743635"/>
              <a:ext cx="694269" cy="694269"/>
              <a:chOff x="2138679" y="1949131"/>
              <a:chExt cx="694269" cy="694269"/>
            </a:xfrm>
          </p:grpSpPr>
          <p:sp>
            <p:nvSpPr>
              <p:cNvPr id="84" name="菱形 83"/>
              <p:cNvSpPr/>
              <p:nvPr/>
            </p:nvSpPr>
            <p:spPr>
              <a:xfrm>
                <a:off x="2138679" y="1949131"/>
                <a:ext cx="694269" cy="694269"/>
              </a:xfrm>
              <a:prstGeom prst="diamond">
                <a:avLst/>
              </a:prstGeom>
              <a:solidFill>
                <a:srgbClr val="424242"/>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5" name="菱形 32"/>
              <p:cNvSpPr/>
              <p:nvPr/>
            </p:nvSpPr>
            <p:spPr>
              <a:xfrm>
                <a:off x="2339343" y="2150016"/>
                <a:ext cx="292942" cy="292500"/>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86" name="组合 85"/>
            <p:cNvGrpSpPr/>
            <p:nvPr/>
          </p:nvGrpSpPr>
          <p:grpSpPr>
            <a:xfrm>
              <a:off x="3984077" y="907755"/>
              <a:ext cx="2133782" cy="1521039"/>
              <a:chOff x="1541719" y="2349127"/>
              <a:chExt cx="2133782" cy="1521039"/>
            </a:xfrm>
          </p:grpSpPr>
          <p:sp>
            <p:nvSpPr>
              <p:cNvPr id="87" name="文本框 43"/>
              <p:cNvSpPr txBox="1"/>
              <p:nvPr/>
            </p:nvSpPr>
            <p:spPr>
              <a:xfrm>
                <a:off x="1541720" y="2349127"/>
                <a:ext cx="2133781" cy="394162"/>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000" b="1" kern="0" dirty="0">
                    <a:solidFill>
                      <a:srgbClr val="000000">
                        <a:lumMod val="75000"/>
                        <a:lumOff val="25000"/>
                      </a:srgbClr>
                    </a:solidFill>
                    <a:latin typeface="Century Gothic" panose="020B0502020202020204" pitchFamily="34" charset="0"/>
                  </a:rPr>
                  <a:t>因素分析法</a:t>
                </a:r>
                <a:endParaRPr kumimoji="0" lang="zh-CN" altLang="en-US" sz="2000" b="1" i="0" u="none" strike="noStrike" kern="0" cap="none" spc="0" normalizeH="0" baseline="0" noProof="0" dirty="0">
                  <a:ln>
                    <a:noFill/>
                  </a:ln>
                  <a:solidFill>
                    <a:srgbClr val="000000">
                      <a:lumMod val="75000"/>
                      <a:lumOff val="25000"/>
                    </a:srgbClr>
                  </a:solidFill>
                  <a:effectLst/>
                  <a:uLnTx/>
                  <a:uFillTx/>
                  <a:latin typeface="Century Gothic" panose="020B0502020202020204" pitchFamily="34" charset="0"/>
                </a:endParaRPr>
              </a:p>
            </p:txBody>
          </p:sp>
          <p:sp>
            <p:nvSpPr>
              <p:cNvPr id="88" name="文本框 44"/>
              <p:cNvSpPr txBox="1"/>
              <p:nvPr/>
            </p:nvSpPr>
            <p:spPr>
              <a:xfrm>
                <a:off x="1541719" y="2687681"/>
                <a:ext cx="2133781" cy="1182485"/>
              </a:xfrm>
              <a:prstGeom prst="rect">
                <a:avLst/>
              </a:prstGeom>
              <a:noFill/>
            </p:spPr>
            <p:txBody>
              <a:bodyPr wrap="square" rtlCol="0">
                <a:spAutoFit/>
                <a:scene3d>
                  <a:camera prst="orthographicFront"/>
                  <a:lightRig rig="threePt" dir="t"/>
                </a:scene3d>
                <a:sp3d contourW="12700"/>
              </a:bodyPr>
              <a:lstStyle/>
              <a:p>
                <a:r>
                  <a:rPr lang="zh-CN" altLang="en-US" dirty="0"/>
                  <a:t>是指通过综合分析影响绩效目标实现、</a:t>
                </a:r>
                <a:endParaRPr lang="zh-CN" altLang="en-US" dirty="0"/>
              </a:p>
              <a:p>
                <a:r>
                  <a:rPr lang="zh-CN" altLang="en-US" dirty="0"/>
                  <a:t>实施效果的内外因素</a:t>
                </a:r>
                <a:r>
                  <a:rPr lang="en-US" altLang="zh-CN" dirty="0"/>
                  <a:t>,</a:t>
                </a:r>
                <a:r>
                  <a:rPr lang="zh-CN" altLang="en-US" dirty="0"/>
                  <a:t>评价绩效目标实现程度。</a:t>
                </a:r>
                <a:endParaRPr kumimoji="0" lang="en-US" altLang="zh-CN" b="0" i="0" u="none" strike="noStrike" kern="0" cap="none" spc="0" normalizeH="0" baseline="0" noProof="0" dirty="0">
                  <a:ln>
                    <a:noFill/>
                  </a:ln>
                  <a:solidFill>
                    <a:srgbClr val="000000">
                      <a:lumMod val="50000"/>
                      <a:lumOff val="50000"/>
                    </a:srgbClr>
                  </a:solidFill>
                  <a:effectLst/>
                  <a:uLnTx/>
                  <a:uFillTx/>
                  <a:latin typeface="Century Gothic" panose="020B0502020202020204" pitchFamily="34" charset="0"/>
                  <a:ea typeface="微软雅黑" panose="020B0503020204020204" pitchFamily="34" charset="-122"/>
                </a:endParaRPr>
              </a:p>
            </p:txBody>
          </p:sp>
        </p:grpSp>
      </p:grpSp>
      <p:grpSp>
        <p:nvGrpSpPr>
          <p:cNvPr id="89" name="组合 88"/>
          <p:cNvGrpSpPr/>
          <p:nvPr/>
        </p:nvGrpSpPr>
        <p:grpSpPr>
          <a:xfrm>
            <a:off x="889002" y="3942542"/>
            <a:ext cx="3382168" cy="1710589"/>
            <a:chOff x="3285599" y="743635"/>
            <a:chExt cx="2832260" cy="1685159"/>
          </a:xfrm>
        </p:grpSpPr>
        <p:grpSp>
          <p:nvGrpSpPr>
            <p:cNvPr id="90" name="组合 89"/>
            <p:cNvGrpSpPr/>
            <p:nvPr/>
          </p:nvGrpSpPr>
          <p:grpSpPr>
            <a:xfrm>
              <a:off x="3285599" y="743635"/>
              <a:ext cx="694269" cy="694269"/>
              <a:chOff x="2138679" y="1949131"/>
              <a:chExt cx="694269" cy="694269"/>
            </a:xfrm>
          </p:grpSpPr>
          <p:sp>
            <p:nvSpPr>
              <p:cNvPr id="94" name="菱形 93"/>
              <p:cNvSpPr/>
              <p:nvPr/>
            </p:nvSpPr>
            <p:spPr>
              <a:xfrm>
                <a:off x="2138679" y="1949131"/>
                <a:ext cx="694269" cy="694269"/>
              </a:xfrm>
              <a:prstGeom prst="diamond">
                <a:avLst/>
              </a:prstGeom>
              <a:solidFill>
                <a:srgbClr val="424242"/>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5" name="菱形 32"/>
              <p:cNvSpPr/>
              <p:nvPr/>
            </p:nvSpPr>
            <p:spPr>
              <a:xfrm>
                <a:off x="2339343" y="2150016"/>
                <a:ext cx="292942" cy="292500"/>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91" name="组合 90"/>
            <p:cNvGrpSpPr/>
            <p:nvPr/>
          </p:nvGrpSpPr>
          <p:grpSpPr>
            <a:xfrm>
              <a:off x="3984077" y="907755"/>
              <a:ext cx="2133782" cy="1521039"/>
              <a:chOff x="1541719" y="2349127"/>
              <a:chExt cx="2133782" cy="1521039"/>
            </a:xfrm>
          </p:grpSpPr>
          <p:sp>
            <p:nvSpPr>
              <p:cNvPr id="92" name="文本框 43"/>
              <p:cNvSpPr txBox="1"/>
              <p:nvPr/>
            </p:nvSpPr>
            <p:spPr>
              <a:xfrm>
                <a:off x="1541720" y="2349127"/>
                <a:ext cx="2133781" cy="394162"/>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000" b="1" kern="0" dirty="0">
                    <a:solidFill>
                      <a:srgbClr val="000000">
                        <a:lumMod val="75000"/>
                        <a:lumOff val="25000"/>
                      </a:srgbClr>
                    </a:solidFill>
                    <a:latin typeface="Century Gothic" panose="020B0502020202020204" pitchFamily="34" charset="0"/>
                  </a:rPr>
                  <a:t>最低成本法</a:t>
                </a:r>
                <a:endParaRPr kumimoji="0" lang="zh-CN" altLang="en-US" sz="2000" b="1" i="0" u="none" strike="noStrike" kern="0" cap="none" spc="0" normalizeH="0" baseline="0" noProof="0" dirty="0">
                  <a:ln>
                    <a:noFill/>
                  </a:ln>
                  <a:solidFill>
                    <a:srgbClr val="000000">
                      <a:lumMod val="75000"/>
                      <a:lumOff val="25000"/>
                    </a:srgbClr>
                  </a:solidFill>
                  <a:effectLst/>
                  <a:uLnTx/>
                  <a:uFillTx/>
                  <a:latin typeface="Century Gothic" panose="020B0502020202020204" pitchFamily="34" charset="0"/>
                </a:endParaRPr>
              </a:p>
            </p:txBody>
          </p:sp>
          <p:sp>
            <p:nvSpPr>
              <p:cNvPr id="93" name="文本框 44"/>
              <p:cNvSpPr txBox="1"/>
              <p:nvPr/>
            </p:nvSpPr>
            <p:spPr>
              <a:xfrm>
                <a:off x="1541719" y="2687681"/>
                <a:ext cx="2133781" cy="1182485"/>
              </a:xfrm>
              <a:prstGeom prst="rect">
                <a:avLst/>
              </a:prstGeom>
              <a:noFill/>
            </p:spPr>
            <p:txBody>
              <a:bodyPr wrap="square" rtlCol="0">
                <a:spAutoFit/>
                <a:scene3d>
                  <a:camera prst="orthographicFront"/>
                  <a:lightRig rig="threePt" dir="t"/>
                </a:scene3d>
                <a:sp3d contourW="12700"/>
              </a:bodyPr>
              <a:lstStyle/>
              <a:p>
                <a:r>
                  <a:rPr lang="zh-CN" altLang="en-US" dirty="0"/>
                  <a:t>是指对效益不易计量的多个同类对象的实施成本进行比较</a:t>
                </a:r>
                <a:r>
                  <a:rPr lang="en-US" altLang="zh-CN" dirty="0"/>
                  <a:t>,</a:t>
                </a:r>
                <a:r>
                  <a:rPr lang="zh-CN" altLang="en-US" dirty="0"/>
                  <a:t>评价绩效目标实现程度。</a:t>
                </a:r>
                <a:endParaRPr kumimoji="0" lang="en-US" altLang="zh-CN" b="0" i="0" u="none" strike="noStrike" kern="0" cap="none" spc="0" normalizeH="0" baseline="0" noProof="0" dirty="0">
                  <a:ln>
                    <a:noFill/>
                  </a:ln>
                  <a:solidFill>
                    <a:srgbClr val="000000">
                      <a:lumMod val="50000"/>
                      <a:lumOff val="50000"/>
                    </a:srgbClr>
                  </a:solidFill>
                  <a:effectLst/>
                  <a:uLnTx/>
                  <a:uFillTx/>
                  <a:latin typeface="Century Gothic" panose="020B0502020202020204" pitchFamily="34" charset="0"/>
                  <a:ea typeface="微软雅黑" panose="020B0503020204020204" pitchFamily="34" charset="-122"/>
                </a:endParaRPr>
              </a:p>
            </p:txBody>
          </p:sp>
        </p:grpSp>
      </p:grpSp>
      <p:grpSp>
        <p:nvGrpSpPr>
          <p:cNvPr id="96" name="组合 95"/>
          <p:cNvGrpSpPr/>
          <p:nvPr/>
        </p:nvGrpSpPr>
        <p:grpSpPr>
          <a:xfrm>
            <a:off x="4365160" y="1208291"/>
            <a:ext cx="3382168" cy="1987588"/>
            <a:chOff x="3285599" y="743635"/>
            <a:chExt cx="2832260" cy="1958039"/>
          </a:xfrm>
        </p:grpSpPr>
        <p:grpSp>
          <p:nvGrpSpPr>
            <p:cNvPr id="97" name="组合 96"/>
            <p:cNvGrpSpPr/>
            <p:nvPr/>
          </p:nvGrpSpPr>
          <p:grpSpPr>
            <a:xfrm>
              <a:off x="3285599" y="743635"/>
              <a:ext cx="694269" cy="694269"/>
              <a:chOff x="2138679" y="1949131"/>
              <a:chExt cx="694269" cy="694269"/>
            </a:xfrm>
          </p:grpSpPr>
          <p:sp>
            <p:nvSpPr>
              <p:cNvPr id="101" name="菱形 100"/>
              <p:cNvSpPr/>
              <p:nvPr/>
            </p:nvSpPr>
            <p:spPr>
              <a:xfrm>
                <a:off x="2138679" y="1949131"/>
                <a:ext cx="694269" cy="694269"/>
              </a:xfrm>
              <a:prstGeom prst="diamond">
                <a:avLst/>
              </a:prstGeom>
              <a:solidFill>
                <a:srgbClr val="424242"/>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2" name="菱形 32"/>
              <p:cNvSpPr/>
              <p:nvPr/>
            </p:nvSpPr>
            <p:spPr>
              <a:xfrm>
                <a:off x="2339343" y="2150016"/>
                <a:ext cx="292942" cy="292500"/>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98" name="组合 97"/>
            <p:cNvGrpSpPr/>
            <p:nvPr/>
          </p:nvGrpSpPr>
          <p:grpSpPr>
            <a:xfrm>
              <a:off x="3984077" y="907755"/>
              <a:ext cx="2133782" cy="1793919"/>
              <a:chOff x="1541719" y="2349127"/>
              <a:chExt cx="2133782" cy="1793919"/>
            </a:xfrm>
          </p:grpSpPr>
          <p:sp>
            <p:nvSpPr>
              <p:cNvPr id="99" name="文本框 43"/>
              <p:cNvSpPr txBox="1"/>
              <p:nvPr/>
            </p:nvSpPr>
            <p:spPr>
              <a:xfrm>
                <a:off x="1541720" y="2349127"/>
                <a:ext cx="2133781" cy="394162"/>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0000">
                        <a:lumMod val="75000"/>
                        <a:lumOff val="25000"/>
                      </a:srgbClr>
                    </a:solidFill>
                    <a:effectLst/>
                    <a:uLnTx/>
                    <a:uFillTx/>
                    <a:latin typeface="Century Gothic" panose="020B0502020202020204" pitchFamily="34" charset="0"/>
                  </a:rPr>
                  <a:t>比较法</a:t>
                </a:r>
                <a:endParaRPr kumimoji="0" lang="zh-CN" altLang="en-US" sz="2000" b="1" i="0" u="none" strike="noStrike" kern="0" cap="none" spc="0" normalizeH="0" baseline="0" noProof="0" dirty="0">
                  <a:ln>
                    <a:noFill/>
                  </a:ln>
                  <a:solidFill>
                    <a:srgbClr val="000000">
                      <a:lumMod val="75000"/>
                      <a:lumOff val="25000"/>
                    </a:srgbClr>
                  </a:solidFill>
                  <a:effectLst/>
                  <a:uLnTx/>
                  <a:uFillTx/>
                  <a:latin typeface="Century Gothic" panose="020B0502020202020204" pitchFamily="34" charset="0"/>
                </a:endParaRPr>
              </a:p>
            </p:txBody>
          </p:sp>
          <p:sp>
            <p:nvSpPr>
              <p:cNvPr id="100" name="文本框 44"/>
              <p:cNvSpPr txBox="1"/>
              <p:nvPr/>
            </p:nvSpPr>
            <p:spPr>
              <a:xfrm>
                <a:off x="1541719" y="2687681"/>
                <a:ext cx="2133781" cy="1455365"/>
              </a:xfrm>
              <a:prstGeom prst="rect">
                <a:avLst/>
              </a:prstGeom>
              <a:noFill/>
            </p:spPr>
            <p:txBody>
              <a:bodyPr wrap="square" rtlCol="0">
                <a:spAutoFit/>
                <a:scene3d>
                  <a:camera prst="orthographicFront"/>
                  <a:lightRig rig="threePt" dir="t"/>
                </a:scene3d>
                <a:sp3d contourW="12700"/>
              </a:bodyPr>
              <a:lstStyle/>
              <a:p>
                <a:r>
                  <a:rPr lang="zh-CN" altLang="en-US" dirty="0"/>
                  <a:t>是指通过对绩效目标与实施效果、历史与当期情况、不同部门和地区同类支出的比较</a:t>
                </a:r>
                <a:r>
                  <a:rPr lang="en-US" altLang="zh-CN" dirty="0"/>
                  <a:t>,</a:t>
                </a:r>
                <a:r>
                  <a:rPr lang="zh-CN" altLang="en-US" dirty="0"/>
                  <a:t>综合分析绩效目标实现程度。</a:t>
                </a:r>
                <a:endParaRPr kumimoji="0" lang="en-US" altLang="zh-CN" b="0" i="0" u="none" strike="noStrike" kern="0" cap="none" spc="0" normalizeH="0" baseline="0" noProof="0" dirty="0">
                  <a:ln>
                    <a:noFill/>
                  </a:ln>
                  <a:solidFill>
                    <a:srgbClr val="000000">
                      <a:lumMod val="50000"/>
                      <a:lumOff val="50000"/>
                    </a:srgbClr>
                  </a:solidFill>
                  <a:effectLst/>
                  <a:uLnTx/>
                  <a:uFillTx/>
                  <a:latin typeface="Century Gothic" panose="020B0502020202020204" pitchFamily="34" charset="0"/>
                  <a:ea typeface="微软雅黑" panose="020B0503020204020204" pitchFamily="34" charset="-122"/>
                </a:endParaRPr>
              </a:p>
            </p:txBody>
          </p:sp>
        </p:grpSp>
      </p:grpSp>
      <p:grpSp>
        <p:nvGrpSpPr>
          <p:cNvPr id="103" name="组合 102"/>
          <p:cNvGrpSpPr/>
          <p:nvPr/>
        </p:nvGrpSpPr>
        <p:grpSpPr>
          <a:xfrm>
            <a:off x="880269" y="1208291"/>
            <a:ext cx="3382168" cy="1710589"/>
            <a:chOff x="3285599" y="743635"/>
            <a:chExt cx="2832260" cy="1685158"/>
          </a:xfrm>
        </p:grpSpPr>
        <p:grpSp>
          <p:nvGrpSpPr>
            <p:cNvPr id="104" name="组合 103"/>
            <p:cNvGrpSpPr/>
            <p:nvPr/>
          </p:nvGrpSpPr>
          <p:grpSpPr>
            <a:xfrm>
              <a:off x="3285599" y="743635"/>
              <a:ext cx="694269" cy="694269"/>
              <a:chOff x="2138679" y="1949131"/>
              <a:chExt cx="694269" cy="694269"/>
            </a:xfrm>
          </p:grpSpPr>
          <p:sp>
            <p:nvSpPr>
              <p:cNvPr id="108" name="菱形 107"/>
              <p:cNvSpPr/>
              <p:nvPr/>
            </p:nvSpPr>
            <p:spPr>
              <a:xfrm>
                <a:off x="2138679" y="1949131"/>
                <a:ext cx="694269" cy="694269"/>
              </a:xfrm>
              <a:prstGeom prst="diamond">
                <a:avLst/>
              </a:prstGeom>
              <a:solidFill>
                <a:srgbClr val="424242"/>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9" name="菱形 32"/>
              <p:cNvSpPr/>
              <p:nvPr/>
            </p:nvSpPr>
            <p:spPr>
              <a:xfrm>
                <a:off x="2339343" y="2150016"/>
                <a:ext cx="292942" cy="292500"/>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05" name="组合 104"/>
            <p:cNvGrpSpPr/>
            <p:nvPr/>
          </p:nvGrpSpPr>
          <p:grpSpPr>
            <a:xfrm>
              <a:off x="3984077" y="907755"/>
              <a:ext cx="2133782" cy="1521038"/>
              <a:chOff x="1541719" y="2349127"/>
              <a:chExt cx="2133782" cy="1521038"/>
            </a:xfrm>
          </p:grpSpPr>
          <p:sp>
            <p:nvSpPr>
              <p:cNvPr id="106" name="文本框 43"/>
              <p:cNvSpPr txBox="1"/>
              <p:nvPr/>
            </p:nvSpPr>
            <p:spPr>
              <a:xfrm>
                <a:off x="1541720" y="2349127"/>
                <a:ext cx="2133781" cy="394162"/>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000" b="1" kern="0" dirty="0">
                    <a:solidFill>
                      <a:srgbClr val="000000">
                        <a:lumMod val="75000"/>
                        <a:lumOff val="25000"/>
                      </a:srgbClr>
                    </a:solidFill>
                    <a:latin typeface="Century Gothic" panose="020B0502020202020204" pitchFamily="34" charset="0"/>
                  </a:rPr>
                  <a:t>成本效益分析法</a:t>
                </a:r>
                <a:endParaRPr kumimoji="0" lang="zh-CN" altLang="en-US" sz="2000" b="1" i="0" u="none" strike="noStrike" kern="0" cap="none" spc="0" normalizeH="0" baseline="0" noProof="0" dirty="0">
                  <a:ln>
                    <a:noFill/>
                  </a:ln>
                  <a:solidFill>
                    <a:srgbClr val="000000">
                      <a:lumMod val="75000"/>
                      <a:lumOff val="25000"/>
                    </a:srgbClr>
                  </a:solidFill>
                  <a:effectLst/>
                  <a:uLnTx/>
                  <a:uFillTx/>
                  <a:latin typeface="Century Gothic" panose="020B0502020202020204" pitchFamily="34" charset="0"/>
                </a:endParaRPr>
              </a:p>
            </p:txBody>
          </p:sp>
          <p:sp>
            <p:nvSpPr>
              <p:cNvPr id="107" name="文本框 44"/>
              <p:cNvSpPr txBox="1"/>
              <p:nvPr/>
            </p:nvSpPr>
            <p:spPr>
              <a:xfrm>
                <a:off x="1541719" y="2687681"/>
                <a:ext cx="2133781" cy="1182484"/>
              </a:xfrm>
              <a:prstGeom prst="rect">
                <a:avLst/>
              </a:prstGeom>
              <a:noFill/>
            </p:spPr>
            <p:txBody>
              <a:bodyPr wrap="square" rtlCol="0">
                <a:spAutoFit/>
                <a:scene3d>
                  <a:camera prst="orthographicFront"/>
                  <a:lightRig rig="threePt" dir="t"/>
                </a:scene3d>
                <a:sp3d contourW="12700"/>
              </a:bodyPr>
              <a:lstStyle/>
              <a:p>
                <a:r>
                  <a:rPr lang="zh-CN" altLang="en-US" dirty="0"/>
                  <a:t>是指将一定时期内的支出与效益进行对比分析以评价绩效目标实现程度。</a:t>
                </a:r>
                <a:endParaRPr kumimoji="0" lang="en-US" altLang="zh-CN" b="0" i="0" u="none" strike="noStrike" kern="0" cap="none" spc="0" normalizeH="0" baseline="0" noProof="0" dirty="0">
                  <a:ln>
                    <a:noFill/>
                  </a:ln>
                  <a:solidFill>
                    <a:srgbClr val="000000">
                      <a:lumMod val="50000"/>
                      <a:lumOff val="50000"/>
                    </a:srgbClr>
                  </a:solidFill>
                  <a:effectLst/>
                  <a:uLnTx/>
                  <a:uFillTx/>
                  <a:latin typeface="Century Gothic" panose="020B0502020202020204" pitchFamily="34" charset="0"/>
                  <a:ea typeface="微软雅黑" panose="020B0503020204020204" pitchFamily="34" charset="-122"/>
                </a:endParaRPr>
              </a:p>
            </p:txBody>
          </p:sp>
        </p:grpSp>
      </p:grpSp>
      <p:grpSp>
        <p:nvGrpSpPr>
          <p:cNvPr id="110" name="组合 109"/>
          <p:cNvGrpSpPr/>
          <p:nvPr/>
        </p:nvGrpSpPr>
        <p:grpSpPr>
          <a:xfrm>
            <a:off x="4604785" y="3942542"/>
            <a:ext cx="3382168" cy="1987588"/>
            <a:chOff x="3285599" y="743635"/>
            <a:chExt cx="2832260" cy="1958040"/>
          </a:xfrm>
        </p:grpSpPr>
        <p:grpSp>
          <p:nvGrpSpPr>
            <p:cNvPr id="111" name="组合 110"/>
            <p:cNvGrpSpPr/>
            <p:nvPr/>
          </p:nvGrpSpPr>
          <p:grpSpPr>
            <a:xfrm>
              <a:off x="3285599" y="743635"/>
              <a:ext cx="694269" cy="694269"/>
              <a:chOff x="2138679" y="1949131"/>
              <a:chExt cx="694269" cy="694269"/>
            </a:xfrm>
          </p:grpSpPr>
          <p:sp>
            <p:nvSpPr>
              <p:cNvPr id="115" name="菱形 114"/>
              <p:cNvSpPr/>
              <p:nvPr/>
            </p:nvSpPr>
            <p:spPr>
              <a:xfrm>
                <a:off x="2138679" y="1949131"/>
                <a:ext cx="694269" cy="694269"/>
              </a:xfrm>
              <a:prstGeom prst="diamond">
                <a:avLst/>
              </a:prstGeom>
              <a:solidFill>
                <a:srgbClr val="424242"/>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6" name="菱形 32"/>
              <p:cNvSpPr/>
              <p:nvPr/>
            </p:nvSpPr>
            <p:spPr>
              <a:xfrm>
                <a:off x="2339343" y="2150016"/>
                <a:ext cx="292942" cy="292500"/>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12" name="组合 111"/>
            <p:cNvGrpSpPr/>
            <p:nvPr/>
          </p:nvGrpSpPr>
          <p:grpSpPr>
            <a:xfrm>
              <a:off x="3868334" y="907755"/>
              <a:ext cx="2249525" cy="1793920"/>
              <a:chOff x="1425976" y="2349127"/>
              <a:chExt cx="2249525" cy="1793920"/>
            </a:xfrm>
          </p:grpSpPr>
          <p:sp>
            <p:nvSpPr>
              <p:cNvPr id="113" name="文本框 43"/>
              <p:cNvSpPr txBox="1"/>
              <p:nvPr/>
            </p:nvSpPr>
            <p:spPr>
              <a:xfrm>
                <a:off x="1541720" y="2349127"/>
                <a:ext cx="2133781" cy="394162"/>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000" b="1" kern="0" noProof="0" dirty="0">
                    <a:solidFill>
                      <a:srgbClr val="000000">
                        <a:lumMod val="75000"/>
                        <a:lumOff val="25000"/>
                      </a:srgbClr>
                    </a:solidFill>
                    <a:latin typeface="Century Gothic" panose="020B0502020202020204" pitchFamily="34" charset="0"/>
                  </a:rPr>
                  <a:t>公众评判法</a:t>
                </a:r>
                <a:endParaRPr kumimoji="0" lang="zh-CN" altLang="en-US" sz="2000" b="1" i="0" u="none" strike="noStrike" kern="0" cap="none" spc="0" normalizeH="0" baseline="0" noProof="0" dirty="0">
                  <a:ln>
                    <a:noFill/>
                  </a:ln>
                  <a:solidFill>
                    <a:srgbClr val="000000">
                      <a:lumMod val="75000"/>
                      <a:lumOff val="25000"/>
                    </a:srgbClr>
                  </a:solidFill>
                  <a:effectLst/>
                  <a:uLnTx/>
                  <a:uFillTx/>
                  <a:latin typeface="Century Gothic" panose="020B0502020202020204" pitchFamily="34" charset="0"/>
                </a:endParaRPr>
              </a:p>
            </p:txBody>
          </p:sp>
          <p:sp>
            <p:nvSpPr>
              <p:cNvPr id="114" name="文本框 44"/>
              <p:cNvSpPr txBox="1"/>
              <p:nvPr/>
            </p:nvSpPr>
            <p:spPr>
              <a:xfrm>
                <a:off x="1425976" y="2687681"/>
                <a:ext cx="2249525" cy="1455366"/>
              </a:xfrm>
              <a:prstGeom prst="rect">
                <a:avLst/>
              </a:prstGeom>
              <a:noFill/>
            </p:spPr>
            <p:txBody>
              <a:bodyPr wrap="square" rtlCol="0">
                <a:spAutoFit/>
                <a:scene3d>
                  <a:camera prst="orthographicFront"/>
                  <a:lightRig rig="threePt" dir="t"/>
                </a:scene3d>
                <a:sp3d contourW="12700"/>
              </a:bodyPr>
              <a:lstStyle/>
              <a:p>
                <a:r>
                  <a:rPr lang="zh-CN" altLang="en-US" dirty="0"/>
                  <a:t>是指通过专家评估、公众问卷及抽样调查等对财政支出效果进行评判</a:t>
                </a:r>
                <a:r>
                  <a:rPr lang="en-US" altLang="zh-CN" dirty="0"/>
                  <a:t>,</a:t>
                </a:r>
                <a:r>
                  <a:rPr lang="zh-CN" altLang="en-US" dirty="0"/>
                  <a:t>评价绩效目标实现程度。</a:t>
                </a:r>
                <a:endParaRPr kumimoji="0" lang="en-US" altLang="zh-CN" b="0" i="0" u="none" strike="noStrike" kern="0" cap="none" spc="0" normalizeH="0" baseline="0" noProof="0" dirty="0">
                  <a:ln>
                    <a:noFill/>
                  </a:ln>
                  <a:solidFill>
                    <a:srgbClr val="000000">
                      <a:lumMod val="50000"/>
                      <a:lumOff val="50000"/>
                    </a:srgbClr>
                  </a:solidFill>
                  <a:effectLst/>
                  <a:uLnTx/>
                  <a:uFillTx/>
                  <a:latin typeface="Century Gothic" panose="020B0502020202020204" pitchFamily="34" charset="0"/>
                  <a:ea typeface="微软雅黑" panose="020B0503020204020204" pitchFamily="34" charset="-122"/>
                </a:endParaRPr>
              </a:p>
            </p:txBody>
          </p:sp>
        </p:grpSp>
      </p:grpSp>
      <p:grpSp>
        <p:nvGrpSpPr>
          <p:cNvPr id="48" name="组合 47"/>
          <p:cNvGrpSpPr/>
          <p:nvPr/>
        </p:nvGrpSpPr>
        <p:grpSpPr>
          <a:xfrm>
            <a:off x="-510686" y="141771"/>
            <a:ext cx="5169771" cy="1107996"/>
            <a:chOff x="-633047" y="224137"/>
            <a:chExt cx="6330461" cy="1107996"/>
          </a:xfrm>
        </p:grpSpPr>
        <p:sp>
          <p:nvSpPr>
            <p:cNvPr id="49" name="文本框 47"/>
            <p:cNvSpPr txBox="1">
              <a:spLocks noChangeArrowheads="1"/>
            </p:cNvSpPr>
            <p:nvPr/>
          </p:nvSpPr>
          <p:spPr bwMode="auto">
            <a:xfrm>
              <a:off x="-633047" y="224137"/>
              <a:ext cx="63304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en-US" altLang="zh-CN" sz="3600" dirty="0" smtClean="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 </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绩效评价   </a:t>
              </a:r>
              <a:r>
                <a:rPr lang="zh-CN" altLang="en-US" sz="2400" dirty="0">
                  <a:solidFill>
                    <a:schemeClr val="accent1"/>
                  </a:solidFill>
                  <a:latin typeface="华文细黑" panose="02010600040101010101" pitchFamily="2" charset="-122"/>
                  <a:ea typeface="华文细黑" panose="02010600040101010101" pitchFamily="2" charset="-122"/>
                </a:rPr>
                <a:t>评价方法</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50" name="直接连接符 49"/>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3" name="文本框 2"/>
          <p:cNvSpPr txBox="1"/>
          <p:nvPr/>
        </p:nvSpPr>
        <p:spPr>
          <a:xfrm>
            <a:off x="4864735" y="141605"/>
            <a:ext cx="6725920" cy="1005840"/>
          </a:xfrm>
          <a:prstGeom prst="rect">
            <a:avLst/>
          </a:prstGeom>
          <a:noFill/>
          <a:ln w="9525">
            <a:noFill/>
          </a:ln>
        </p:spPr>
        <p:txBody>
          <a:bodyPr wrap="square">
            <a:spAutoFit/>
          </a:bodyPr>
          <a:p>
            <a:pPr marL="0" indent="398145" algn="l"/>
            <a:r>
              <a:rPr lang="zh-CN" altLang="en-US" sz="2000" b="1" u="none">
                <a:solidFill>
                  <a:schemeClr val="accent2">
                    <a:lumMod val="75000"/>
                  </a:schemeClr>
                </a:solidFill>
                <a:latin typeface="仿宋_GB2312" panose="02010609030101010101" pitchFamily="1" charset="-122"/>
                <a:ea typeface="仿宋_GB2312" panose="02010609030101010101" pitchFamily="1" charset="-122"/>
                <a:cs typeface="仿宋_GB2312" panose="02010609030101010101" pitchFamily="1" charset="-122"/>
              </a:rPr>
              <a:t>绩效评价方法的选用应当坚持简便有效的原则。根据评价对象的具体情况，可采用一种或多种方法进行绩效评价。</a:t>
            </a:r>
            <a:endParaRPr lang="zh-CN" altLang="en-US" sz="2000" b="1" u="none">
              <a:solidFill>
                <a:schemeClr val="accent2">
                  <a:lumMod val="75000"/>
                </a:schemeClr>
              </a:solidFill>
              <a:latin typeface="仿宋_GB2312" panose="02010609030101010101" pitchFamily="1" charset="-122"/>
              <a:ea typeface="仿宋_GB2312" panose="02010609030101010101" pitchFamily="1" charset="-122"/>
              <a:cs typeface="仿宋_GB2312" panose="02010609030101010101" pitchFamily="1" charset="-122"/>
            </a:endParaRPr>
          </a:p>
        </p:txBody>
      </p:sp>
    </p:spTree>
    <p:custDataLst>
      <p:tags r:id="rId2"/>
    </p:custDataLst>
  </p:cSld>
  <p:clrMapOvr>
    <a:masterClrMapping/>
  </p:clrMapOvr>
  <p:transition spd="slow" advClick="0" advTm="61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3240" y="1657324"/>
            <a:ext cx="10613909" cy="3533699"/>
            <a:chOff x="213420" y="1564432"/>
            <a:chExt cx="8319814" cy="2104989"/>
          </a:xfrm>
        </p:grpSpPr>
        <p:sp>
          <p:nvSpPr>
            <p:cNvPr id="3" name="矩形 2"/>
            <p:cNvSpPr/>
            <p:nvPr/>
          </p:nvSpPr>
          <p:spPr>
            <a:xfrm>
              <a:off x="789410" y="1564432"/>
              <a:ext cx="432048" cy="360039"/>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01</a:t>
              </a:r>
              <a:endParaRPr kumimoji="0" lang="zh-CN" altLang="en-US"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908498" y="3292624"/>
              <a:ext cx="432048" cy="360039"/>
            </a:xfrm>
            <a:prstGeom prst="rect">
              <a:avLst/>
            </a:prstGeom>
            <a:solidFill>
              <a:srgbClr val="438086"/>
            </a:solidFill>
            <a:ln w="12700" cap="flat" cmpd="sng" algn="ctr">
              <a:solidFill>
                <a:srgbClr val="43808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02</a:t>
              </a:r>
              <a:endParaRPr kumimoji="0" lang="zh-CN" altLang="en-US"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3204642" y="1564432"/>
              <a:ext cx="432048" cy="360039"/>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03</a:t>
              </a:r>
              <a:endParaRPr kumimoji="0" lang="zh-CN" altLang="en-US"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4578877" y="3292623"/>
              <a:ext cx="432048" cy="360039"/>
            </a:xfrm>
            <a:prstGeom prst="rect">
              <a:avLst/>
            </a:prstGeom>
            <a:solidFill>
              <a:srgbClr val="438086"/>
            </a:solidFill>
            <a:ln w="12700" cap="flat" cmpd="sng" algn="ctr">
              <a:solidFill>
                <a:srgbClr val="438086">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04</a:t>
              </a:r>
              <a:endParaRPr kumimoji="0" lang="zh-CN" altLang="en-US"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6084962" y="1564432"/>
              <a:ext cx="432048" cy="360039"/>
            </a:xfrm>
            <a:prstGeom prst="rect">
              <a:avLst/>
            </a:prstGeom>
            <a:solidFill>
              <a:srgbClr val="9F7B63"/>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05</a:t>
              </a:r>
              <a:endParaRPr kumimoji="0" lang="zh-CN" altLang="en-US"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7453114" y="3292623"/>
              <a:ext cx="432048" cy="360039"/>
            </a:xfrm>
            <a:prstGeom prst="rect">
              <a:avLst/>
            </a:prstGeom>
            <a:solidFill>
              <a:srgbClr val="438086"/>
            </a:solidFill>
            <a:ln w="12700" cap="flat" cmpd="sng" algn="ctr">
              <a:solidFill>
                <a:srgbClr val="438086">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06</a:t>
              </a:r>
              <a:endParaRPr kumimoji="0" lang="zh-CN" altLang="en-US" sz="20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9" name="直接连接符 8"/>
            <p:cNvCxnSpPr>
              <a:stCxn id="3" idx="3"/>
              <a:endCxn id="4" idx="1"/>
            </p:cNvCxnSpPr>
            <p:nvPr/>
          </p:nvCxnSpPr>
          <p:spPr>
            <a:xfrm>
              <a:off x="1221458" y="1744452"/>
              <a:ext cx="687040" cy="1728192"/>
            </a:xfrm>
            <a:prstGeom prst="line">
              <a:avLst/>
            </a:prstGeom>
            <a:noFill/>
            <a:ln w="6350" cap="flat" cmpd="sng" algn="ctr">
              <a:solidFill>
                <a:srgbClr val="53548A"/>
              </a:solidFill>
              <a:prstDash val="solid"/>
              <a:miter lim="800000"/>
            </a:ln>
            <a:effectLst/>
          </p:spPr>
        </p:cxnSp>
        <p:cxnSp>
          <p:nvCxnSpPr>
            <p:cNvPr id="10" name="直接连接符 9"/>
            <p:cNvCxnSpPr>
              <a:stCxn id="4" idx="3"/>
              <a:endCxn id="5" idx="1"/>
            </p:cNvCxnSpPr>
            <p:nvPr/>
          </p:nvCxnSpPr>
          <p:spPr>
            <a:xfrm flipV="1">
              <a:off x="2340546" y="1744452"/>
              <a:ext cx="864096" cy="1728192"/>
            </a:xfrm>
            <a:prstGeom prst="line">
              <a:avLst/>
            </a:prstGeom>
            <a:noFill/>
            <a:ln w="6350" cap="flat" cmpd="sng" algn="ctr">
              <a:solidFill>
                <a:srgbClr val="438086"/>
              </a:solidFill>
              <a:prstDash val="solid"/>
              <a:miter lim="800000"/>
            </a:ln>
            <a:effectLst/>
          </p:spPr>
        </p:cxnSp>
        <p:cxnSp>
          <p:nvCxnSpPr>
            <p:cNvPr id="11" name="直接连接符 10"/>
            <p:cNvCxnSpPr>
              <a:stCxn id="5" idx="3"/>
              <a:endCxn id="6" idx="1"/>
            </p:cNvCxnSpPr>
            <p:nvPr/>
          </p:nvCxnSpPr>
          <p:spPr>
            <a:xfrm>
              <a:off x="3636690" y="1744452"/>
              <a:ext cx="942187" cy="1728191"/>
            </a:xfrm>
            <a:prstGeom prst="line">
              <a:avLst/>
            </a:prstGeom>
            <a:noFill/>
            <a:ln w="6350" cap="flat" cmpd="sng" algn="ctr">
              <a:solidFill>
                <a:srgbClr val="53548A"/>
              </a:solidFill>
              <a:prstDash val="solid"/>
              <a:miter lim="800000"/>
            </a:ln>
            <a:effectLst/>
          </p:spPr>
        </p:cxnSp>
        <p:cxnSp>
          <p:nvCxnSpPr>
            <p:cNvPr id="12" name="直接连接符 11"/>
            <p:cNvCxnSpPr>
              <a:stCxn id="6" idx="3"/>
              <a:endCxn id="7" idx="1"/>
            </p:cNvCxnSpPr>
            <p:nvPr/>
          </p:nvCxnSpPr>
          <p:spPr>
            <a:xfrm flipV="1">
              <a:off x="5010925" y="1744452"/>
              <a:ext cx="1074037" cy="1728191"/>
            </a:xfrm>
            <a:prstGeom prst="line">
              <a:avLst/>
            </a:prstGeom>
            <a:noFill/>
            <a:ln w="6350" cap="flat" cmpd="sng" algn="ctr">
              <a:solidFill>
                <a:srgbClr val="438086"/>
              </a:solidFill>
              <a:prstDash val="solid"/>
              <a:miter lim="800000"/>
            </a:ln>
            <a:effectLst/>
          </p:spPr>
        </p:cxnSp>
        <p:cxnSp>
          <p:nvCxnSpPr>
            <p:cNvPr id="13" name="直接连接符 12"/>
            <p:cNvCxnSpPr>
              <a:stCxn id="7" idx="3"/>
              <a:endCxn id="8" idx="1"/>
            </p:cNvCxnSpPr>
            <p:nvPr/>
          </p:nvCxnSpPr>
          <p:spPr>
            <a:xfrm>
              <a:off x="6517010" y="1744452"/>
              <a:ext cx="936104" cy="1728191"/>
            </a:xfrm>
            <a:prstGeom prst="line">
              <a:avLst/>
            </a:prstGeom>
            <a:noFill/>
            <a:ln w="6350" cap="flat" cmpd="sng" algn="ctr">
              <a:solidFill>
                <a:srgbClr val="53548A"/>
              </a:solidFill>
              <a:prstDash val="solid"/>
              <a:miter lim="800000"/>
            </a:ln>
            <a:effectLst/>
          </p:spPr>
        </p:cxnSp>
        <p:sp>
          <p:nvSpPr>
            <p:cNvPr id="14" name="文本框 25"/>
            <p:cNvSpPr txBox="1"/>
            <p:nvPr/>
          </p:nvSpPr>
          <p:spPr>
            <a:xfrm>
              <a:off x="213420" y="2513817"/>
              <a:ext cx="1584176" cy="2200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成立评价小组</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文本框 26"/>
            <p:cNvSpPr txBox="1"/>
            <p:nvPr/>
          </p:nvSpPr>
          <p:spPr>
            <a:xfrm>
              <a:off x="414131" y="2890229"/>
              <a:ext cx="990311" cy="5866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绩效专家</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财会专家</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行业专家</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6" name="文本框 33"/>
            <p:cNvSpPr txBox="1"/>
            <p:nvPr/>
          </p:nvSpPr>
          <p:spPr>
            <a:xfrm>
              <a:off x="1720367" y="1999669"/>
              <a:ext cx="896304" cy="5866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制度办法</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实施方案</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资金相关</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7" name="文本框 35"/>
            <p:cNvSpPr txBox="1"/>
            <p:nvPr/>
          </p:nvSpPr>
          <p:spPr>
            <a:xfrm>
              <a:off x="1470367" y="1711634"/>
              <a:ext cx="1584176" cy="2200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基本资料收集</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文本框 36"/>
            <p:cNvSpPr txBox="1"/>
            <p:nvPr/>
          </p:nvSpPr>
          <p:spPr>
            <a:xfrm>
              <a:off x="4146829" y="1668259"/>
              <a:ext cx="1584176" cy="2200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工作方案设计</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文本框 37"/>
            <p:cNvSpPr txBox="1"/>
            <p:nvPr/>
          </p:nvSpPr>
          <p:spPr>
            <a:xfrm>
              <a:off x="6877050" y="1666750"/>
              <a:ext cx="1656184" cy="2200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方案论证与修订</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文本框 38"/>
            <p:cNvSpPr txBox="1"/>
            <p:nvPr/>
          </p:nvSpPr>
          <p:spPr>
            <a:xfrm>
              <a:off x="7067020" y="1997677"/>
              <a:ext cx="1276244" cy="5866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财政内部处室</a:t>
              </a:r>
              <a:endParaRPr kumimoji="0" lang="en-US" altLang="zh-CN" sz="16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主管部门</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外部专家</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1" name="文本框 40"/>
            <p:cNvSpPr txBox="1"/>
            <p:nvPr/>
          </p:nvSpPr>
          <p:spPr>
            <a:xfrm>
              <a:off x="4169502" y="2001318"/>
              <a:ext cx="1339129" cy="7791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指标体系</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基础数据表</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现场核查方案</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问卷调查方案</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2" name="文本框 41"/>
            <p:cNvSpPr txBox="1"/>
            <p:nvPr/>
          </p:nvSpPr>
          <p:spPr>
            <a:xfrm>
              <a:off x="2746540" y="2529280"/>
              <a:ext cx="1584176" cy="2200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评价需求分析</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文本框 43"/>
            <p:cNvSpPr txBox="1"/>
            <p:nvPr/>
          </p:nvSpPr>
          <p:spPr>
            <a:xfrm>
              <a:off x="2639344" y="2890229"/>
              <a:ext cx="1560367" cy="7791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相关方沟通交流</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项目特征分析</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评价组座谈</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600"/>
                </a:spcAft>
                <a:buClrTx/>
                <a:buSzTx/>
                <a:buFontTx/>
                <a:buNone/>
                <a:defRPr/>
              </a:pP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4" name="文本框 44"/>
            <p:cNvSpPr txBox="1"/>
            <p:nvPr/>
          </p:nvSpPr>
          <p:spPr>
            <a:xfrm>
              <a:off x="5698601" y="2548239"/>
              <a:ext cx="1584176" cy="2200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项目预调研</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文本框 47"/>
            <p:cNvSpPr txBox="1"/>
            <p:nvPr/>
          </p:nvSpPr>
          <p:spPr>
            <a:xfrm>
              <a:off x="5378568" y="2893453"/>
              <a:ext cx="1688452" cy="3941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相关数据可得性</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60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实地调研方案科学性</a:t>
              </a:r>
              <a:endParaRPr kumimoji="0" lang="en-US" altLang="zh-CN"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10685" y="141771"/>
            <a:ext cx="4864972" cy="984885"/>
            <a:chOff x="-633047" y="224137"/>
            <a:chExt cx="6330461" cy="984885"/>
          </a:xfrm>
        </p:grpSpPr>
        <p:sp>
          <p:nvSpPr>
            <p:cNvPr id="29"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绩效评价   </a:t>
              </a:r>
              <a:r>
                <a:rPr lang="zh-CN" altLang="en-US" sz="2400" dirty="0">
                  <a:solidFill>
                    <a:schemeClr val="accent1"/>
                  </a:solidFill>
                  <a:latin typeface="华文细黑" panose="02010600040101010101" pitchFamily="2" charset="-122"/>
                  <a:ea typeface="华文细黑" panose="02010600040101010101" pitchFamily="2" charset="-122"/>
                </a:rPr>
                <a:t>评价流程</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30" name="直接连接符 29"/>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81131" y="1052989"/>
            <a:ext cx="8229600" cy="4752528"/>
          </a:xfrm>
        </p:spPr>
        <p:txBody>
          <a:bodyPr/>
          <a:lstStyle/>
          <a:p>
            <a:pPr algn="l">
              <a:lnSpc>
                <a:spcPct val="150000"/>
              </a:lnSpc>
              <a:defRPr/>
            </a:pPr>
            <a:r>
              <a:rPr lang="zh-CN" altLang="en-US" sz="2400" b="1" dirty="0">
                <a:solidFill>
                  <a:srgbClr val="FF0000"/>
                </a:solidFill>
                <a:latin typeface="+mn-ea"/>
              </a:rPr>
              <a:t>关注项目决策程序是否规范，论证是否充分？</a:t>
            </a:r>
            <a:endParaRPr lang="en-US" altLang="zh-CN" sz="2400" b="1" dirty="0">
              <a:solidFill>
                <a:srgbClr val="FF0000"/>
              </a:solidFill>
              <a:latin typeface="+mn-ea"/>
            </a:endParaRPr>
          </a:p>
          <a:p>
            <a:pPr algn="l">
              <a:lnSpc>
                <a:spcPct val="150000"/>
              </a:lnSpc>
              <a:defRPr/>
            </a:pPr>
            <a:r>
              <a:rPr lang="zh-CN" altLang="en-US" sz="2400" b="1" dirty="0">
                <a:solidFill>
                  <a:srgbClr val="FF0000"/>
                </a:solidFill>
                <a:latin typeface="+mn-ea"/>
              </a:rPr>
              <a:t>绩效目标的设定是否科学合理明确？</a:t>
            </a:r>
            <a:endParaRPr lang="en-US" altLang="zh-CN" sz="2400" b="1" dirty="0">
              <a:solidFill>
                <a:srgbClr val="FF0000"/>
              </a:solidFill>
              <a:latin typeface="+mn-ea"/>
            </a:endParaRPr>
          </a:p>
          <a:p>
            <a:pPr algn="l">
              <a:lnSpc>
                <a:spcPct val="150000"/>
              </a:lnSpc>
              <a:defRPr/>
            </a:pPr>
            <a:r>
              <a:rPr lang="zh-CN" altLang="en-US" sz="2400" b="1" dirty="0">
                <a:solidFill>
                  <a:srgbClr val="002060"/>
                </a:solidFill>
                <a:latin typeface="+mn-ea"/>
              </a:rPr>
              <a:t>是否符合国家及地区发展战略及政府政策导向？</a:t>
            </a:r>
            <a:endParaRPr lang="zh-CN" altLang="en-US" sz="2400" b="1" dirty="0">
              <a:solidFill>
                <a:srgbClr val="002060"/>
              </a:solidFill>
              <a:latin typeface="+mn-ea"/>
            </a:endParaRPr>
          </a:p>
          <a:p>
            <a:pPr algn="l">
              <a:lnSpc>
                <a:spcPct val="150000"/>
              </a:lnSpc>
              <a:defRPr/>
            </a:pPr>
            <a:r>
              <a:rPr lang="zh-CN" altLang="en-US" sz="2400" b="1" dirty="0">
                <a:solidFill>
                  <a:srgbClr val="002060"/>
                </a:solidFill>
                <a:latin typeface="+mn-ea"/>
              </a:rPr>
              <a:t>是否具有老百姓的实际需求？</a:t>
            </a:r>
            <a:endParaRPr lang="en-US" altLang="zh-CN" sz="2400" b="1" dirty="0">
              <a:solidFill>
                <a:srgbClr val="002060"/>
              </a:solidFill>
              <a:latin typeface="+mn-ea"/>
            </a:endParaRPr>
          </a:p>
          <a:p>
            <a:pPr algn="l">
              <a:lnSpc>
                <a:spcPct val="150000"/>
              </a:lnSpc>
              <a:defRPr/>
            </a:pPr>
            <a:r>
              <a:rPr lang="zh-CN" altLang="en-US" sz="2400" b="1" dirty="0">
                <a:solidFill>
                  <a:srgbClr val="002060"/>
                </a:solidFill>
                <a:latin typeface="+mn-ea"/>
              </a:rPr>
              <a:t>是否符合部门工作职责？</a:t>
            </a:r>
            <a:endParaRPr lang="en-US" altLang="zh-CN" sz="2400" b="1" dirty="0">
              <a:solidFill>
                <a:srgbClr val="002060"/>
              </a:solidFill>
              <a:latin typeface="+mn-ea"/>
            </a:endParaRPr>
          </a:p>
          <a:p>
            <a:pPr algn="l">
              <a:lnSpc>
                <a:spcPct val="150000"/>
              </a:lnSpc>
              <a:defRPr/>
            </a:pPr>
            <a:r>
              <a:rPr lang="zh-CN" altLang="en-US" sz="2400" b="1" dirty="0">
                <a:solidFill>
                  <a:srgbClr val="002060"/>
                </a:solidFill>
                <a:latin typeface="+mn-ea"/>
              </a:rPr>
              <a:t>是否符合公共财政支出的公共属性？</a:t>
            </a:r>
            <a:endParaRPr lang="en-US" altLang="zh-CN" sz="2400" b="1" dirty="0">
              <a:solidFill>
                <a:srgbClr val="002060"/>
              </a:solidFill>
              <a:latin typeface="+mn-ea"/>
            </a:endParaRPr>
          </a:p>
          <a:p>
            <a:pPr algn="l">
              <a:lnSpc>
                <a:spcPct val="150000"/>
              </a:lnSpc>
              <a:defRPr/>
            </a:pPr>
            <a:r>
              <a:rPr lang="zh-CN" altLang="en-US" sz="2400" b="1" dirty="0">
                <a:solidFill>
                  <a:srgbClr val="002060"/>
                </a:solidFill>
                <a:latin typeface="+mn-ea"/>
              </a:rPr>
              <a:t>要达成相同的效果有没有其他可替代的方法（理清政府与市场边界） ？是锦上添花还是雪中送炭？</a:t>
            </a:r>
            <a:endParaRPr lang="en-US" altLang="zh-CN" sz="2400" b="1" dirty="0">
              <a:solidFill>
                <a:srgbClr val="002060"/>
              </a:solidFill>
              <a:latin typeface="+mn-ea"/>
            </a:endParaRPr>
          </a:p>
          <a:p>
            <a:pPr algn="l">
              <a:lnSpc>
                <a:spcPct val="150000"/>
              </a:lnSpc>
            </a:pPr>
            <a:endParaRPr lang="zh-CN" altLang="en-US" dirty="0"/>
          </a:p>
        </p:txBody>
      </p:sp>
      <p:sp>
        <p:nvSpPr>
          <p:cNvPr id="3" name="标题 2"/>
          <p:cNvSpPr>
            <a:spLocks noGrp="1"/>
          </p:cNvSpPr>
          <p:nvPr>
            <p:ph type="title"/>
          </p:nvPr>
        </p:nvSpPr>
        <p:spPr>
          <a:xfrm>
            <a:off x="1703512" y="332656"/>
            <a:ext cx="6912744" cy="432000"/>
          </a:xfrm>
        </p:spPr>
        <p:txBody>
          <a:bodyPr/>
          <a:lstStyle/>
          <a:p>
            <a:pPr algn="ctr"/>
            <a:r>
              <a:rPr lang="zh-CN" altLang="en-US" sz="3200" b="1" dirty="0">
                <a:solidFill>
                  <a:srgbClr val="002060"/>
                </a:solidFill>
                <a:latin typeface="+mn-ea"/>
                <a:ea typeface="+mn-ea"/>
              </a:rPr>
              <a:t>（</a:t>
            </a:r>
            <a:r>
              <a:rPr lang="en-US" altLang="zh-CN" sz="3200" b="1" dirty="0">
                <a:solidFill>
                  <a:srgbClr val="002060"/>
                </a:solidFill>
                <a:latin typeface="+mn-ea"/>
                <a:ea typeface="+mn-ea"/>
              </a:rPr>
              <a:t>1</a:t>
            </a:r>
            <a:r>
              <a:rPr lang="zh-CN" altLang="en-US" sz="3200" b="1" dirty="0">
                <a:solidFill>
                  <a:srgbClr val="002060"/>
                </a:solidFill>
                <a:latin typeface="+mn-ea"/>
                <a:ea typeface="+mn-ea"/>
              </a:rPr>
              <a:t>）决策（投入）</a:t>
            </a:r>
            <a:endParaRPr lang="zh-CN" altLang="en-US" sz="3200" dirty="0">
              <a:solidFill>
                <a:srgbClr val="002060"/>
              </a:solidFill>
              <a:latin typeface="+mn-ea"/>
              <a:ea typeface="+mn-ea"/>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87755" y="843915"/>
            <a:ext cx="10398125" cy="4450080"/>
          </a:xfrm>
          <a:prstGeom prst="rect">
            <a:avLst/>
          </a:prstGeom>
          <a:noFill/>
          <a:ln w="9525">
            <a:noFill/>
          </a:ln>
        </p:spPr>
        <p:txBody>
          <a:bodyPr wrap="square">
            <a:spAutoFit/>
          </a:bodyPr>
          <a:p>
            <a:pPr marL="0" indent="0" algn="l"/>
            <a:r>
              <a:rPr lang="zh-CN" altLang="en-US" sz="2800" b="0" u="none">
                <a:solidFill>
                  <a:srgbClr val="323232"/>
                </a:solidFill>
                <a:latin typeface="方正小标宋简体" panose="03000509000000000000" charset="-122"/>
                <a:ea typeface="方正小标宋简体" panose="03000509000000000000" charset="-122"/>
                <a:cs typeface="方正小标宋简体" panose="03000509000000000000" charset="-122"/>
              </a:rPr>
              <a:t>省级财政预算项目绩效评价报告</a:t>
            </a:r>
            <a:r>
              <a:rPr lang="zh-CN" altLang="en-US" sz="2800" b="0" u="none">
                <a:solidFill>
                  <a:schemeClr val="accent2">
                    <a:lumMod val="75000"/>
                  </a:schemeClr>
                </a:solidFill>
                <a:latin typeface="方正小标宋简体" panose="03000509000000000000" charset="-122"/>
                <a:ea typeface="方正小标宋简体" panose="03000509000000000000" charset="-122"/>
                <a:cs typeface="方正小标宋简体" panose="03000509000000000000" charset="-122"/>
              </a:rPr>
              <a:t>（参考文本）</a:t>
            </a:r>
            <a:endParaRPr lang="zh-CN" altLang="en-US" sz="2800" b="0" u="none">
              <a:solidFill>
                <a:schemeClr val="accent2">
                  <a:lumMod val="75000"/>
                </a:schemeClr>
              </a:solidFill>
              <a:latin typeface="方正小标宋简体" panose="03000509000000000000" charset="-122"/>
              <a:ea typeface="方正小标宋简体" panose="03000509000000000000" charset="-122"/>
              <a:cs typeface="方正小标宋简体" panose="03000509000000000000" charset="-122"/>
            </a:endParaRPr>
          </a:p>
          <a:p>
            <a:pPr marL="0" indent="0" algn="l"/>
            <a:r>
              <a:rPr lang="zh-CN" altLang="en-US" sz="1600" b="0" u="none">
                <a:solidFill>
                  <a:schemeClr val="accent2">
                    <a:lumMod val="75000"/>
                  </a:schemeClr>
                </a:solidFill>
                <a:latin typeface="黑体" panose="02010600030101010101" charset="-122"/>
                <a:ea typeface="黑体" panose="02010600030101010101" charset="-122"/>
                <a:cs typeface="黑体" panose="02010600030101010101" charset="-122"/>
              </a:rPr>
              <a:t> </a:t>
            </a:r>
            <a:endParaRPr lang="zh-CN" altLang="en-US" sz="1600" b="0" u="none">
              <a:solidFill>
                <a:schemeClr val="accent2">
                  <a:lumMod val="75000"/>
                </a:schemeClr>
              </a:solidFill>
              <a:latin typeface="黑体" panose="02010600030101010101" charset="-122"/>
              <a:ea typeface="黑体" panose="02010600030101010101" charset="-122"/>
              <a:cs typeface="黑体" panose="02010600030101010101" charset="-122"/>
            </a:endParaRPr>
          </a:p>
          <a:p>
            <a:pPr marL="0" indent="0" algn="l"/>
            <a:r>
              <a:rPr lang="zh-CN" altLang="en-US" sz="2400" b="0" u="none">
                <a:latin typeface="黑体" panose="02010600030101010101" charset="-122"/>
                <a:ea typeface="黑体" panose="02010600030101010101" charset="-122"/>
                <a:cs typeface="黑体" panose="02010600030101010101" charset="-122"/>
              </a:rPr>
              <a:t>一、概述</a:t>
            </a:r>
            <a:endParaRPr lang="zh-CN" altLang="en-US" sz="24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0" algn="l"/>
            <a:r>
              <a:rPr lang="en-US" altLang="zh-CN" sz="2400" b="0"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项目单位基本情况</a:t>
            </a:r>
            <a:endParaRPr lang="zh-CN" altLang="en-US" sz="24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0" algn="l"/>
            <a:r>
              <a:rPr lang="en-US" altLang="zh-CN" sz="2400" b="0"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项目概况（包括项目主要内容、立项依据及背景等）</a:t>
            </a:r>
            <a:endParaRPr lang="zh-CN" altLang="en-US" sz="24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0" algn="l"/>
            <a:r>
              <a:rPr lang="en-US" altLang="zh-CN" sz="2400" b="0" u="none">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项目资金情况（包括项目预算安排、资金落实以及预算执行、结果等）</a:t>
            </a:r>
            <a:endParaRPr lang="zh-CN" altLang="en-US" sz="24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0" algn="l"/>
            <a:r>
              <a:rPr lang="en-US" altLang="zh-CN" sz="2400" b="0" u="none">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绩效目标（包括项目绩效目标、绩效指标设定情况，包括预期总目标及阶段性目标）</a:t>
            </a:r>
            <a:r>
              <a:rPr lang="zh-CN" altLang="en-US" sz="2400" b="0" u="none">
                <a:latin typeface="黑体" panose="02010600030101010101" charset="-122"/>
                <a:ea typeface="黑体" panose="02010600030101010101" charset="-122"/>
                <a:cs typeface="黑体" panose="02010600030101010101" charset="-122"/>
              </a:rPr>
              <a:t>二、评价工作简述</a:t>
            </a:r>
            <a:endParaRPr lang="zh-CN" altLang="en-US" sz="24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0" algn="l"/>
            <a:r>
              <a:rPr lang="en-US" altLang="zh-CN" sz="2400" b="0"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基本情况（包括评价目的、原则、方法、指标体系等）</a:t>
            </a:r>
            <a:endParaRPr lang="zh-CN" altLang="en-US" sz="24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0" algn="l"/>
            <a:r>
              <a:rPr lang="en-US" altLang="zh-CN" sz="2400" b="0"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评价组织实施（包括评价组织的前期准备情况、</a:t>
            </a:r>
            <a:r>
              <a:rPr lang="zh-CN" altLang="en-US" sz="2400" b="0" u="none">
                <a:latin typeface="仿宋" panose="02010609060101010101" charset="-122"/>
                <a:ea typeface="仿宋" panose="02010609060101010101" charset="-122"/>
                <a:cs typeface="仿宋" panose="02010609060101010101" charset="-122"/>
              </a:rPr>
              <a:t>评价基础数据收集、</a:t>
            </a:r>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现场核查情况、资料信息汇总、评价分析、沟通反馈、出具报告过程等内容）</a:t>
            </a:r>
            <a:endParaRPr lang="zh-CN" altLang="en-US" sz="24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89635" y="746760"/>
            <a:ext cx="10138410" cy="4358640"/>
          </a:xfrm>
          <a:prstGeom prst="rect">
            <a:avLst/>
          </a:prstGeom>
          <a:noFill/>
          <a:ln w="9525">
            <a:noFill/>
          </a:ln>
        </p:spPr>
        <p:txBody>
          <a:bodyPr wrap="square">
            <a:spAutoFit/>
          </a:bodyPr>
          <a:p>
            <a:pPr marL="0" indent="406400" algn="l"/>
            <a:r>
              <a:rPr lang="zh-CN" altLang="en-US" sz="2800" b="0" u="none">
                <a:latin typeface="黑体" panose="02010600030101010101" charset="-122"/>
                <a:ea typeface="黑体" panose="02010600030101010101" charset="-122"/>
                <a:cs typeface="黑体" panose="02010600030101010101" charset="-122"/>
              </a:rPr>
              <a:t>三、绩效评价分析</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（一）项目绩效目标完成情况分析</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项目绩效目标评价分析（包括目标明确性分析、目标合理性分析、目标细化程度分析、项目绩效控制评价分析等情况）</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资金使用及管理情况分析（包括管理制度、办法的制订及执行情况）</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项目组织情况分析（包括项目招投标情况、调整情况、完成验收等情况）</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项目管理情况分析（包括项目管理制度建设、日常检查监督等情况）</a:t>
            </a:r>
            <a:endParaRPr lang="zh-CN" altLang="en-US" sz="28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49960" y="350520"/>
            <a:ext cx="10382885" cy="6065520"/>
          </a:xfrm>
          <a:prstGeom prst="rect">
            <a:avLst/>
          </a:prstGeom>
          <a:noFill/>
          <a:ln w="9525">
            <a:noFill/>
          </a:ln>
        </p:spPr>
        <p:txBody>
          <a:bodyPr wrap="square">
            <a:spAutoFit/>
          </a:bodyPr>
          <a:p>
            <a:pPr marL="0" indent="406400" algn="l"/>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5.</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项目产出及效果评价分析（将项目支出后的实际状况与申报的绩效目标对比，从项目的经济性、效率性、有效性和可持续性等方面进行量化、具体分析。其中：项目的经济性分析主要是对项目成本（预算）控制、节约等情况进行分析；项目的效率性分析主要是对项目实施（完成）的进度及质量等情况进行分析；项目的有效性分析主要是对反映项目资金使用效果的个性指标进行分析；项目的可持续性分析主要是对项目完成后，后续政策、资金、人员机构安排和管理措施等影响项目持续发展的因素进行分析）（二）项目绩效目标未完成原因分析</a:t>
            </a:r>
            <a:r>
              <a:rPr lang="zh-CN" altLang="en-US" sz="2800" b="0" u="none">
                <a:latin typeface="黑体" panose="02010600030101010101" charset="-122"/>
                <a:ea typeface="黑体" panose="02010600030101010101" charset="-122"/>
                <a:cs typeface="黑体" panose="02010600030101010101" charset="-122"/>
              </a:rPr>
              <a:t>四、评价结论五、主要经验及做法六、存在问题和建议附件</a:t>
            </a:r>
            <a:endParaRPr lang="zh-CN" altLang="en-US" sz="28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605" y="1322070"/>
            <a:ext cx="8229600" cy="4554855"/>
          </a:xfrm>
        </p:spPr>
        <p:txBody>
          <a:bodyPr/>
          <a:lstStyle/>
          <a:p>
            <a:r>
              <a:rPr lang="zh-CN" altLang="zh-CN" sz="2400" b="1" dirty="0">
                <a:solidFill>
                  <a:srgbClr val="002060"/>
                </a:solidFill>
              </a:rPr>
              <a:t>一、项目基本情况</a:t>
            </a:r>
            <a:endParaRPr lang="en-US" altLang="zh-CN" sz="2400" b="1" dirty="0">
              <a:solidFill>
                <a:srgbClr val="002060"/>
              </a:solidFill>
            </a:endParaRPr>
          </a:p>
          <a:p>
            <a:r>
              <a:rPr lang="zh-CN" altLang="zh-CN" sz="2400" b="1" dirty="0">
                <a:solidFill>
                  <a:srgbClr val="002060"/>
                </a:solidFill>
              </a:rPr>
              <a:t>二、项目单位绩效报告情况</a:t>
            </a:r>
            <a:endParaRPr lang="zh-CN" altLang="zh-CN" sz="2400" dirty="0">
              <a:solidFill>
                <a:srgbClr val="002060"/>
              </a:solidFill>
            </a:endParaRPr>
          </a:p>
          <a:p>
            <a:r>
              <a:rPr lang="zh-CN" altLang="zh-CN" sz="2400" b="1" dirty="0">
                <a:solidFill>
                  <a:srgbClr val="002060"/>
                </a:solidFill>
              </a:rPr>
              <a:t>三、绩效评价工作情况</a:t>
            </a:r>
            <a:endParaRPr lang="zh-CN" altLang="zh-CN" sz="2400" dirty="0">
              <a:solidFill>
                <a:srgbClr val="002060"/>
              </a:solidFill>
            </a:endParaRPr>
          </a:p>
          <a:p>
            <a:r>
              <a:rPr lang="zh-CN" altLang="zh-CN" sz="2400" b="1" dirty="0">
                <a:solidFill>
                  <a:srgbClr val="002060"/>
                </a:solidFill>
              </a:rPr>
              <a:t>四、绩效评价指标分析情况</a:t>
            </a:r>
            <a:endParaRPr lang="zh-CN" altLang="zh-CN" sz="2400" dirty="0">
              <a:solidFill>
                <a:srgbClr val="002060"/>
              </a:solidFill>
            </a:endParaRPr>
          </a:p>
          <a:p>
            <a:r>
              <a:rPr lang="zh-CN" altLang="zh-CN" sz="2400" b="1" dirty="0">
                <a:solidFill>
                  <a:srgbClr val="002060"/>
                </a:solidFill>
              </a:rPr>
              <a:t>五、综合评价情况及评价结论</a:t>
            </a:r>
            <a:r>
              <a:rPr lang="zh-CN" altLang="zh-CN" sz="2400" dirty="0">
                <a:solidFill>
                  <a:srgbClr val="002060"/>
                </a:solidFill>
              </a:rPr>
              <a:t>（附相关评分表）</a:t>
            </a:r>
            <a:endParaRPr lang="zh-CN" altLang="zh-CN" sz="2400" dirty="0">
              <a:solidFill>
                <a:srgbClr val="002060"/>
              </a:solidFill>
            </a:endParaRPr>
          </a:p>
          <a:p>
            <a:r>
              <a:rPr lang="zh-CN" altLang="zh-CN" sz="2400" b="1" dirty="0">
                <a:solidFill>
                  <a:srgbClr val="002060"/>
                </a:solidFill>
              </a:rPr>
              <a:t>六、绩效评价结果应用建议</a:t>
            </a:r>
            <a:endParaRPr lang="en-US" altLang="zh-CN" sz="2400" b="1" dirty="0">
              <a:solidFill>
                <a:srgbClr val="002060"/>
              </a:solidFill>
            </a:endParaRPr>
          </a:p>
          <a:p>
            <a:pPr>
              <a:buNone/>
            </a:pPr>
            <a:r>
              <a:rPr lang="en-US" altLang="zh-CN" sz="2400">
                <a:solidFill>
                  <a:srgbClr val="002060"/>
                </a:solidFill>
              </a:rPr>
              <a:t>     </a:t>
            </a:r>
            <a:r>
              <a:rPr lang="zh-CN" altLang="en-US" sz="2400" smtClean="0">
                <a:solidFill>
                  <a:srgbClr val="002060"/>
                </a:solidFill>
              </a:rPr>
              <a:t>（</a:t>
            </a:r>
            <a:r>
              <a:rPr lang="zh-CN" altLang="zh-CN" sz="2400" dirty="0">
                <a:solidFill>
                  <a:srgbClr val="002060"/>
                </a:solidFill>
              </a:rPr>
              <a:t>以后年度预算安排、评价结果公开等）</a:t>
            </a:r>
            <a:endParaRPr lang="zh-CN" altLang="zh-CN" sz="2400" dirty="0">
              <a:solidFill>
                <a:srgbClr val="002060"/>
              </a:solidFill>
            </a:endParaRPr>
          </a:p>
          <a:p>
            <a:r>
              <a:rPr lang="zh-CN" altLang="zh-CN" sz="2400" b="1" dirty="0">
                <a:solidFill>
                  <a:srgbClr val="002060"/>
                </a:solidFill>
              </a:rPr>
              <a:t>七、主要经验及做法、存在的问题和建议</a:t>
            </a:r>
            <a:endParaRPr lang="zh-CN" altLang="zh-CN" sz="2400" dirty="0">
              <a:solidFill>
                <a:srgbClr val="002060"/>
              </a:solidFill>
            </a:endParaRPr>
          </a:p>
          <a:p>
            <a:r>
              <a:rPr lang="zh-CN" altLang="zh-CN" sz="2400" b="1" dirty="0">
                <a:solidFill>
                  <a:srgbClr val="002060"/>
                </a:solidFill>
              </a:rPr>
              <a:t>八、其他需说明的问题</a:t>
            </a:r>
            <a:endParaRPr lang="zh-CN" altLang="zh-CN" sz="2400" dirty="0">
              <a:solidFill>
                <a:srgbClr val="002060"/>
              </a:solidFill>
            </a:endParaRPr>
          </a:p>
          <a:p>
            <a:endParaRPr lang="zh-CN" altLang="en-US" dirty="0"/>
          </a:p>
        </p:txBody>
      </p:sp>
      <p:sp>
        <p:nvSpPr>
          <p:cNvPr id="3" name="标题 2"/>
          <p:cNvSpPr>
            <a:spLocks noGrp="1"/>
          </p:cNvSpPr>
          <p:nvPr>
            <p:ph type="title"/>
          </p:nvPr>
        </p:nvSpPr>
        <p:spPr>
          <a:xfrm>
            <a:off x="1991544" y="404664"/>
            <a:ext cx="6912744" cy="432000"/>
          </a:xfrm>
        </p:spPr>
        <p:txBody>
          <a:bodyPr/>
          <a:lstStyle/>
          <a:p>
            <a:pPr algn="ctr"/>
            <a:r>
              <a:rPr lang="zh-CN" altLang="en-US" sz="3200" b="1" dirty="0" smtClean="0">
                <a:solidFill>
                  <a:srgbClr val="002060"/>
                </a:solidFill>
                <a:latin typeface="+mn-ea"/>
                <a:ea typeface="+mn-ea"/>
              </a:rPr>
              <a:t>绩效评价报告</a:t>
            </a:r>
            <a:endParaRPr lang="zh-CN" altLang="en-US" sz="3200" dirty="0">
              <a:solidFill>
                <a:srgbClr val="002060"/>
              </a:solidFill>
              <a:latin typeface="+mn-ea"/>
              <a:ea typeface="+mn-ea"/>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536" y="1124744"/>
            <a:ext cx="8424936" cy="5112568"/>
          </a:xfrm>
        </p:spPr>
        <p:txBody>
          <a:bodyPr/>
          <a:lstStyle/>
          <a:p>
            <a:pPr>
              <a:lnSpc>
                <a:spcPct val="150000"/>
              </a:lnSpc>
              <a:defRPr/>
            </a:pPr>
            <a:r>
              <a:rPr lang="zh-CN" altLang="en-US" sz="2400" b="1" dirty="0" smtClean="0">
                <a:solidFill>
                  <a:srgbClr val="FF0000"/>
                </a:solidFill>
                <a:latin typeface="+mn-ea"/>
                <a:ea typeface="+mn-ea"/>
              </a:rPr>
              <a:t>重点关注：</a:t>
            </a:r>
            <a:endParaRPr lang="en-US" altLang="zh-CN" sz="2400" b="1" dirty="0" smtClean="0">
              <a:solidFill>
                <a:srgbClr val="FF0000"/>
              </a:solidFill>
              <a:latin typeface="+mn-ea"/>
              <a:ea typeface="+mn-ea"/>
            </a:endParaRPr>
          </a:p>
          <a:p>
            <a:pPr>
              <a:lnSpc>
                <a:spcPct val="150000"/>
              </a:lnSpc>
              <a:defRPr/>
            </a:pPr>
            <a:r>
              <a:rPr lang="zh-CN" altLang="en-US" sz="2400" b="1" dirty="0" smtClean="0">
                <a:solidFill>
                  <a:srgbClr val="002060"/>
                </a:solidFill>
                <a:latin typeface="+mn-ea"/>
                <a:ea typeface="+mn-ea"/>
              </a:rPr>
              <a:t>对</a:t>
            </a:r>
            <a:r>
              <a:rPr lang="zh-CN" altLang="en-US" sz="2400" b="1" dirty="0">
                <a:solidFill>
                  <a:srgbClr val="002060"/>
                </a:solidFill>
                <a:latin typeface="+mn-ea"/>
                <a:ea typeface="+mn-ea"/>
              </a:rPr>
              <a:t>项目实施情况归纳和评</a:t>
            </a:r>
            <a:r>
              <a:rPr lang="zh-CN" altLang="en-US" sz="2400" b="1" dirty="0" smtClean="0">
                <a:solidFill>
                  <a:srgbClr val="002060"/>
                </a:solidFill>
                <a:latin typeface="+mn-ea"/>
                <a:ea typeface="+mn-ea"/>
              </a:rPr>
              <a:t>述是否准</a:t>
            </a:r>
            <a:r>
              <a:rPr lang="zh-CN" altLang="en-US" sz="2400" b="1" dirty="0">
                <a:solidFill>
                  <a:srgbClr val="002060"/>
                </a:solidFill>
                <a:latin typeface="+mn-ea"/>
                <a:ea typeface="+mn-ea"/>
              </a:rPr>
              <a:t>确，通过阅读报</a:t>
            </a:r>
            <a:r>
              <a:rPr lang="zh-CN" altLang="en-US" sz="2400" b="1" dirty="0" smtClean="0">
                <a:solidFill>
                  <a:srgbClr val="002060"/>
                </a:solidFill>
                <a:latin typeface="+mn-ea"/>
                <a:ea typeface="+mn-ea"/>
              </a:rPr>
              <a:t>告是否可</a:t>
            </a:r>
            <a:r>
              <a:rPr lang="zh-CN" altLang="en-US" sz="2400" b="1" dirty="0">
                <a:solidFill>
                  <a:srgbClr val="002060"/>
                </a:solidFill>
                <a:latin typeface="+mn-ea"/>
                <a:ea typeface="+mn-ea"/>
              </a:rPr>
              <a:t>对项目的主要内容及实施状况予以基本判断</a:t>
            </a:r>
            <a:r>
              <a:rPr lang="zh-CN" altLang="en-US" sz="2400" b="1" dirty="0" smtClean="0">
                <a:solidFill>
                  <a:srgbClr val="002060"/>
                </a:solidFill>
                <a:latin typeface="+mn-ea"/>
                <a:ea typeface="+mn-ea"/>
              </a:rPr>
              <a:t>。</a:t>
            </a:r>
            <a:endParaRPr lang="en-US" altLang="zh-CN" sz="2400" b="1" dirty="0" smtClean="0">
              <a:solidFill>
                <a:srgbClr val="002060"/>
              </a:solidFill>
              <a:latin typeface="+mn-ea"/>
              <a:ea typeface="+mn-ea"/>
            </a:endParaRPr>
          </a:p>
          <a:p>
            <a:pPr>
              <a:lnSpc>
                <a:spcPct val="150000"/>
              </a:lnSpc>
              <a:defRPr/>
            </a:pPr>
            <a:r>
              <a:rPr lang="zh-CN" altLang="en-US" sz="2400" b="1" dirty="0">
                <a:solidFill>
                  <a:srgbClr val="002060"/>
                </a:solidFill>
                <a:latin typeface="+mn-ea"/>
                <a:ea typeface="+mn-ea"/>
              </a:rPr>
              <a:t>报</a:t>
            </a:r>
            <a:r>
              <a:rPr lang="zh-CN" altLang="en-US" sz="2400" b="1" dirty="0" smtClean="0">
                <a:solidFill>
                  <a:srgbClr val="002060"/>
                </a:solidFill>
                <a:latin typeface="+mn-ea"/>
                <a:ea typeface="+mn-ea"/>
              </a:rPr>
              <a:t>告是否结</a:t>
            </a:r>
            <a:r>
              <a:rPr lang="zh-CN" altLang="en-US" sz="2400" b="1" dirty="0">
                <a:solidFill>
                  <a:srgbClr val="002060"/>
                </a:solidFill>
                <a:latin typeface="+mn-ea"/>
                <a:ea typeface="+mn-ea"/>
              </a:rPr>
              <a:t>构合理、层次分明、概念清</a:t>
            </a:r>
            <a:r>
              <a:rPr lang="zh-CN" altLang="en-US" sz="2400" b="1" dirty="0" smtClean="0">
                <a:solidFill>
                  <a:srgbClr val="002060"/>
                </a:solidFill>
                <a:latin typeface="+mn-ea"/>
                <a:ea typeface="+mn-ea"/>
              </a:rPr>
              <a:t>晰。</a:t>
            </a:r>
            <a:endParaRPr lang="en-US" altLang="zh-CN" sz="2400" b="1" dirty="0" smtClean="0">
              <a:solidFill>
                <a:srgbClr val="002060"/>
              </a:solidFill>
              <a:latin typeface="+mn-ea"/>
              <a:ea typeface="+mn-ea"/>
            </a:endParaRPr>
          </a:p>
          <a:p>
            <a:pPr>
              <a:lnSpc>
                <a:spcPct val="150000"/>
              </a:lnSpc>
              <a:defRPr/>
            </a:pPr>
            <a:r>
              <a:rPr lang="zh-CN" altLang="en-US" sz="2400" b="1" dirty="0">
                <a:solidFill>
                  <a:srgbClr val="002060"/>
                </a:solidFill>
                <a:latin typeface="+mn-ea"/>
                <a:ea typeface="+mn-ea"/>
              </a:rPr>
              <a:t>报</a:t>
            </a:r>
            <a:r>
              <a:rPr lang="zh-CN" altLang="en-US" sz="2400" b="1" dirty="0" smtClean="0">
                <a:solidFill>
                  <a:srgbClr val="002060"/>
                </a:solidFill>
                <a:latin typeface="+mn-ea"/>
                <a:ea typeface="+mn-ea"/>
              </a:rPr>
              <a:t>告是否资</a:t>
            </a:r>
            <a:r>
              <a:rPr lang="zh-CN" altLang="en-US" sz="2400" b="1" dirty="0">
                <a:solidFill>
                  <a:srgbClr val="002060"/>
                </a:solidFill>
                <a:latin typeface="+mn-ea"/>
                <a:ea typeface="+mn-ea"/>
              </a:rPr>
              <a:t>料或数据完整充</a:t>
            </a:r>
            <a:r>
              <a:rPr lang="zh-CN" altLang="en-US" sz="2400" b="1" dirty="0" smtClean="0">
                <a:solidFill>
                  <a:srgbClr val="002060"/>
                </a:solidFill>
                <a:latin typeface="+mn-ea"/>
                <a:ea typeface="+mn-ea"/>
              </a:rPr>
              <a:t>实。</a:t>
            </a:r>
            <a:endParaRPr lang="en-US" altLang="zh-CN" sz="2400" b="1" dirty="0" smtClean="0">
              <a:solidFill>
                <a:srgbClr val="002060"/>
              </a:solidFill>
              <a:latin typeface="+mn-ea"/>
              <a:ea typeface="+mn-ea"/>
            </a:endParaRPr>
          </a:p>
          <a:p>
            <a:pPr>
              <a:lnSpc>
                <a:spcPct val="150000"/>
              </a:lnSpc>
              <a:defRPr/>
            </a:pPr>
            <a:r>
              <a:rPr lang="zh-CN" altLang="en-US" sz="2400" b="1" dirty="0">
                <a:solidFill>
                  <a:srgbClr val="002060"/>
                </a:solidFill>
                <a:latin typeface="+mn-ea"/>
                <a:ea typeface="+mn-ea"/>
              </a:rPr>
              <a:t>报</a:t>
            </a:r>
            <a:r>
              <a:rPr lang="zh-CN" altLang="en-US" sz="2400" b="1" dirty="0" smtClean="0">
                <a:solidFill>
                  <a:srgbClr val="002060"/>
                </a:solidFill>
                <a:latin typeface="+mn-ea"/>
                <a:ea typeface="+mn-ea"/>
              </a:rPr>
              <a:t>告写作是否格</a:t>
            </a:r>
            <a:r>
              <a:rPr lang="zh-CN" altLang="en-US" sz="2400" b="1" dirty="0">
                <a:solidFill>
                  <a:srgbClr val="002060"/>
                </a:solidFill>
                <a:latin typeface="+mn-ea"/>
                <a:ea typeface="+mn-ea"/>
              </a:rPr>
              <a:t>式（图表、公式等）规</a:t>
            </a:r>
            <a:r>
              <a:rPr lang="zh-CN" altLang="en-US" sz="2400" b="1" dirty="0" smtClean="0">
                <a:solidFill>
                  <a:srgbClr val="002060"/>
                </a:solidFill>
                <a:latin typeface="+mn-ea"/>
                <a:ea typeface="+mn-ea"/>
              </a:rPr>
              <a:t>范。</a:t>
            </a:r>
            <a:endParaRPr lang="en-US" altLang="zh-CN" sz="2400" b="1" dirty="0" smtClean="0">
              <a:solidFill>
                <a:srgbClr val="002060"/>
              </a:solidFill>
              <a:latin typeface="+mn-ea"/>
              <a:ea typeface="+mn-ea"/>
            </a:endParaRPr>
          </a:p>
          <a:p>
            <a:pPr>
              <a:lnSpc>
                <a:spcPct val="150000"/>
              </a:lnSpc>
              <a:defRPr/>
            </a:pPr>
            <a:r>
              <a:rPr lang="zh-CN" altLang="en-US" sz="2400" b="1" dirty="0">
                <a:solidFill>
                  <a:srgbClr val="002060"/>
                </a:solidFill>
                <a:latin typeface="+mn-ea"/>
                <a:ea typeface="+mn-ea"/>
              </a:rPr>
              <a:t>报</a:t>
            </a:r>
            <a:r>
              <a:rPr lang="zh-CN" altLang="en-US" sz="2400" b="1" dirty="0" smtClean="0">
                <a:solidFill>
                  <a:srgbClr val="002060"/>
                </a:solidFill>
                <a:latin typeface="+mn-ea"/>
                <a:ea typeface="+mn-ea"/>
              </a:rPr>
              <a:t>告语言表达是</a:t>
            </a:r>
            <a:r>
              <a:rPr lang="zh-CN" altLang="en-US" sz="2400" b="1" dirty="0">
                <a:solidFill>
                  <a:srgbClr val="002060"/>
                </a:solidFill>
                <a:latin typeface="+mn-ea"/>
                <a:ea typeface="+mn-ea"/>
              </a:rPr>
              <a:t>否准确</a:t>
            </a:r>
            <a:r>
              <a:rPr lang="zh-CN" altLang="en-US" sz="2400" b="1" dirty="0" smtClean="0">
                <a:solidFill>
                  <a:srgbClr val="002060"/>
                </a:solidFill>
                <a:latin typeface="+mn-ea"/>
                <a:ea typeface="+mn-ea"/>
              </a:rPr>
              <a:t>、流</a:t>
            </a:r>
            <a:r>
              <a:rPr lang="zh-CN" altLang="en-US" sz="2400" b="1" dirty="0">
                <a:solidFill>
                  <a:srgbClr val="002060"/>
                </a:solidFill>
                <a:latin typeface="+mn-ea"/>
                <a:ea typeface="+mn-ea"/>
              </a:rPr>
              <a:t>畅</a:t>
            </a:r>
            <a:r>
              <a:rPr lang="zh-CN" altLang="en-US" sz="2400" b="1" dirty="0" smtClean="0">
                <a:solidFill>
                  <a:srgbClr val="002060"/>
                </a:solidFill>
                <a:latin typeface="+mn-ea"/>
                <a:ea typeface="+mn-ea"/>
              </a:rPr>
              <a:t>。</a:t>
            </a:r>
            <a:endParaRPr lang="en-US" altLang="zh-CN" sz="2400" b="1" dirty="0" smtClean="0">
              <a:solidFill>
                <a:srgbClr val="002060"/>
              </a:solidFill>
              <a:latin typeface="+mn-ea"/>
              <a:ea typeface="+mn-ea"/>
            </a:endParaRPr>
          </a:p>
          <a:p>
            <a:pPr>
              <a:lnSpc>
                <a:spcPct val="150000"/>
              </a:lnSpc>
              <a:defRPr/>
            </a:pPr>
            <a:endParaRPr lang="en-US" altLang="zh-CN" sz="2400" b="1" dirty="0" smtClean="0">
              <a:solidFill>
                <a:srgbClr val="002060"/>
              </a:solidFill>
              <a:latin typeface="+mn-ea"/>
              <a:ea typeface="+mn-ea"/>
            </a:endParaRPr>
          </a:p>
          <a:p>
            <a:pPr>
              <a:lnSpc>
                <a:spcPct val="150000"/>
              </a:lnSpc>
              <a:defRPr/>
            </a:pPr>
            <a:endParaRPr lang="zh-CN" altLang="en-US" sz="2400" b="1" dirty="0">
              <a:solidFill>
                <a:srgbClr val="002060"/>
              </a:solidFill>
              <a:latin typeface="+mn-ea"/>
              <a:ea typeface="+mn-ea"/>
            </a:endParaRPr>
          </a:p>
        </p:txBody>
      </p:sp>
      <p:sp>
        <p:nvSpPr>
          <p:cNvPr id="3" name="标题 2"/>
          <p:cNvSpPr>
            <a:spLocks noGrp="1"/>
          </p:cNvSpPr>
          <p:nvPr>
            <p:ph type="title"/>
          </p:nvPr>
        </p:nvSpPr>
        <p:spPr>
          <a:xfrm>
            <a:off x="1991544" y="332656"/>
            <a:ext cx="8352928" cy="864048"/>
          </a:xfrm>
        </p:spPr>
        <p:txBody>
          <a:bodyPr/>
          <a:lstStyle/>
          <a:p>
            <a:pPr algn="ctr"/>
            <a:r>
              <a:rPr lang="zh-CN" altLang="en-US" sz="3200" b="1" dirty="0" smtClean="0">
                <a:solidFill>
                  <a:srgbClr val="002060"/>
                </a:solidFill>
                <a:latin typeface="+mn-ea"/>
                <a:ea typeface="+mn-ea"/>
              </a:rPr>
              <a:t>基本写作规范</a:t>
            </a:r>
            <a:endParaRPr lang="zh-CN" altLang="en-US" sz="3200" b="1" dirty="0" smtClean="0">
              <a:solidFill>
                <a:srgbClr val="002060"/>
              </a:solidFill>
              <a:latin typeface="+mn-ea"/>
              <a:ea typeface="+mn-ea"/>
            </a:endParaRP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919536" y="332656"/>
            <a:ext cx="8352928" cy="864048"/>
          </a:xfrm>
        </p:spPr>
        <p:txBody>
          <a:bodyPr/>
          <a:lstStyle/>
          <a:p>
            <a:pPr algn="ctr"/>
            <a:r>
              <a:rPr lang="zh-CN" altLang="en-US" b="1" dirty="0" smtClean="0">
                <a:solidFill>
                  <a:srgbClr val="002060"/>
                </a:solidFill>
                <a:latin typeface="+mn-ea"/>
                <a:ea typeface="+mn-ea"/>
              </a:rPr>
              <a:t>个性指标</a:t>
            </a:r>
            <a:endParaRPr lang="zh-CN" altLang="en-US" b="1" dirty="0">
              <a:solidFill>
                <a:srgbClr val="002060"/>
              </a:solidFill>
              <a:latin typeface="+mn-ea"/>
              <a:ea typeface="+mn-ea"/>
            </a:endParaRPr>
          </a:p>
        </p:txBody>
      </p:sp>
      <p:sp>
        <p:nvSpPr>
          <p:cNvPr id="4" name="矩形 3"/>
          <p:cNvSpPr/>
          <p:nvPr/>
        </p:nvSpPr>
        <p:spPr>
          <a:xfrm>
            <a:off x="2019935" y="1364615"/>
            <a:ext cx="8252460" cy="6431280"/>
          </a:xfrm>
          <a:prstGeom prst="rect">
            <a:avLst/>
          </a:prstGeom>
        </p:spPr>
        <p:txBody>
          <a:bodyPr wrap="square">
            <a:spAutoFit/>
          </a:bodyPr>
          <a:lstStyle/>
          <a:p>
            <a:pPr>
              <a:lnSpc>
                <a:spcPts val="3600"/>
              </a:lnSpc>
              <a:spcBef>
                <a:spcPts val="0"/>
              </a:spcBef>
              <a:spcAft>
                <a:spcPts val="0"/>
              </a:spcAft>
            </a:pPr>
            <a:r>
              <a:rPr lang="zh-CN" altLang="zh-CN" sz="2400" dirty="0" smtClean="0">
                <a:solidFill>
                  <a:srgbClr val="002060"/>
                </a:solidFill>
              </a:rPr>
              <a:t>个性指标针对不同项目的不同性质特征制定。指标针对性强，设置难度大。</a:t>
            </a:r>
            <a:endParaRPr lang="en-US" altLang="zh-CN" sz="2400" dirty="0" smtClean="0">
              <a:solidFill>
                <a:srgbClr val="002060"/>
              </a:solidFill>
            </a:endParaRPr>
          </a:p>
          <a:p>
            <a:pPr>
              <a:lnSpc>
                <a:spcPts val="3600"/>
              </a:lnSpc>
              <a:spcBef>
                <a:spcPts val="0"/>
              </a:spcBef>
              <a:spcAft>
                <a:spcPts val="0"/>
              </a:spcAft>
            </a:pPr>
            <a:r>
              <a:rPr lang="zh-CN" altLang="en-US" sz="2400" dirty="0" smtClean="0">
                <a:solidFill>
                  <a:srgbClr val="FF0000"/>
                </a:solidFill>
              </a:rPr>
              <a:t>重点关注：</a:t>
            </a:r>
            <a:endParaRPr lang="en-US" altLang="zh-CN" sz="2400" dirty="0" smtClean="0">
              <a:solidFill>
                <a:srgbClr val="FF0000"/>
              </a:solidFill>
            </a:endParaRPr>
          </a:p>
          <a:p>
            <a:pPr>
              <a:lnSpc>
                <a:spcPts val="3600"/>
              </a:lnSpc>
              <a:spcBef>
                <a:spcPts val="0"/>
              </a:spcBef>
              <a:spcAft>
                <a:spcPts val="0"/>
              </a:spcAft>
            </a:pPr>
            <a:r>
              <a:rPr lang="zh-CN" altLang="en-US" sz="2400" dirty="0" smtClean="0">
                <a:solidFill>
                  <a:srgbClr val="002060"/>
                </a:solidFill>
              </a:rPr>
              <a:t>是否符合被评价对象的项目特征或行业特点，是否能够反应被评价对象的核心工作与重要成果，是否能够协调</a:t>
            </a:r>
            <a:r>
              <a:rPr lang="zh-CN" altLang="zh-CN" sz="2400" dirty="0" smtClean="0">
                <a:solidFill>
                  <a:srgbClr val="002060"/>
                </a:solidFill>
              </a:rPr>
              <a:t>一致</a:t>
            </a:r>
            <a:r>
              <a:rPr lang="zh-CN" altLang="en-US" sz="2400" dirty="0" smtClean="0">
                <a:solidFill>
                  <a:srgbClr val="002060"/>
                </a:solidFill>
              </a:rPr>
              <a:t>、</a:t>
            </a:r>
            <a:r>
              <a:rPr lang="zh-CN" altLang="zh-CN" sz="2400" dirty="0" smtClean="0">
                <a:solidFill>
                  <a:srgbClr val="002060"/>
                </a:solidFill>
              </a:rPr>
              <a:t>互</a:t>
            </a:r>
            <a:r>
              <a:rPr lang="zh-CN" altLang="en-US" sz="2400" dirty="0" smtClean="0">
                <a:solidFill>
                  <a:srgbClr val="002060"/>
                </a:solidFill>
              </a:rPr>
              <a:t>为</a:t>
            </a:r>
            <a:r>
              <a:rPr lang="zh-CN" altLang="zh-CN" sz="2400" dirty="0" smtClean="0">
                <a:solidFill>
                  <a:srgbClr val="002060"/>
                </a:solidFill>
              </a:rPr>
              <a:t>补充</a:t>
            </a:r>
            <a:r>
              <a:rPr lang="zh-CN" altLang="en-US" sz="2400" dirty="0" smtClean="0">
                <a:solidFill>
                  <a:srgbClr val="002060"/>
                </a:solidFill>
              </a:rPr>
              <a:t>，构成一个</a:t>
            </a:r>
            <a:r>
              <a:rPr lang="zh-CN" altLang="zh-CN" sz="2400" dirty="0" smtClean="0">
                <a:solidFill>
                  <a:srgbClr val="002060"/>
                </a:solidFill>
              </a:rPr>
              <a:t>完整</a:t>
            </a:r>
            <a:r>
              <a:rPr lang="zh-CN" altLang="en-US" sz="2400" dirty="0" smtClean="0">
                <a:solidFill>
                  <a:srgbClr val="002060"/>
                </a:solidFill>
              </a:rPr>
              <a:t>的</a:t>
            </a:r>
            <a:r>
              <a:rPr lang="zh-CN" altLang="zh-CN" sz="2400" dirty="0" smtClean="0">
                <a:solidFill>
                  <a:srgbClr val="002060"/>
                </a:solidFill>
              </a:rPr>
              <a:t>整体</a:t>
            </a:r>
            <a:r>
              <a:rPr lang="zh-CN" altLang="en-US" sz="2400" dirty="0" smtClean="0">
                <a:solidFill>
                  <a:srgbClr val="002060"/>
                </a:solidFill>
              </a:rPr>
              <a:t>，全面反应被评价对象的工作成果全貌。</a:t>
            </a:r>
            <a:endParaRPr lang="en-US" altLang="zh-CN" sz="2400" dirty="0" smtClean="0">
              <a:solidFill>
                <a:srgbClr val="002060"/>
              </a:solidFill>
            </a:endParaRPr>
          </a:p>
          <a:p>
            <a:pPr>
              <a:lnSpc>
                <a:spcPts val="3600"/>
              </a:lnSpc>
              <a:spcBef>
                <a:spcPts val="0"/>
              </a:spcBef>
              <a:spcAft>
                <a:spcPts val="0"/>
              </a:spcAft>
            </a:pPr>
            <a:r>
              <a:rPr lang="zh-CN" altLang="en-US" sz="2400" dirty="0" smtClean="0">
                <a:solidFill>
                  <a:srgbClr val="FF0000"/>
                </a:solidFill>
              </a:rPr>
              <a:t>问题：</a:t>
            </a:r>
            <a:endParaRPr lang="en-US" altLang="zh-CN" sz="2400" dirty="0" smtClean="0">
              <a:solidFill>
                <a:srgbClr val="FF0000"/>
              </a:solidFill>
            </a:endParaRPr>
          </a:p>
          <a:p>
            <a:pPr>
              <a:lnSpc>
                <a:spcPts val="3600"/>
              </a:lnSpc>
              <a:spcBef>
                <a:spcPts val="0"/>
              </a:spcBef>
              <a:spcAft>
                <a:spcPts val="0"/>
              </a:spcAft>
            </a:pPr>
            <a:r>
              <a:rPr lang="en-US" altLang="zh-CN" sz="2400" dirty="0" smtClean="0">
                <a:solidFill>
                  <a:srgbClr val="002060"/>
                </a:solidFill>
              </a:rPr>
              <a:t>1. </a:t>
            </a:r>
            <a:r>
              <a:rPr lang="zh-CN" altLang="en-US" sz="2400" dirty="0" smtClean="0">
                <a:solidFill>
                  <a:srgbClr val="002060"/>
                </a:solidFill>
              </a:rPr>
              <a:t>指标弱化，不具有个性化特征。</a:t>
            </a:r>
            <a:endParaRPr lang="en-US" altLang="zh-CN" sz="2400" dirty="0" smtClean="0">
              <a:solidFill>
                <a:srgbClr val="002060"/>
              </a:solidFill>
            </a:endParaRPr>
          </a:p>
          <a:p>
            <a:pPr>
              <a:lnSpc>
                <a:spcPts val="3600"/>
              </a:lnSpc>
              <a:spcBef>
                <a:spcPts val="0"/>
              </a:spcBef>
              <a:spcAft>
                <a:spcPts val="0"/>
              </a:spcAft>
            </a:pPr>
            <a:r>
              <a:rPr lang="en-US" altLang="zh-CN" sz="2400" dirty="0" smtClean="0">
                <a:solidFill>
                  <a:srgbClr val="002060"/>
                </a:solidFill>
              </a:rPr>
              <a:t>2.</a:t>
            </a:r>
            <a:r>
              <a:rPr lang="zh-CN" altLang="en-US" sz="2400" dirty="0" smtClean="0">
                <a:solidFill>
                  <a:srgbClr val="002060"/>
                </a:solidFill>
              </a:rPr>
              <a:t> 过度复杂化，冲淡评价核心。</a:t>
            </a:r>
            <a:endParaRPr lang="en-US" altLang="zh-CN" sz="2400" dirty="0" smtClean="0">
              <a:solidFill>
                <a:srgbClr val="002060"/>
              </a:solidFill>
            </a:endParaRPr>
          </a:p>
          <a:p>
            <a:pPr>
              <a:lnSpc>
                <a:spcPts val="3600"/>
              </a:lnSpc>
              <a:spcBef>
                <a:spcPts val="0"/>
              </a:spcBef>
              <a:spcAft>
                <a:spcPts val="0"/>
              </a:spcAft>
            </a:pPr>
            <a:r>
              <a:rPr lang="en-US" altLang="zh-CN" sz="2400" dirty="0" smtClean="0">
                <a:solidFill>
                  <a:srgbClr val="002060"/>
                </a:solidFill>
              </a:rPr>
              <a:t>3.</a:t>
            </a:r>
            <a:r>
              <a:rPr lang="zh-CN" altLang="en-US" sz="2400" dirty="0" smtClean="0">
                <a:solidFill>
                  <a:srgbClr val="002060"/>
                </a:solidFill>
              </a:rPr>
              <a:t>指标设置不够合理，既无法反映特征，也未能覆盖全貌。</a:t>
            </a:r>
            <a:endParaRPr lang="en-US" altLang="zh-CN" sz="2400" dirty="0" smtClean="0">
              <a:solidFill>
                <a:srgbClr val="002060"/>
              </a:solidFill>
            </a:endParaRPr>
          </a:p>
          <a:p>
            <a:pPr>
              <a:spcBef>
                <a:spcPts val="1200"/>
              </a:spcBef>
              <a:spcAft>
                <a:spcPts val="1200"/>
              </a:spcAft>
            </a:pPr>
            <a:r>
              <a:rPr lang="zh-CN" altLang="en-US" sz="2800" dirty="0" smtClean="0">
                <a:solidFill>
                  <a:srgbClr val="002060"/>
                </a:solidFill>
              </a:rPr>
              <a:t>      </a:t>
            </a:r>
            <a:endParaRPr lang="en-US" altLang="zh-CN" sz="3200" dirty="0" smtClean="0">
              <a:solidFill>
                <a:srgbClr val="FF0000"/>
              </a:solidFill>
            </a:endParaRPr>
          </a:p>
          <a:p>
            <a:pPr>
              <a:spcBef>
                <a:spcPts val="1200"/>
              </a:spcBef>
              <a:spcAft>
                <a:spcPts val="1200"/>
              </a:spcAft>
            </a:pPr>
            <a:endParaRPr lang="zh-CN" altLang="en-US" sz="2800" dirty="0">
              <a:solidFill>
                <a:srgbClr val="002060"/>
              </a:solidFill>
            </a:endParaRP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127760" y="3133725"/>
            <a:ext cx="8281035" cy="3033395"/>
          </a:xfrm>
        </p:spPr>
        <p:txBody>
          <a:bodyPr/>
          <a:lstStyle/>
          <a:p>
            <a:pPr indent="641350">
              <a:lnSpc>
                <a:spcPct val="150000"/>
              </a:lnSpc>
              <a:buNone/>
            </a:pPr>
            <a:r>
              <a:rPr lang="zh-CN" altLang="en-US" b="1" dirty="0" smtClean="0">
                <a:solidFill>
                  <a:srgbClr val="FF0000"/>
                </a:solidFill>
                <a:latin typeface="+mn-ea"/>
                <a:ea typeface="+mn-ea"/>
              </a:rPr>
              <a:t>问题：</a:t>
            </a:r>
            <a:endParaRPr lang="en-US" altLang="zh-CN" b="1" dirty="0" smtClean="0">
              <a:solidFill>
                <a:srgbClr val="FF0000"/>
              </a:solidFill>
              <a:latin typeface="+mn-ea"/>
              <a:ea typeface="+mn-ea"/>
            </a:endParaRPr>
          </a:p>
          <a:p>
            <a:pPr indent="641350">
              <a:lnSpc>
                <a:spcPct val="150000"/>
              </a:lnSpc>
              <a:buNone/>
            </a:pPr>
            <a:r>
              <a:rPr lang="zh-CN" altLang="en-US" b="1" dirty="0" smtClean="0">
                <a:solidFill>
                  <a:srgbClr val="002060"/>
                </a:solidFill>
                <a:latin typeface="+mn-ea"/>
                <a:ea typeface="+mn-ea"/>
              </a:rPr>
              <a:t>（</a:t>
            </a:r>
            <a:r>
              <a:rPr lang="en-US" altLang="zh-CN" b="1" dirty="0">
                <a:solidFill>
                  <a:srgbClr val="002060"/>
                </a:solidFill>
                <a:latin typeface="+mn-ea"/>
                <a:ea typeface="+mn-ea"/>
              </a:rPr>
              <a:t>1</a:t>
            </a:r>
            <a:r>
              <a:rPr lang="zh-CN" altLang="en-US" b="1" dirty="0" smtClean="0">
                <a:solidFill>
                  <a:srgbClr val="002060"/>
                </a:solidFill>
                <a:latin typeface="+mn-ea"/>
                <a:ea typeface="+mn-ea"/>
              </a:rPr>
              <a:t>）报告对问题的揭</a:t>
            </a:r>
            <a:r>
              <a:rPr lang="zh-CN" altLang="en-US" b="1" dirty="0">
                <a:solidFill>
                  <a:srgbClr val="002060"/>
                </a:solidFill>
                <a:latin typeface="+mn-ea"/>
                <a:ea typeface="+mn-ea"/>
              </a:rPr>
              <a:t>示未能反应</a:t>
            </a:r>
            <a:r>
              <a:rPr lang="zh-CN" altLang="en-US" b="1" dirty="0" smtClean="0">
                <a:solidFill>
                  <a:srgbClr val="002060"/>
                </a:solidFill>
                <a:latin typeface="+mn-ea"/>
                <a:ea typeface="+mn-ea"/>
              </a:rPr>
              <a:t>到评价指</a:t>
            </a:r>
            <a:r>
              <a:rPr lang="zh-CN" altLang="en-US" b="1" dirty="0">
                <a:solidFill>
                  <a:srgbClr val="002060"/>
                </a:solidFill>
                <a:latin typeface="+mn-ea"/>
                <a:ea typeface="+mn-ea"/>
              </a:rPr>
              <a:t>标体</a:t>
            </a:r>
            <a:r>
              <a:rPr lang="zh-CN" altLang="en-US" b="1" dirty="0" smtClean="0">
                <a:solidFill>
                  <a:srgbClr val="002060"/>
                </a:solidFill>
                <a:latin typeface="+mn-ea"/>
                <a:ea typeface="+mn-ea"/>
              </a:rPr>
              <a:t>系之中。</a:t>
            </a:r>
            <a:endParaRPr lang="en-US" altLang="zh-CN" b="1" dirty="0" smtClean="0">
              <a:solidFill>
                <a:srgbClr val="002060"/>
              </a:solidFill>
              <a:latin typeface="+mn-ea"/>
              <a:ea typeface="+mn-ea"/>
            </a:endParaRPr>
          </a:p>
          <a:p>
            <a:pPr indent="641350">
              <a:lnSpc>
                <a:spcPct val="150000"/>
              </a:lnSpc>
              <a:buNone/>
            </a:pPr>
            <a:r>
              <a:rPr lang="en-US" altLang="zh-CN" b="1" dirty="0" smtClean="0">
                <a:solidFill>
                  <a:srgbClr val="002060"/>
                </a:solidFill>
                <a:latin typeface="+mn-ea"/>
                <a:ea typeface="+mn-ea"/>
              </a:rPr>
              <a:t>（2）</a:t>
            </a:r>
            <a:r>
              <a:rPr lang="zh-CN" altLang="en-US" b="1" dirty="0" smtClean="0">
                <a:solidFill>
                  <a:srgbClr val="002060"/>
                </a:solidFill>
                <a:latin typeface="+mn-ea"/>
                <a:ea typeface="+mn-ea"/>
              </a:rPr>
              <a:t>评</a:t>
            </a:r>
            <a:r>
              <a:rPr lang="zh-CN" altLang="en-US" b="1" dirty="0">
                <a:solidFill>
                  <a:srgbClr val="002060"/>
                </a:solidFill>
                <a:latin typeface="+mn-ea"/>
                <a:ea typeface="+mn-ea"/>
              </a:rPr>
              <a:t>价结论与评价分值</a:t>
            </a:r>
            <a:r>
              <a:rPr lang="zh-CN" altLang="en-US" b="1" dirty="0" smtClean="0">
                <a:solidFill>
                  <a:srgbClr val="002060"/>
                </a:solidFill>
                <a:latin typeface="+mn-ea"/>
                <a:ea typeface="+mn-ea"/>
              </a:rPr>
              <a:t>不相符合。</a:t>
            </a:r>
            <a:endParaRPr lang="en-US" altLang="zh-CN" b="1" dirty="0" smtClean="0">
              <a:solidFill>
                <a:srgbClr val="002060"/>
              </a:solidFill>
              <a:latin typeface="+mn-ea"/>
              <a:ea typeface="+mn-ea"/>
            </a:endParaRPr>
          </a:p>
          <a:p>
            <a:pPr indent="641350">
              <a:lnSpc>
                <a:spcPct val="150000"/>
              </a:lnSpc>
              <a:buNone/>
            </a:pPr>
            <a:r>
              <a:rPr lang="en-US" altLang="zh-CN" b="1" dirty="0" smtClean="0">
                <a:solidFill>
                  <a:srgbClr val="002060"/>
                </a:solidFill>
                <a:latin typeface="+mn-ea"/>
                <a:ea typeface="+mn-ea"/>
              </a:rPr>
              <a:t>（3）</a:t>
            </a:r>
            <a:r>
              <a:rPr lang="zh-CN" altLang="en-US" b="1" dirty="0" smtClean="0">
                <a:solidFill>
                  <a:srgbClr val="002060"/>
                </a:solidFill>
                <a:latin typeface="+mn-ea"/>
                <a:ea typeface="+mn-ea"/>
              </a:rPr>
              <a:t>评价结论前后矛盾，逻</a:t>
            </a:r>
            <a:r>
              <a:rPr lang="zh-CN" altLang="en-US" b="1" dirty="0">
                <a:solidFill>
                  <a:srgbClr val="002060"/>
                </a:solidFill>
                <a:latin typeface="+mn-ea"/>
                <a:ea typeface="+mn-ea"/>
              </a:rPr>
              <a:t>辑分析不</a:t>
            </a:r>
            <a:r>
              <a:rPr lang="zh-CN" altLang="en-US" b="1" dirty="0" smtClean="0">
                <a:solidFill>
                  <a:srgbClr val="002060"/>
                </a:solidFill>
                <a:latin typeface="+mn-ea"/>
                <a:ea typeface="+mn-ea"/>
              </a:rPr>
              <a:t>尽严密。</a:t>
            </a:r>
            <a:endParaRPr lang="en-US" altLang="zh-CN" b="1" dirty="0" smtClean="0">
              <a:solidFill>
                <a:srgbClr val="002060"/>
              </a:solidFill>
              <a:latin typeface="+mn-ea"/>
              <a:ea typeface="+mn-ea"/>
            </a:endParaRPr>
          </a:p>
          <a:p>
            <a:pPr indent="641350">
              <a:lnSpc>
                <a:spcPct val="150000"/>
              </a:lnSpc>
              <a:buNone/>
            </a:pPr>
            <a:r>
              <a:rPr lang="zh-CN" altLang="en-US" b="1" dirty="0" smtClean="0">
                <a:solidFill>
                  <a:srgbClr val="002060"/>
                </a:solidFill>
                <a:latin typeface="+mn-ea"/>
                <a:ea typeface="+mn-ea"/>
              </a:rPr>
              <a:t>（</a:t>
            </a:r>
            <a:r>
              <a:rPr lang="en-US" altLang="zh-CN" b="1" dirty="0" smtClean="0">
                <a:solidFill>
                  <a:srgbClr val="002060"/>
                </a:solidFill>
                <a:latin typeface="+mn-ea"/>
                <a:ea typeface="+mn-ea"/>
              </a:rPr>
              <a:t>4</a:t>
            </a:r>
            <a:r>
              <a:rPr lang="zh-CN" altLang="en-US" b="1" dirty="0">
                <a:solidFill>
                  <a:srgbClr val="002060"/>
                </a:solidFill>
                <a:latin typeface="+mn-ea"/>
                <a:ea typeface="+mn-ea"/>
              </a:rPr>
              <a:t>）评价解释难以支撑评价得</a:t>
            </a:r>
            <a:r>
              <a:rPr lang="zh-CN" altLang="en-US" b="1" dirty="0" smtClean="0">
                <a:solidFill>
                  <a:srgbClr val="002060"/>
                </a:solidFill>
                <a:latin typeface="+mn-ea"/>
                <a:ea typeface="+mn-ea"/>
              </a:rPr>
              <a:t>分，赋分分值不尽科学。</a:t>
            </a:r>
            <a:endParaRPr lang="en-US" altLang="zh-CN" b="1" dirty="0" smtClean="0">
              <a:solidFill>
                <a:srgbClr val="002060"/>
              </a:solidFill>
              <a:latin typeface="+mn-ea"/>
              <a:ea typeface="+mn-ea"/>
            </a:endParaRPr>
          </a:p>
          <a:p>
            <a:pPr indent="641350">
              <a:lnSpc>
                <a:spcPct val="150000"/>
              </a:lnSpc>
              <a:buNone/>
            </a:pPr>
            <a:endParaRPr lang="en-US" altLang="zh-CN" b="1" dirty="0" smtClean="0">
              <a:solidFill>
                <a:srgbClr val="002060"/>
              </a:solidFill>
              <a:latin typeface="+mn-ea"/>
              <a:ea typeface="+mn-ea"/>
            </a:endParaRPr>
          </a:p>
          <a:p>
            <a:pPr indent="641350">
              <a:lnSpc>
                <a:spcPct val="150000"/>
              </a:lnSpc>
              <a:buNone/>
            </a:pPr>
            <a:endParaRPr lang="zh-CN" altLang="en-US" b="1" dirty="0">
              <a:solidFill>
                <a:srgbClr val="002060"/>
              </a:solidFill>
              <a:latin typeface="+mn-ea"/>
              <a:ea typeface="+mn-ea"/>
            </a:endParaRPr>
          </a:p>
          <a:p>
            <a:pPr indent="641350">
              <a:lnSpc>
                <a:spcPct val="150000"/>
              </a:lnSpc>
              <a:buNone/>
            </a:pPr>
            <a:endParaRPr lang="zh-CN" altLang="en-US" b="1" dirty="0">
              <a:solidFill>
                <a:srgbClr val="002060"/>
              </a:solidFill>
              <a:latin typeface="+mn-ea"/>
              <a:ea typeface="+mn-ea"/>
            </a:endParaRPr>
          </a:p>
          <a:p>
            <a:pPr indent="641350">
              <a:lnSpc>
                <a:spcPct val="150000"/>
              </a:lnSpc>
              <a:buNone/>
            </a:pPr>
            <a:endParaRPr lang="zh-CN" altLang="en-US" sz="3200" b="1" dirty="0">
              <a:solidFill>
                <a:srgbClr val="002060"/>
              </a:solidFill>
            </a:endParaRPr>
          </a:p>
        </p:txBody>
      </p:sp>
      <p:sp>
        <p:nvSpPr>
          <p:cNvPr id="3" name="标题 2"/>
          <p:cNvSpPr>
            <a:spLocks noGrp="1"/>
          </p:cNvSpPr>
          <p:nvPr>
            <p:ph type="title"/>
          </p:nvPr>
        </p:nvSpPr>
        <p:spPr>
          <a:xfrm>
            <a:off x="1919536" y="332656"/>
            <a:ext cx="8352928" cy="864048"/>
          </a:xfrm>
        </p:spPr>
        <p:txBody>
          <a:bodyPr/>
          <a:lstStyle/>
          <a:p>
            <a:pPr algn="ctr"/>
            <a:r>
              <a:rPr lang="zh-CN" altLang="en-US" b="1" dirty="0" smtClean="0">
                <a:solidFill>
                  <a:srgbClr val="002060"/>
                </a:solidFill>
                <a:latin typeface="+mn-ea"/>
                <a:ea typeface="+mn-ea"/>
              </a:rPr>
              <a:t>评价指标赋值不够精准</a:t>
            </a:r>
            <a:endParaRPr lang="zh-CN" altLang="en-US" b="1" dirty="0">
              <a:solidFill>
                <a:srgbClr val="002060"/>
              </a:solidFill>
              <a:latin typeface="+mn-ea"/>
              <a:ea typeface="+mn-ea"/>
            </a:endParaRPr>
          </a:p>
        </p:txBody>
      </p:sp>
      <p:sp>
        <p:nvSpPr>
          <p:cNvPr id="4" name="矩形 3"/>
          <p:cNvSpPr/>
          <p:nvPr/>
        </p:nvSpPr>
        <p:spPr>
          <a:xfrm>
            <a:off x="2063750" y="1249680"/>
            <a:ext cx="7776845" cy="2529840"/>
          </a:xfrm>
          <a:prstGeom prst="rect">
            <a:avLst/>
          </a:prstGeom>
        </p:spPr>
        <p:txBody>
          <a:bodyPr wrap="square">
            <a:spAutoFit/>
          </a:bodyPr>
          <a:lstStyle/>
          <a:p>
            <a:pPr>
              <a:lnSpc>
                <a:spcPct val="150000"/>
              </a:lnSpc>
            </a:pPr>
            <a:r>
              <a:rPr lang="zh-CN" altLang="en-US" sz="2000" dirty="0" smtClean="0">
                <a:solidFill>
                  <a:srgbClr val="FF0000"/>
                </a:solidFill>
                <a:latin typeface="+mn-ea"/>
              </a:rPr>
              <a:t>重点关注：</a:t>
            </a:r>
            <a:r>
              <a:rPr lang="zh-CN" altLang="zh-CN" sz="2000" dirty="0" smtClean="0">
                <a:solidFill>
                  <a:srgbClr val="002060"/>
                </a:solidFill>
              </a:rPr>
              <a:t>绩效评价各项指标打分</a:t>
            </a:r>
            <a:r>
              <a:rPr lang="zh-CN" altLang="en-US" sz="2000" dirty="0" smtClean="0">
                <a:solidFill>
                  <a:srgbClr val="002060"/>
                </a:solidFill>
              </a:rPr>
              <a:t>是否</a:t>
            </a:r>
            <a:r>
              <a:rPr lang="zh-CN" altLang="zh-CN" sz="2000" dirty="0" smtClean="0">
                <a:solidFill>
                  <a:srgbClr val="002060"/>
                </a:solidFill>
              </a:rPr>
              <a:t>准确</a:t>
            </a:r>
            <a:r>
              <a:rPr lang="zh-CN" altLang="en-US" sz="2000" dirty="0" smtClean="0">
                <a:solidFill>
                  <a:srgbClr val="002060"/>
                </a:solidFill>
              </a:rPr>
              <a:t>。指标</a:t>
            </a:r>
            <a:r>
              <a:rPr lang="zh-CN" altLang="zh-CN" sz="2000" dirty="0" smtClean="0">
                <a:solidFill>
                  <a:srgbClr val="002060"/>
                </a:solidFill>
              </a:rPr>
              <a:t>扣分与</a:t>
            </a:r>
            <a:r>
              <a:rPr lang="zh-CN" altLang="en-US" sz="2000" dirty="0" smtClean="0">
                <a:solidFill>
                  <a:srgbClr val="002060"/>
                </a:solidFill>
              </a:rPr>
              <a:t>扣分</a:t>
            </a:r>
            <a:r>
              <a:rPr lang="zh-CN" altLang="zh-CN" sz="2000" dirty="0" smtClean="0">
                <a:solidFill>
                  <a:srgbClr val="002060"/>
                </a:solidFill>
              </a:rPr>
              <a:t>说明</a:t>
            </a:r>
            <a:r>
              <a:rPr lang="zh-CN" altLang="en-US" sz="2000" dirty="0" smtClean="0">
                <a:solidFill>
                  <a:srgbClr val="002060"/>
                </a:solidFill>
              </a:rPr>
              <a:t>是否</a:t>
            </a:r>
            <a:r>
              <a:rPr lang="zh-CN" altLang="zh-CN" sz="2000" dirty="0" smtClean="0">
                <a:solidFill>
                  <a:srgbClr val="002060"/>
                </a:solidFill>
              </a:rPr>
              <a:t>一致</a:t>
            </a:r>
            <a:r>
              <a:rPr lang="zh-CN" altLang="en-US" sz="2000" dirty="0" smtClean="0">
                <a:solidFill>
                  <a:srgbClr val="002060"/>
                </a:solidFill>
              </a:rPr>
              <a:t>。</a:t>
            </a:r>
            <a:r>
              <a:rPr lang="zh-CN" altLang="zh-CN" sz="2000" dirty="0" smtClean="0">
                <a:solidFill>
                  <a:srgbClr val="002060"/>
                </a:solidFill>
              </a:rPr>
              <a:t>指标扣分与评价报告</a:t>
            </a:r>
            <a:r>
              <a:rPr lang="zh-CN" altLang="en-US" sz="2000" dirty="0" smtClean="0">
                <a:solidFill>
                  <a:srgbClr val="002060"/>
                </a:solidFill>
              </a:rPr>
              <a:t>揭示</a:t>
            </a:r>
            <a:r>
              <a:rPr lang="zh-CN" altLang="zh-CN" sz="2000" dirty="0" smtClean="0">
                <a:solidFill>
                  <a:srgbClr val="002060"/>
                </a:solidFill>
              </a:rPr>
              <a:t>的问题</a:t>
            </a:r>
            <a:r>
              <a:rPr lang="zh-CN" altLang="en-US" sz="2000" dirty="0" smtClean="0">
                <a:solidFill>
                  <a:srgbClr val="002060"/>
                </a:solidFill>
              </a:rPr>
              <a:t>是否</a:t>
            </a:r>
            <a:r>
              <a:rPr lang="zh-CN" altLang="zh-CN" sz="2000" dirty="0" smtClean="0">
                <a:solidFill>
                  <a:srgbClr val="002060"/>
                </a:solidFill>
              </a:rPr>
              <a:t>一致，</a:t>
            </a:r>
            <a:r>
              <a:rPr lang="zh-CN" altLang="en-US" sz="2000" dirty="0" smtClean="0">
                <a:solidFill>
                  <a:srgbClr val="002060"/>
                </a:solidFill>
              </a:rPr>
              <a:t>是否</a:t>
            </a:r>
            <a:r>
              <a:rPr lang="zh-CN" altLang="zh-CN" sz="2000" dirty="0" smtClean="0">
                <a:solidFill>
                  <a:srgbClr val="002060"/>
                </a:solidFill>
              </a:rPr>
              <a:t>存在问题较为突出，但赋</a:t>
            </a:r>
            <a:r>
              <a:rPr lang="zh-CN" altLang="en-US" sz="2000" dirty="0" smtClean="0">
                <a:solidFill>
                  <a:srgbClr val="002060"/>
                </a:solidFill>
              </a:rPr>
              <a:t>分</a:t>
            </a:r>
            <a:r>
              <a:rPr lang="zh-CN" altLang="zh-CN" sz="2000" dirty="0" smtClean="0">
                <a:solidFill>
                  <a:srgbClr val="002060"/>
                </a:solidFill>
              </a:rPr>
              <a:t>分值过高，或赋</a:t>
            </a:r>
            <a:r>
              <a:rPr lang="zh-CN" altLang="en-US" sz="2000" dirty="0" smtClean="0">
                <a:solidFill>
                  <a:srgbClr val="002060"/>
                </a:solidFill>
              </a:rPr>
              <a:t>分</a:t>
            </a:r>
            <a:r>
              <a:rPr lang="zh-CN" altLang="zh-CN" sz="2000" dirty="0" smtClean="0">
                <a:solidFill>
                  <a:srgbClr val="002060"/>
                </a:solidFill>
              </a:rPr>
              <a:t>分值偏低，但问题并不突出的现象。</a:t>
            </a:r>
            <a:endParaRPr lang="en-US" altLang="zh-CN" sz="2000" dirty="0" smtClean="0">
              <a:solidFill>
                <a:srgbClr val="002060"/>
              </a:solidFill>
            </a:endParaRPr>
          </a:p>
          <a:p>
            <a:pPr>
              <a:lnSpc>
                <a:spcPct val="150000"/>
              </a:lnSpc>
              <a:spcBef>
                <a:spcPts val="1200"/>
              </a:spcBef>
              <a:spcAft>
                <a:spcPts val="1200"/>
              </a:spcAft>
            </a:pPr>
            <a:endParaRPr lang="zh-CN" altLang="en-US" sz="2000" dirty="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63750" y="1448435"/>
            <a:ext cx="8281035" cy="4573270"/>
          </a:xfrm>
        </p:spPr>
        <p:txBody>
          <a:bodyPr/>
          <a:lstStyle/>
          <a:p>
            <a:pPr marL="0">
              <a:lnSpc>
                <a:spcPct val="150000"/>
              </a:lnSpc>
              <a:spcBef>
                <a:spcPts val="0"/>
              </a:spcBef>
              <a:spcAft>
                <a:spcPts val="0"/>
              </a:spcAft>
            </a:pPr>
            <a:r>
              <a:rPr lang="zh-CN" altLang="en-US" sz="2400" b="1" dirty="0" smtClean="0">
                <a:solidFill>
                  <a:srgbClr val="FF0000"/>
                </a:solidFill>
              </a:rPr>
              <a:t>重点关注：</a:t>
            </a:r>
            <a:endParaRPr lang="en-US" altLang="zh-CN" sz="2400" b="1" dirty="0" smtClean="0">
              <a:solidFill>
                <a:srgbClr val="FF0000"/>
              </a:solidFill>
            </a:endParaRPr>
          </a:p>
          <a:p>
            <a:pPr marL="0">
              <a:lnSpc>
                <a:spcPct val="150000"/>
              </a:lnSpc>
              <a:spcBef>
                <a:spcPts val="0"/>
              </a:spcBef>
              <a:spcAft>
                <a:spcPts val="0"/>
              </a:spcAft>
            </a:pPr>
            <a:r>
              <a:rPr lang="zh-CN" altLang="en-US" sz="2400" b="1" dirty="0" smtClean="0">
                <a:solidFill>
                  <a:srgbClr val="002060"/>
                </a:solidFill>
              </a:rPr>
              <a:t>对</a:t>
            </a:r>
            <a:r>
              <a:rPr lang="zh-CN" altLang="en-US" sz="2400" b="1" dirty="0">
                <a:solidFill>
                  <a:srgbClr val="002060"/>
                </a:solidFill>
              </a:rPr>
              <a:t>被评价对象存在问题的定</a:t>
            </a:r>
            <a:r>
              <a:rPr lang="zh-CN" altLang="en-US" sz="2400" b="1" dirty="0" smtClean="0">
                <a:solidFill>
                  <a:srgbClr val="002060"/>
                </a:solidFill>
              </a:rPr>
              <a:t>性是否准</a:t>
            </a:r>
            <a:r>
              <a:rPr lang="zh-CN" altLang="en-US" sz="2400" b="1" dirty="0">
                <a:solidFill>
                  <a:srgbClr val="002060"/>
                </a:solidFill>
              </a:rPr>
              <a:t>确</a:t>
            </a:r>
            <a:r>
              <a:rPr lang="zh-CN" altLang="en-US" sz="2400" b="1" dirty="0" smtClean="0">
                <a:solidFill>
                  <a:srgbClr val="002060"/>
                </a:solidFill>
              </a:rPr>
              <a:t>，是否存</a:t>
            </a:r>
            <a:r>
              <a:rPr lang="zh-CN" altLang="en-US" sz="2400" b="1" dirty="0">
                <a:solidFill>
                  <a:srgbClr val="002060"/>
                </a:solidFill>
              </a:rPr>
              <a:t>在问题定性与问</a:t>
            </a:r>
            <a:r>
              <a:rPr lang="zh-CN" altLang="en-US" sz="2400" b="1" dirty="0" smtClean="0">
                <a:solidFill>
                  <a:srgbClr val="002060"/>
                </a:solidFill>
              </a:rPr>
              <a:t>题说明不</a:t>
            </a:r>
            <a:r>
              <a:rPr lang="zh-CN" altLang="en-US" sz="2400" b="1" dirty="0">
                <a:solidFill>
                  <a:srgbClr val="002060"/>
                </a:solidFill>
              </a:rPr>
              <a:t>对应</a:t>
            </a:r>
            <a:r>
              <a:rPr lang="zh-CN" altLang="en-US" sz="2400" b="1" dirty="0" smtClean="0">
                <a:solidFill>
                  <a:srgbClr val="002060"/>
                </a:solidFill>
              </a:rPr>
              <a:t>的情况。对</a:t>
            </a:r>
            <a:r>
              <a:rPr lang="zh-CN" altLang="en-US" sz="2400" b="1" dirty="0">
                <a:solidFill>
                  <a:srgbClr val="002060"/>
                </a:solidFill>
              </a:rPr>
              <a:t>问题产生原因的论</a:t>
            </a:r>
            <a:r>
              <a:rPr lang="zh-CN" altLang="en-US" sz="2400" b="1" dirty="0" smtClean="0">
                <a:solidFill>
                  <a:srgbClr val="002060"/>
                </a:solidFill>
              </a:rPr>
              <a:t>证是否</a:t>
            </a:r>
            <a:r>
              <a:rPr lang="zh-CN" altLang="en-US" sz="2400" b="1" dirty="0">
                <a:solidFill>
                  <a:srgbClr val="002060"/>
                </a:solidFill>
              </a:rPr>
              <a:t>严密</a:t>
            </a:r>
            <a:r>
              <a:rPr lang="zh-CN" altLang="en-US" sz="2400" b="1" dirty="0" smtClean="0">
                <a:solidFill>
                  <a:srgbClr val="002060"/>
                </a:solidFill>
              </a:rPr>
              <a:t>清晰。</a:t>
            </a:r>
            <a:endParaRPr lang="en-US" altLang="zh-CN" sz="2400" b="1" dirty="0" smtClean="0">
              <a:solidFill>
                <a:srgbClr val="002060"/>
              </a:solidFill>
            </a:endParaRPr>
          </a:p>
          <a:p>
            <a:pPr marL="0">
              <a:lnSpc>
                <a:spcPct val="150000"/>
              </a:lnSpc>
              <a:spcBef>
                <a:spcPts val="0"/>
              </a:spcBef>
              <a:spcAft>
                <a:spcPts val="0"/>
              </a:spcAft>
            </a:pPr>
            <a:r>
              <a:rPr lang="zh-CN" altLang="en-US" sz="2400" b="1" dirty="0">
                <a:solidFill>
                  <a:srgbClr val="FF0000"/>
                </a:solidFill>
              </a:rPr>
              <a:t>问</a:t>
            </a:r>
            <a:r>
              <a:rPr lang="zh-CN" altLang="en-US" sz="2400" b="1" dirty="0" smtClean="0">
                <a:solidFill>
                  <a:srgbClr val="FF0000"/>
                </a:solidFill>
              </a:rPr>
              <a:t>题：</a:t>
            </a:r>
            <a:endParaRPr lang="en-US" altLang="zh-CN" sz="2400" b="1" dirty="0" smtClean="0">
              <a:solidFill>
                <a:srgbClr val="FF0000"/>
              </a:solidFill>
            </a:endParaRPr>
          </a:p>
          <a:p>
            <a:pPr marL="0">
              <a:lnSpc>
                <a:spcPct val="150000"/>
              </a:lnSpc>
              <a:spcBef>
                <a:spcPts val="0"/>
              </a:spcBef>
              <a:spcAft>
                <a:spcPts val="0"/>
              </a:spcAft>
            </a:pPr>
            <a:r>
              <a:rPr lang="en-US" altLang="zh-CN" sz="2400" b="1" dirty="0">
                <a:solidFill>
                  <a:srgbClr val="002060"/>
                </a:solidFill>
              </a:rPr>
              <a:t>1</a:t>
            </a:r>
            <a:r>
              <a:rPr lang="en-US" altLang="zh-CN" sz="2400" b="1" dirty="0" smtClean="0">
                <a:solidFill>
                  <a:srgbClr val="002060"/>
                </a:solidFill>
              </a:rPr>
              <a:t>.</a:t>
            </a:r>
            <a:r>
              <a:rPr lang="zh-CN" altLang="en-US" sz="2400" b="1" dirty="0" smtClean="0">
                <a:solidFill>
                  <a:srgbClr val="002060"/>
                </a:solidFill>
              </a:rPr>
              <a:t>报告对被评价对象</a:t>
            </a:r>
            <a:r>
              <a:rPr lang="zh-CN" altLang="en-US" sz="2400" b="1" dirty="0">
                <a:solidFill>
                  <a:srgbClr val="002060"/>
                </a:solidFill>
              </a:rPr>
              <a:t>存在的</a:t>
            </a:r>
            <a:r>
              <a:rPr lang="zh-CN" altLang="zh-CN" sz="2400" b="1" dirty="0" smtClean="0">
                <a:solidFill>
                  <a:srgbClr val="002060"/>
                </a:solidFill>
              </a:rPr>
              <a:t>问题揭</a:t>
            </a:r>
            <a:r>
              <a:rPr lang="zh-CN" altLang="zh-CN" sz="2400" b="1" dirty="0">
                <a:solidFill>
                  <a:srgbClr val="002060"/>
                </a:solidFill>
              </a:rPr>
              <a:t>示不够准</a:t>
            </a:r>
            <a:r>
              <a:rPr lang="zh-CN" altLang="zh-CN" sz="2400" b="1" dirty="0" smtClean="0">
                <a:solidFill>
                  <a:srgbClr val="002060"/>
                </a:solidFill>
              </a:rPr>
              <a:t>确</a:t>
            </a:r>
            <a:r>
              <a:rPr lang="zh-CN" altLang="en-US" sz="2400" b="1" dirty="0" smtClean="0">
                <a:solidFill>
                  <a:srgbClr val="002060"/>
                </a:solidFill>
              </a:rPr>
              <a:t>。</a:t>
            </a:r>
            <a:endParaRPr lang="zh-CN" altLang="zh-CN" sz="2400" b="1" dirty="0">
              <a:solidFill>
                <a:srgbClr val="002060"/>
              </a:solidFill>
            </a:endParaRPr>
          </a:p>
          <a:p>
            <a:pPr marL="0">
              <a:lnSpc>
                <a:spcPct val="150000"/>
              </a:lnSpc>
              <a:spcBef>
                <a:spcPts val="0"/>
              </a:spcBef>
              <a:spcAft>
                <a:spcPts val="0"/>
              </a:spcAft>
            </a:pPr>
            <a:r>
              <a:rPr lang="en-US" altLang="zh-CN" sz="2400" b="1" dirty="0">
                <a:solidFill>
                  <a:srgbClr val="002060"/>
                </a:solidFill>
              </a:rPr>
              <a:t>2</a:t>
            </a:r>
            <a:r>
              <a:rPr lang="en-US" altLang="zh-CN" sz="2400" b="1" dirty="0" smtClean="0">
                <a:solidFill>
                  <a:srgbClr val="002060"/>
                </a:solidFill>
              </a:rPr>
              <a:t>.</a:t>
            </a:r>
            <a:r>
              <a:rPr lang="zh-CN" altLang="en-US" sz="2400" b="1" dirty="0">
                <a:solidFill>
                  <a:srgbClr val="002060"/>
                </a:solidFill>
              </a:rPr>
              <a:t>报告对被评价对</a:t>
            </a:r>
            <a:r>
              <a:rPr lang="zh-CN" altLang="en-US" sz="2400" b="1" dirty="0" smtClean="0">
                <a:solidFill>
                  <a:srgbClr val="002060"/>
                </a:solidFill>
              </a:rPr>
              <a:t>象存在</a:t>
            </a:r>
            <a:r>
              <a:rPr lang="zh-CN" altLang="zh-CN" sz="2400" b="1" dirty="0" smtClean="0">
                <a:solidFill>
                  <a:srgbClr val="002060"/>
                </a:solidFill>
              </a:rPr>
              <a:t>问题</a:t>
            </a:r>
            <a:r>
              <a:rPr lang="zh-CN" altLang="en-US" sz="2400" b="1" dirty="0" smtClean="0">
                <a:solidFill>
                  <a:srgbClr val="002060"/>
                </a:solidFill>
              </a:rPr>
              <a:t>的</a:t>
            </a:r>
            <a:r>
              <a:rPr lang="zh-CN" altLang="zh-CN" sz="2400" b="1" dirty="0" smtClean="0">
                <a:solidFill>
                  <a:srgbClr val="002060"/>
                </a:solidFill>
              </a:rPr>
              <a:t>揭</a:t>
            </a:r>
            <a:r>
              <a:rPr lang="zh-CN" altLang="zh-CN" sz="2400" b="1" dirty="0">
                <a:solidFill>
                  <a:srgbClr val="002060"/>
                </a:solidFill>
              </a:rPr>
              <a:t>示</a:t>
            </a:r>
            <a:r>
              <a:rPr lang="zh-CN" altLang="zh-CN" sz="2400" b="1" dirty="0" smtClean="0">
                <a:solidFill>
                  <a:srgbClr val="002060"/>
                </a:solidFill>
              </a:rPr>
              <a:t>不</a:t>
            </a:r>
            <a:r>
              <a:rPr lang="zh-CN" altLang="en-US" sz="2400" b="1" dirty="0" smtClean="0">
                <a:solidFill>
                  <a:srgbClr val="002060"/>
                </a:solidFill>
              </a:rPr>
              <a:t>够确定，说服力不  </a:t>
            </a:r>
            <a:endParaRPr lang="en-US" altLang="zh-CN" sz="2400" b="1" dirty="0" smtClean="0">
              <a:solidFill>
                <a:srgbClr val="002060"/>
              </a:solidFill>
            </a:endParaRPr>
          </a:p>
          <a:p>
            <a:pPr marL="0">
              <a:lnSpc>
                <a:spcPct val="150000"/>
              </a:lnSpc>
              <a:spcBef>
                <a:spcPts val="0"/>
              </a:spcBef>
              <a:spcAft>
                <a:spcPts val="0"/>
              </a:spcAft>
              <a:buNone/>
            </a:pPr>
            <a:r>
              <a:rPr lang="en-US" altLang="zh-CN" sz="2400" b="1" dirty="0">
                <a:solidFill>
                  <a:srgbClr val="002060"/>
                </a:solidFill>
              </a:rPr>
              <a:t> </a:t>
            </a:r>
            <a:r>
              <a:rPr lang="en-US" altLang="zh-CN" sz="2400" b="1" dirty="0" smtClean="0">
                <a:solidFill>
                  <a:srgbClr val="002060"/>
                </a:solidFill>
              </a:rPr>
              <a:t> </a:t>
            </a:r>
            <a:r>
              <a:rPr lang="zh-CN" altLang="en-US" sz="2400" b="1" dirty="0" smtClean="0">
                <a:solidFill>
                  <a:srgbClr val="002060"/>
                </a:solidFill>
              </a:rPr>
              <a:t>充分。</a:t>
            </a:r>
            <a:endParaRPr lang="zh-CN" altLang="zh-CN" sz="2400" b="1" dirty="0">
              <a:solidFill>
                <a:srgbClr val="002060"/>
              </a:solidFill>
            </a:endParaRPr>
          </a:p>
          <a:p>
            <a:pPr marL="0">
              <a:lnSpc>
                <a:spcPct val="150000"/>
              </a:lnSpc>
              <a:spcBef>
                <a:spcPts val="0"/>
              </a:spcBef>
              <a:spcAft>
                <a:spcPts val="0"/>
              </a:spcAft>
            </a:pPr>
            <a:r>
              <a:rPr lang="en-US" altLang="zh-CN" sz="2400" b="1" dirty="0">
                <a:solidFill>
                  <a:srgbClr val="002060"/>
                </a:solidFill>
              </a:rPr>
              <a:t>3</a:t>
            </a:r>
            <a:r>
              <a:rPr lang="en-US" altLang="zh-CN" sz="2400" b="1" dirty="0" smtClean="0">
                <a:solidFill>
                  <a:srgbClr val="002060"/>
                </a:solidFill>
              </a:rPr>
              <a:t>.</a:t>
            </a:r>
            <a:r>
              <a:rPr lang="zh-CN" altLang="en-US" sz="2400" b="1" dirty="0">
                <a:solidFill>
                  <a:srgbClr val="002060"/>
                </a:solidFill>
              </a:rPr>
              <a:t>报告对被评价对</a:t>
            </a:r>
            <a:r>
              <a:rPr lang="zh-CN" altLang="en-US" sz="2400" b="1" dirty="0" smtClean="0">
                <a:solidFill>
                  <a:srgbClr val="002060"/>
                </a:solidFill>
              </a:rPr>
              <a:t>象存在</a:t>
            </a:r>
            <a:r>
              <a:rPr lang="zh-CN" altLang="zh-CN" sz="2400" b="1" dirty="0" smtClean="0">
                <a:solidFill>
                  <a:srgbClr val="002060"/>
                </a:solidFill>
              </a:rPr>
              <a:t>问</a:t>
            </a:r>
            <a:r>
              <a:rPr lang="zh-CN" altLang="zh-CN" sz="2400" b="1" dirty="0">
                <a:solidFill>
                  <a:srgbClr val="002060"/>
                </a:solidFill>
              </a:rPr>
              <a:t>题的定性不够科</a:t>
            </a:r>
            <a:r>
              <a:rPr lang="zh-CN" altLang="zh-CN" sz="2400" b="1" dirty="0" smtClean="0">
                <a:solidFill>
                  <a:srgbClr val="002060"/>
                </a:solidFill>
              </a:rPr>
              <a:t>学</a:t>
            </a:r>
            <a:r>
              <a:rPr lang="zh-CN" altLang="en-US" sz="2400" b="1" dirty="0" smtClean="0">
                <a:solidFill>
                  <a:srgbClr val="002060"/>
                </a:solidFill>
              </a:rPr>
              <a:t>严密。</a:t>
            </a:r>
            <a:endParaRPr lang="zh-CN" altLang="zh-CN" sz="2400" b="1" dirty="0">
              <a:solidFill>
                <a:srgbClr val="002060"/>
              </a:solidFill>
            </a:endParaRPr>
          </a:p>
          <a:p>
            <a:pPr marL="0">
              <a:lnSpc>
                <a:spcPct val="150000"/>
              </a:lnSpc>
              <a:spcBef>
                <a:spcPts val="0"/>
              </a:spcBef>
              <a:spcAft>
                <a:spcPts val="0"/>
              </a:spcAft>
            </a:pPr>
            <a:endParaRPr lang="zh-CN" altLang="en-US" sz="2400" b="1" dirty="0">
              <a:solidFill>
                <a:srgbClr val="002060"/>
              </a:solidFill>
            </a:endParaRPr>
          </a:p>
          <a:p>
            <a:pPr indent="641350">
              <a:lnSpc>
                <a:spcPct val="150000"/>
              </a:lnSpc>
              <a:buNone/>
            </a:pPr>
            <a:endParaRPr lang="zh-CN" altLang="en-US" sz="3200" b="1" dirty="0">
              <a:solidFill>
                <a:srgbClr val="002060"/>
              </a:solidFill>
            </a:endParaRPr>
          </a:p>
        </p:txBody>
      </p:sp>
      <p:sp>
        <p:nvSpPr>
          <p:cNvPr id="3" name="标题 2"/>
          <p:cNvSpPr>
            <a:spLocks noGrp="1"/>
          </p:cNvSpPr>
          <p:nvPr>
            <p:ph type="title"/>
          </p:nvPr>
        </p:nvSpPr>
        <p:spPr>
          <a:xfrm>
            <a:off x="1919536" y="332656"/>
            <a:ext cx="8352928" cy="864048"/>
          </a:xfrm>
        </p:spPr>
        <p:txBody>
          <a:bodyPr/>
          <a:lstStyle/>
          <a:p>
            <a:pPr algn="ctr"/>
            <a:r>
              <a:rPr lang="zh-CN" altLang="en-US" b="1" dirty="0" smtClean="0">
                <a:solidFill>
                  <a:srgbClr val="002060"/>
                </a:solidFill>
                <a:latin typeface="+mn-ea"/>
                <a:ea typeface="+mn-ea"/>
              </a:rPr>
              <a:t>问题的定性及问题产生原因分析</a:t>
            </a:r>
            <a:endParaRPr lang="zh-CN" altLang="en-US" b="1" dirty="0">
              <a:solidFill>
                <a:srgbClr val="002060"/>
              </a:solidFill>
              <a:latin typeface="+mn-ea"/>
              <a:ea typeface="+mn-ea"/>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605" y="1775460"/>
            <a:ext cx="8229600" cy="4101465"/>
          </a:xfrm>
        </p:spPr>
        <p:txBody>
          <a:bodyPr/>
          <a:lstStyle/>
          <a:p>
            <a:pPr>
              <a:lnSpc>
                <a:spcPct val="130000"/>
              </a:lnSpc>
              <a:defRPr/>
            </a:pPr>
            <a:r>
              <a:rPr lang="zh-CN" altLang="en-US" sz="2800" b="1" dirty="0" smtClean="0">
                <a:solidFill>
                  <a:srgbClr val="FF0000"/>
                </a:solidFill>
              </a:rPr>
              <a:t>重点关注：</a:t>
            </a:r>
            <a:endParaRPr lang="en-US" altLang="zh-CN" sz="2800" b="1" dirty="0" smtClean="0">
              <a:solidFill>
                <a:srgbClr val="FF0000"/>
              </a:solidFill>
            </a:endParaRPr>
          </a:p>
          <a:p>
            <a:pPr>
              <a:lnSpc>
                <a:spcPct val="130000"/>
              </a:lnSpc>
              <a:defRPr/>
            </a:pPr>
            <a:r>
              <a:rPr lang="zh-CN" altLang="en-US" sz="2400" b="1" dirty="0">
                <a:solidFill>
                  <a:srgbClr val="002060"/>
                </a:solidFill>
              </a:rPr>
              <a:t>绩效评价报告</a:t>
            </a:r>
            <a:r>
              <a:rPr lang="zh-CN" altLang="en-US" sz="2400" b="1" dirty="0" smtClean="0">
                <a:solidFill>
                  <a:srgbClr val="002060"/>
                </a:solidFill>
              </a:rPr>
              <a:t>对被评价对象存在问</a:t>
            </a:r>
            <a:r>
              <a:rPr lang="zh-CN" altLang="en-US" sz="2400" b="1" dirty="0">
                <a:solidFill>
                  <a:srgbClr val="002060"/>
                </a:solidFill>
              </a:rPr>
              <a:t>题的解</a:t>
            </a:r>
            <a:r>
              <a:rPr lang="zh-CN" altLang="en-US" sz="2400" b="1" dirty="0" smtClean="0">
                <a:solidFill>
                  <a:srgbClr val="002060"/>
                </a:solidFill>
              </a:rPr>
              <a:t>决对策的</a:t>
            </a:r>
            <a:r>
              <a:rPr lang="zh-CN" altLang="en-US" sz="2400" b="1" dirty="0">
                <a:solidFill>
                  <a:srgbClr val="002060"/>
                </a:solidFill>
              </a:rPr>
              <a:t>提出是</a:t>
            </a:r>
            <a:r>
              <a:rPr lang="zh-CN" altLang="en-US" sz="2400" b="1" dirty="0" smtClean="0">
                <a:solidFill>
                  <a:srgbClr val="002060"/>
                </a:solidFill>
              </a:rPr>
              <a:t>否具有针对性，是否科</a:t>
            </a:r>
            <a:r>
              <a:rPr lang="zh-CN" altLang="en-US" sz="2400" b="1" dirty="0">
                <a:solidFill>
                  <a:srgbClr val="002060"/>
                </a:solidFill>
              </a:rPr>
              <a:t>学、合理、可</a:t>
            </a:r>
            <a:r>
              <a:rPr lang="zh-CN" altLang="en-US" sz="2400" b="1" dirty="0" smtClean="0">
                <a:solidFill>
                  <a:srgbClr val="002060"/>
                </a:solidFill>
              </a:rPr>
              <a:t>行。</a:t>
            </a:r>
            <a:endParaRPr lang="en-US" altLang="zh-CN" sz="2400" b="1" dirty="0" smtClean="0">
              <a:solidFill>
                <a:srgbClr val="002060"/>
              </a:solidFill>
            </a:endParaRPr>
          </a:p>
          <a:p>
            <a:pPr>
              <a:lnSpc>
                <a:spcPct val="130000"/>
              </a:lnSpc>
              <a:defRPr/>
            </a:pPr>
            <a:r>
              <a:rPr lang="zh-CN" altLang="en-US" sz="2800" b="1" dirty="0">
                <a:solidFill>
                  <a:srgbClr val="FF0000"/>
                </a:solidFill>
              </a:rPr>
              <a:t>问</a:t>
            </a:r>
            <a:r>
              <a:rPr lang="zh-CN" altLang="en-US" sz="2800" b="1" dirty="0" smtClean="0">
                <a:solidFill>
                  <a:srgbClr val="FF0000"/>
                </a:solidFill>
              </a:rPr>
              <a:t>题：</a:t>
            </a:r>
            <a:endParaRPr lang="en-US" altLang="zh-CN" sz="2800" b="1" dirty="0" smtClean="0">
              <a:solidFill>
                <a:srgbClr val="FF0000"/>
              </a:solidFill>
            </a:endParaRPr>
          </a:p>
          <a:p>
            <a:pPr>
              <a:lnSpc>
                <a:spcPct val="130000"/>
              </a:lnSpc>
              <a:defRPr/>
            </a:pPr>
            <a:r>
              <a:rPr lang="en-US" altLang="zh-CN" sz="2400" b="1" dirty="0">
                <a:solidFill>
                  <a:srgbClr val="002060"/>
                </a:solidFill>
              </a:rPr>
              <a:t>1.</a:t>
            </a:r>
            <a:r>
              <a:rPr lang="zh-CN" altLang="en-US" sz="2400" b="1" dirty="0">
                <a:solidFill>
                  <a:srgbClr val="002060"/>
                </a:solidFill>
              </a:rPr>
              <a:t>对策建议的提出不具有针对性</a:t>
            </a:r>
            <a:r>
              <a:rPr lang="zh-CN" altLang="en-US" sz="2400" b="1" dirty="0" smtClean="0">
                <a:solidFill>
                  <a:srgbClr val="002060"/>
                </a:solidFill>
              </a:rPr>
              <a:t>。</a:t>
            </a:r>
            <a:endParaRPr lang="en-US" altLang="zh-CN" sz="2400" b="1" dirty="0" smtClean="0">
              <a:solidFill>
                <a:srgbClr val="002060"/>
              </a:solidFill>
            </a:endParaRPr>
          </a:p>
          <a:p>
            <a:pPr>
              <a:lnSpc>
                <a:spcPct val="130000"/>
              </a:lnSpc>
              <a:defRPr/>
            </a:pPr>
            <a:r>
              <a:rPr lang="en-US" altLang="zh-CN" sz="2400" b="1" dirty="0" smtClean="0">
                <a:solidFill>
                  <a:srgbClr val="002060"/>
                </a:solidFill>
              </a:rPr>
              <a:t>2.</a:t>
            </a:r>
            <a:r>
              <a:rPr lang="zh-CN" altLang="en-US" sz="2400" b="1" dirty="0" smtClean="0">
                <a:solidFill>
                  <a:srgbClr val="002060"/>
                </a:solidFill>
              </a:rPr>
              <a:t>对策建议的提出不</a:t>
            </a:r>
            <a:r>
              <a:rPr lang="zh-CN" altLang="en-US" sz="2400" b="1" dirty="0">
                <a:solidFill>
                  <a:srgbClr val="002060"/>
                </a:solidFill>
              </a:rPr>
              <a:t>够准</a:t>
            </a:r>
            <a:r>
              <a:rPr lang="zh-CN" altLang="en-US" sz="2400" b="1" dirty="0" smtClean="0">
                <a:solidFill>
                  <a:srgbClr val="002060"/>
                </a:solidFill>
              </a:rPr>
              <a:t>确，专业性不强。</a:t>
            </a:r>
            <a:endParaRPr lang="en-US" altLang="zh-CN" sz="2400" b="1" dirty="0" smtClean="0">
              <a:solidFill>
                <a:srgbClr val="002060"/>
              </a:solidFill>
            </a:endParaRPr>
          </a:p>
          <a:p>
            <a:pPr>
              <a:lnSpc>
                <a:spcPct val="130000"/>
              </a:lnSpc>
              <a:defRPr/>
            </a:pPr>
            <a:r>
              <a:rPr lang="en-US" altLang="zh-CN" sz="2400" b="1" dirty="0" smtClean="0">
                <a:solidFill>
                  <a:srgbClr val="002060"/>
                </a:solidFill>
              </a:rPr>
              <a:t>3.</a:t>
            </a:r>
            <a:r>
              <a:rPr lang="zh-CN" altLang="en-US" sz="2400" b="1" dirty="0">
                <a:solidFill>
                  <a:srgbClr val="002060"/>
                </a:solidFill>
              </a:rPr>
              <a:t>对策建议的提出</a:t>
            </a:r>
            <a:r>
              <a:rPr lang="zh-CN" altLang="en-US" sz="2400" b="1" dirty="0" smtClean="0">
                <a:solidFill>
                  <a:srgbClr val="002060"/>
                </a:solidFill>
              </a:rPr>
              <a:t>逻</a:t>
            </a:r>
            <a:r>
              <a:rPr lang="zh-CN" altLang="en-US" sz="2400" b="1" dirty="0">
                <a:solidFill>
                  <a:srgbClr val="002060"/>
                </a:solidFill>
              </a:rPr>
              <a:t>辑不够严</a:t>
            </a:r>
            <a:r>
              <a:rPr lang="zh-CN" altLang="en-US" sz="2400" b="1" dirty="0" smtClean="0">
                <a:solidFill>
                  <a:srgbClr val="002060"/>
                </a:solidFill>
              </a:rPr>
              <a:t>密。</a:t>
            </a:r>
            <a:endParaRPr lang="en-US" altLang="zh-CN" sz="2800" b="1" dirty="0" smtClean="0">
              <a:solidFill>
                <a:srgbClr val="002060"/>
              </a:solidFill>
            </a:endParaRPr>
          </a:p>
          <a:p>
            <a:pPr>
              <a:defRPr/>
            </a:pPr>
            <a:endParaRPr lang="zh-CN" altLang="en-US" sz="2800" b="1" dirty="0">
              <a:solidFill>
                <a:srgbClr val="002060"/>
              </a:solidFill>
            </a:endParaRPr>
          </a:p>
          <a:p>
            <a:pPr>
              <a:defRPr/>
            </a:pPr>
            <a:endParaRPr lang="zh-CN" altLang="en-US" sz="2800" b="1" dirty="0">
              <a:solidFill>
                <a:srgbClr val="002060"/>
              </a:solidFill>
            </a:endParaRPr>
          </a:p>
          <a:p>
            <a:pPr>
              <a:defRPr/>
            </a:pPr>
            <a:endParaRPr lang="zh-CN" altLang="en-US" sz="3200" dirty="0">
              <a:solidFill>
                <a:srgbClr val="FF0000"/>
              </a:solidFill>
            </a:endParaRPr>
          </a:p>
          <a:p>
            <a:pPr>
              <a:defRPr/>
            </a:pPr>
            <a:endParaRPr lang="en-US" altLang="zh-CN" sz="3200" dirty="0" smtClean="0">
              <a:solidFill>
                <a:srgbClr val="002060"/>
              </a:solidFill>
            </a:endParaRPr>
          </a:p>
          <a:p>
            <a:pPr>
              <a:defRPr/>
            </a:pPr>
            <a:endParaRPr lang="en-US" altLang="zh-CN" sz="3200" dirty="0" smtClean="0">
              <a:solidFill>
                <a:srgbClr val="002060"/>
              </a:solidFill>
            </a:endParaRPr>
          </a:p>
          <a:p>
            <a:pPr>
              <a:defRPr/>
            </a:pPr>
            <a:endParaRPr lang="zh-CN" altLang="en-US" sz="3200" dirty="0">
              <a:solidFill>
                <a:srgbClr val="002060"/>
              </a:solidFill>
            </a:endParaRPr>
          </a:p>
          <a:p>
            <a:pPr indent="641350">
              <a:lnSpc>
                <a:spcPct val="150000"/>
              </a:lnSpc>
              <a:buNone/>
            </a:pPr>
            <a:endParaRPr lang="zh-CN" altLang="en-US" sz="3200" b="1" dirty="0">
              <a:solidFill>
                <a:srgbClr val="002060"/>
              </a:solidFill>
            </a:endParaRPr>
          </a:p>
        </p:txBody>
      </p:sp>
      <p:sp>
        <p:nvSpPr>
          <p:cNvPr id="3" name="标题 2"/>
          <p:cNvSpPr>
            <a:spLocks noGrp="1"/>
          </p:cNvSpPr>
          <p:nvPr>
            <p:ph type="title"/>
          </p:nvPr>
        </p:nvSpPr>
        <p:spPr>
          <a:xfrm>
            <a:off x="1847528" y="260648"/>
            <a:ext cx="8352928" cy="864048"/>
          </a:xfrm>
        </p:spPr>
        <p:txBody>
          <a:bodyPr/>
          <a:lstStyle/>
          <a:p>
            <a:pPr algn="ctr"/>
            <a:r>
              <a:rPr lang="zh-CN" altLang="en-US" sz="3200" b="1" dirty="0" smtClean="0">
                <a:solidFill>
                  <a:srgbClr val="002060"/>
                </a:solidFill>
                <a:latin typeface="+mn-ea"/>
                <a:ea typeface="+mn-ea"/>
              </a:rPr>
              <a:t>对策建议</a:t>
            </a:r>
            <a:endParaRPr lang="zh-CN" altLang="en-US" b="1" dirty="0">
              <a:solidFill>
                <a:srgbClr val="002060"/>
              </a:solidFill>
              <a:latin typeface="+mn-ea"/>
              <a:ea typeface="+mn-ea"/>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605" y="1551940"/>
            <a:ext cx="8229600" cy="4397375"/>
          </a:xfrm>
        </p:spPr>
        <p:txBody>
          <a:bodyPr/>
          <a:lstStyle/>
          <a:p>
            <a:pPr>
              <a:lnSpc>
                <a:spcPct val="150000"/>
              </a:lnSpc>
            </a:pPr>
            <a:r>
              <a:rPr lang="zh-CN" altLang="en-US" b="1" dirty="0">
                <a:solidFill>
                  <a:srgbClr val="002060"/>
                </a:solidFill>
                <a:latin typeface="+mn-ea"/>
                <a:ea typeface="+mn-ea"/>
              </a:rPr>
              <a:t>在问题发现方面，要注意区分个别问题与普遍问题、一般性问题与主要问题，重视对典型案例发</a:t>
            </a:r>
            <a:r>
              <a:rPr lang="zh-CN" altLang="en-US" b="1" dirty="0" smtClean="0">
                <a:solidFill>
                  <a:srgbClr val="002060"/>
                </a:solidFill>
                <a:latin typeface="+mn-ea"/>
                <a:ea typeface="+mn-ea"/>
              </a:rPr>
              <a:t>掘；</a:t>
            </a:r>
            <a:endParaRPr lang="en-US" altLang="zh-CN" b="1" dirty="0" smtClean="0">
              <a:solidFill>
                <a:srgbClr val="002060"/>
              </a:solidFill>
              <a:latin typeface="+mn-ea"/>
              <a:ea typeface="+mn-ea"/>
            </a:endParaRPr>
          </a:p>
          <a:p>
            <a:pPr>
              <a:lnSpc>
                <a:spcPct val="150000"/>
              </a:lnSpc>
            </a:pPr>
            <a:r>
              <a:rPr lang="zh-CN" altLang="en-US" b="1" dirty="0" smtClean="0">
                <a:solidFill>
                  <a:srgbClr val="002060"/>
                </a:solidFill>
                <a:latin typeface="+mn-ea"/>
                <a:ea typeface="+mn-ea"/>
              </a:rPr>
              <a:t>在</a:t>
            </a:r>
            <a:r>
              <a:rPr lang="zh-CN" altLang="en-US" b="1" dirty="0">
                <a:solidFill>
                  <a:srgbClr val="002060"/>
                </a:solidFill>
                <a:latin typeface="+mn-ea"/>
                <a:ea typeface="+mn-ea"/>
              </a:rPr>
              <a:t>原因分析方面，要去伪存真、透过现象看本质，抓住问题的主要矛盾</a:t>
            </a:r>
            <a:r>
              <a:rPr lang="zh-CN" altLang="en-US" b="1" dirty="0" smtClean="0">
                <a:solidFill>
                  <a:srgbClr val="002060"/>
                </a:solidFill>
                <a:latin typeface="+mn-ea"/>
                <a:ea typeface="+mn-ea"/>
              </a:rPr>
              <a:t>；</a:t>
            </a:r>
            <a:endParaRPr lang="en-US" altLang="zh-CN" b="1" dirty="0" smtClean="0">
              <a:solidFill>
                <a:srgbClr val="002060"/>
              </a:solidFill>
              <a:latin typeface="+mn-ea"/>
              <a:ea typeface="+mn-ea"/>
            </a:endParaRPr>
          </a:p>
          <a:p>
            <a:pPr>
              <a:lnSpc>
                <a:spcPct val="150000"/>
              </a:lnSpc>
            </a:pPr>
            <a:r>
              <a:rPr lang="zh-CN" altLang="en-US" b="1" dirty="0" smtClean="0">
                <a:solidFill>
                  <a:srgbClr val="002060"/>
                </a:solidFill>
                <a:latin typeface="+mn-ea"/>
                <a:ea typeface="+mn-ea"/>
              </a:rPr>
              <a:t>在</a:t>
            </a:r>
            <a:r>
              <a:rPr lang="zh-CN" altLang="en-US" b="1" dirty="0">
                <a:solidFill>
                  <a:srgbClr val="002060"/>
                </a:solidFill>
                <a:latin typeface="+mn-ea"/>
                <a:ea typeface="+mn-ea"/>
              </a:rPr>
              <a:t>建议的提出方面，要结合党和国家政策、行业发展规划的要求通盘考虑，既不能提出头痛医头、脚痛医脚的短视建议，也不能提出放之四海皆准的空泛议论</a:t>
            </a:r>
            <a:r>
              <a:rPr lang="zh-CN" altLang="en-US" b="1" dirty="0" smtClean="0">
                <a:solidFill>
                  <a:srgbClr val="002060"/>
                </a:solidFill>
                <a:latin typeface="+mn-ea"/>
                <a:ea typeface="+mn-ea"/>
              </a:rPr>
              <a:t>。</a:t>
            </a:r>
            <a:endParaRPr lang="en-US" altLang="zh-CN" b="1" dirty="0" smtClean="0">
              <a:solidFill>
                <a:srgbClr val="002060"/>
              </a:solidFill>
              <a:latin typeface="+mn-ea"/>
              <a:ea typeface="+mn-ea"/>
            </a:endParaRPr>
          </a:p>
        </p:txBody>
      </p:sp>
      <p:sp>
        <p:nvSpPr>
          <p:cNvPr id="3" name="标题 2"/>
          <p:cNvSpPr>
            <a:spLocks noGrp="1"/>
          </p:cNvSpPr>
          <p:nvPr>
            <p:ph type="title"/>
          </p:nvPr>
        </p:nvSpPr>
        <p:spPr>
          <a:xfrm>
            <a:off x="1991544" y="404664"/>
            <a:ext cx="6912744" cy="432000"/>
          </a:xfrm>
        </p:spPr>
        <p:txBody>
          <a:bodyPr/>
          <a:lstStyle/>
          <a:p>
            <a:pPr algn="ctr"/>
            <a:r>
              <a:rPr lang="zh-CN" altLang="en-US" b="1" dirty="0" smtClean="0">
                <a:solidFill>
                  <a:srgbClr val="002060"/>
                </a:solidFill>
                <a:latin typeface="+mn-ea"/>
                <a:ea typeface="+mn-ea"/>
              </a:rPr>
              <a:t>改进绩效评价报告质量的方法与路径</a:t>
            </a:r>
            <a:endParaRPr lang="zh-CN" altLang="en-US" b="1" dirty="0">
              <a:solidFill>
                <a:srgbClr val="002060"/>
              </a:solidFill>
              <a:latin typeface="+mn-ea"/>
              <a:ea typeface="+mn-ea"/>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47528" y="1052736"/>
            <a:ext cx="8229600" cy="4752528"/>
          </a:xfrm>
        </p:spPr>
        <p:txBody>
          <a:bodyPr/>
          <a:lstStyle/>
          <a:p>
            <a:pPr algn="l"/>
            <a:r>
              <a:rPr lang="zh-CN" altLang="en-US" sz="2400" b="1" dirty="0">
                <a:solidFill>
                  <a:srgbClr val="002060"/>
                </a:solidFill>
              </a:rPr>
              <a:t>相关制度是否健全</a:t>
            </a:r>
            <a:endParaRPr lang="en-US" altLang="zh-CN" sz="2400" b="1" dirty="0">
              <a:solidFill>
                <a:srgbClr val="002060"/>
              </a:solidFill>
            </a:endParaRPr>
          </a:p>
          <a:p>
            <a:pPr algn="l">
              <a:buNone/>
            </a:pPr>
            <a:r>
              <a:rPr lang="zh-CN" altLang="en-US" sz="2400" dirty="0"/>
              <a:t>   </a:t>
            </a:r>
            <a:r>
              <a:rPr lang="zh-CN" altLang="en-US" sz="2400" dirty="0">
                <a:solidFill>
                  <a:srgbClr val="002060"/>
                </a:solidFill>
              </a:rPr>
              <a:t>部门管理制度、绩效管理制度、财务管理制度</a:t>
            </a:r>
            <a:endParaRPr lang="en-US" altLang="zh-CN" sz="2400" dirty="0">
              <a:solidFill>
                <a:srgbClr val="002060"/>
              </a:solidFill>
            </a:endParaRPr>
          </a:p>
          <a:p>
            <a:pPr algn="l"/>
            <a:r>
              <a:rPr lang="zh-CN" altLang="en-US" sz="2400" b="1" dirty="0">
                <a:solidFill>
                  <a:srgbClr val="002060"/>
                </a:solidFill>
              </a:rPr>
              <a:t>制度是否得到严密执行</a:t>
            </a:r>
            <a:endParaRPr lang="en-US" altLang="zh-CN" sz="2400" b="1" dirty="0">
              <a:solidFill>
                <a:srgbClr val="002060"/>
              </a:solidFill>
            </a:endParaRPr>
          </a:p>
          <a:p>
            <a:pPr algn="l">
              <a:buNone/>
            </a:pPr>
            <a:r>
              <a:rPr lang="zh-CN" altLang="en-US" sz="2400" dirty="0">
                <a:solidFill>
                  <a:srgbClr val="002060"/>
                </a:solidFill>
              </a:rPr>
              <a:t>   是否履行政府采购法、是否依法开展招投标、</a:t>
            </a:r>
            <a:endParaRPr lang="en-US" altLang="zh-CN" sz="2400" dirty="0">
              <a:solidFill>
                <a:srgbClr val="002060"/>
              </a:solidFill>
            </a:endParaRPr>
          </a:p>
          <a:p>
            <a:pPr algn="l">
              <a:buNone/>
            </a:pPr>
            <a:r>
              <a:rPr lang="en-US" altLang="zh-CN" sz="2400" dirty="0">
                <a:solidFill>
                  <a:srgbClr val="002060"/>
                </a:solidFill>
              </a:rPr>
              <a:t>   </a:t>
            </a:r>
            <a:r>
              <a:rPr lang="zh-CN" altLang="en-US" sz="2400" dirty="0">
                <a:solidFill>
                  <a:srgbClr val="002060"/>
                </a:solidFill>
              </a:rPr>
              <a:t>合同签订是否准确、恰当</a:t>
            </a:r>
            <a:endParaRPr lang="en-US" altLang="zh-CN" sz="2400" dirty="0">
              <a:solidFill>
                <a:srgbClr val="002060"/>
              </a:solidFill>
            </a:endParaRPr>
          </a:p>
          <a:p>
            <a:pPr algn="l"/>
            <a:r>
              <a:rPr lang="en-US" altLang="zh-CN" sz="2400" b="1" dirty="0">
                <a:solidFill>
                  <a:srgbClr val="002060"/>
                </a:solidFill>
              </a:rPr>
              <a:t> </a:t>
            </a:r>
            <a:r>
              <a:rPr lang="zh-CN" altLang="en-US" sz="2400" b="1" dirty="0">
                <a:solidFill>
                  <a:srgbClr val="002060"/>
                </a:solidFill>
              </a:rPr>
              <a:t>财务支出是否合规、预算调整是否履行程序</a:t>
            </a:r>
            <a:endParaRPr lang="en-US" altLang="zh-CN" sz="2400" b="1" dirty="0">
              <a:solidFill>
                <a:srgbClr val="002060"/>
              </a:solidFill>
            </a:endParaRPr>
          </a:p>
          <a:p>
            <a:pPr algn="l">
              <a:buNone/>
            </a:pPr>
            <a:r>
              <a:rPr lang="zh-CN" altLang="en-US" sz="2400" dirty="0">
                <a:solidFill>
                  <a:srgbClr val="002060"/>
                </a:solidFill>
              </a:rPr>
              <a:t>    预算调整是否相应调整绩效目标</a:t>
            </a:r>
            <a:endParaRPr lang="en-US" altLang="zh-CN" sz="2400" dirty="0">
              <a:solidFill>
                <a:srgbClr val="002060"/>
              </a:solidFill>
            </a:endParaRPr>
          </a:p>
          <a:p>
            <a:pPr algn="l"/>
            <a:r>
              <a:rPr lang="zh-CN" altLang="en-US" sz="2400" b="1" dirty="0">
                <a:solidFill>
                  <a:srgbClr val="002060"/>
                </a:solidFill>
              </a:rPr>
              <a:t>项目实施进度是否符合目标要求</a:t>
            </a:r>
            <a:endParaRPr lang="en-US" altLang="zh-CN" sz="2400" b="1" dirty="0">
              <a:solidFill>
                <a:srgbClr val="002060"/>
              </a:solidFill>
            </a:endParaRPr>
          </a:p>
          <a:p>
            <a:pPr algn="l"/>
            <a:r>
              <a:rPr lang="zh-CN" altLang="en-US" sz="2400" dirty="0">
                <a:solidFill>
                  <a:srgbClr val="002060"/>
                </a:solidFill>
              </a:rPr>
              <a:t>是否完整保留相关绩效材料</a:t>
            </a:r>
            <a:endParaRPr lang="en-US" altLang="zh-CN" sz="2400" dirty="0">
              <a:solidFill>
                <a:srgbClr val="002060"/>
              </a:solidFill>
            </a:endParaRPr>
          </a:p>
          <a:p>
            <a:pPr algn="l"/>
            <a:endParaRPr lang="zh-CN" altLang="en-US" dirty="0"/>
          </a:p>
        </p:txBody>
      </p:sp>
      <p:sp>
        <p:nvSpPr>
          <p:cNvPr id="3" name="标题 2"/>
          <p:cNvSpPr>
            <a:spLocks noGrp="1"/>
          </p:cNvSpPr>
          <p:nvPr>
            <p:ph type="title"/>
          </p:nvPr>
        </p:nvSpPr>
        <p:spPr>
          <a:xfrm>
            <a:off x="1991544" y="332656"/>
            <a:ext cx="6912744" cy="432000"/>
          </a:xfrm>
        </p:spPr>
        <p:txBody>
          <a:bodyPr/>
          <a:lstStyle/>
          <a:p>
            <a:pPr algn="ctr"/>
            <a:r>
              <a:rPr lang="zh-CN" altLang="en-US" sz="3200" b="1" dirty="0">
                <a:solidFill>
                  <a:srgbClr val="002060"/>
                </a:solidFill>
                <a:latin typeface="+mn-ea"/>
                <a:ea typeface="+mn-ea"/>
              </a:rPr>
              <a:t>（</a:t>
            </a:r>
            <a:r>
              <a:rPr lang="en-US" altLang="zh-CN" sz="3200" b="1" dirty="0">
                <a:solidFill>
                  <a:srgbClr val="002060"/>
                </a:solidFill>
                <a:latin typeface="+mn-ea"/>
                <a:ea typeface="+mn-ea"/>
              </a:rPr>
              <a:t>2</a:t>
            </a:r>
            <a:r>
              <a:rPr lang="zh-CN" altLang="en-US" sz="3200" b="1" dirty="0">
                <a:solidFill>
                  <a:srgbClr val="002060"/>
                </a:solidFill>
                <a:latin typeface="+mn-ea"/>
                <a:ea typeface="+mn-ea"/>
              </a:rPr>
              <a:t>）管理（过程）</a:t>
            </a:r>
            <a:endParaRPr lang="zh-CN" altLang="en-US" sz="3200" dirty="0">
              <a:solidFill>
                <a:srgbClr val="002060"/>
              </a:solidFill>
              <a:latin typeface="+mn-ea"/>
              <a:ea typeface="+mn-ea"/>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91360" y="1518920"/>
            <a:ext cx="8229600" cy="4358005"/>
          </a:xfrm>
        </p:spPr>
        <p:txBody>
          <a:bodyPr/>
          <a:lstStyle/>
          <a:p>
            <a:pPr>
              <a:lnSpc>
                <a:spcPct val="150000"/>
              </a:lnSpc>
            </a:pPr>
            <a:r>
              <a:rPr lang="zh-CN" altLang="zh-CN" sz="2400" dirty="0" smtClean="0">
                <a:solidFill>
                  <a:srgbClr val="002060"/>
                </a:solidFill>
              </a:rPr>
              <a:t>修建全</a:t>
            </a:r>
            <a:r>
              <a:rPr lang="zh-CN" altLang="zh-CN" sz="2400" dirty="0">
                <a:solidFill>
                  <a:srgbClr val="002060"/>
                </a:solidFill>
              </a:rPr>
              <a:t>封闭收费高速公路；改</a:t>
            </a:r>
            <a:r>
              <a:rPr lang="zh-CN" altLang="zh-CN" sz="2400" dirty="0" smtClean="0">
                <a:solidFill>
                  <a:srgbClr val="002060"/>
                </a:solidFill>
              </a:rPr>
              <a:t>建地</a:t>
            </a:r>
            <a:r>
              <a:rPr lang="zh-CN" altLang="zh-CN" sz="2400" dirty="0">
                <a:solidFill>
                  <a:srgbClr val="002060"/>
                </a:solidFill>
              </a:rPr>
              <a:t>方道路；建</a:t>
            </a:r>
            <a:r>
              <a:rPr lang="zh-CN" altLang="zh-CN" sz="2400" dirty="0" smtClean="0">
                <a:solidFill>
                  <a:srgbClr val="002060"/>
                </a:solidFill>
              </a:rPr>
              <a:t>设客</a:t>
            </a:r>
            <a:r>
              <a:rPr lang="zh-CN" altLang="zh-CN" sz="2400" dirty="0">
                <a:solidFill>
                  <a:srgbClr val="002060"/>
                </a:solidFill>
              </a:rPr>
              <a:t>运站；实施农村公路养护政策改革和加强机构能力建设。预计项目总投资</a:t>
            </a:r>
            <a:r>
              <a:rPr lang="en-US" altLang="zh-CN" sz="2400" dirty="0">
                <a:solidFill>
                  <a:srgbClr val="002060"/>
                </a:solidFill>
              </a:rPr>
              <a:t>107.84015</a:t>
            </a:r>
            <a:r>
              <a:rPr lang="zh-CN" altLang="zh-CN" sz="2400" dirty="0">
                <a:solidFill>
                  <a:srgbClr val="002060"/>
                </a:solidFill>
              </a:rPr>
              <a:t>亿</a:t>
            </a:r>
            <a:r>
              <a:rPr lang="zh-CN" altLang="zh-CN" sz="2400" dirty="0" smtClean="0">
                <a:solidFill>
                  <a:srgbClr val="002060"/>
                </a:solidFill>
              </a:rPr>
              <a:t>元</a:t>
            </a:r>
            <a:r>
              <a:rPr lang="zh-CN" altLang="en-US" sz="2400" dirty="0" smtClean="0">
                <a:solidFill>
                  <a:srgbClr val="002060"/>
                </a:solidFill>
              </a:rPr>
              <a:t>。</a:t>
            </a:r>
            <a:endParaRPr lang="en-US" altLang="zh-CN" sz="2400" dirty="0" smtClean="0">
              <a:solidFill>
                <a:srgbClr val="002060"/>
              </a:solidFill>
            </a:endParaRPr>
          </a:p>
          <a:p>
            <a:pPr>
              <a:lnSpc>
                <a:spcPct val="150000"/>
              </a:lnSpc>
            </a:pPr>
            <a:r>
              <a:rPr lang="zh-CN" altLang="zh-CN" sz="2400" dirty="0" smtClean="0">
                <a:solidFill>
                  <a:srgbClr val="002060"/>
                </a:solidFill>
              </a:rPr>
              <a:t>旨</a:t>
            </a:r>
            <a:r>
              <a:rPr lang="zh-CN" altLang="zh-CN" sz="2400" dirty="0">
                <a:solidFill>
                  <a:srgbClr val="002060"/>
                </a:solidFill>
              </a:rPr>
              <a:t>在建设一个高效、安全和环境和谐的区域性交通运输体系，连接西南内陆省份的东西向贸易通道。以减少贸易障碍，促进与越南间的贸易，实现广西西部地区减贫，促进地方经济的可持续性发展</a:t>
            </a:r>
            <a:r>
              <a:rPr lang="zh-CN" altLang="zh-CN" sz="2400" dirty="0" smtClean="0">
                <a:solidFill>
                  <a:srgbClr val="002060"/>
                </a:solidFill>
              </a:rPr>
              <a:t>。</a:t>
            </a:r>
            <a:endParaRPr lang="en-US" altLang="zh-CN" sz="2400" dirty="0" smtClean="0">
              <a:solidFill>
                <a:srgbClr val="002060"/>
              </a:solidFill>
            </a:endParaRPr>
          </a:p>
          <a:p>
            <a:pPr>
              <a:lnSpc>
                <a:spcPct val="150000"/>
              </a:lnSpc>
            </a:pPr>
            <a:endParaRPr lang="en-US" altLang="zh-CN" sz="2400" b="1" dirty="0">
              <a:solidFill>
                <a:srgbClr val="002060"/>
              </a:solidFill>
              <a:latin typeface="+mn-ea"/>
              <a:ea typeface="+mn-ea"/>
            </a:endParaRPr>
          </a:p>
          <a:p>
            <a:endParaRPr lang="zh-CN" altLang="en-US" dirty="0">
              <a:latin typeface="+mn-ea"/>
              <a:ea typeface="+mn-ea"/>
            </a:endParaRPr>
          </a:p>
        </p:txBody>
      </p:sp>
      <p:sp>
        <p:nvSpPr>
          <p:cNvPr id="3" name="标题 2"/>
          <p:cNvSpPr>
            <a:spLocks noGrp="1"/>
          </p:cNvSpPr>
          <p:nvPr>
            <p:ph type="title"/>
          </p:nvPr>
        </p:nvSpPr>
        <p:spPr>
          <a:xfrm>
            <a:off x="1991544" y="404664"/>
            <a:ext cx="8136904" cy="432000"/>
          </a:xfrm>
        </p:spPr>
        <p:txBody>
          <a:bodyPr/>
          <a:lstStyle/>
          <a:p>
            <a:pPr algn="ctr"/>
            <a:r>
              <a:rPr lang="zh-CN" altLang="en-US" sz="3200" b="1" dirty="0" smtClean="0">
                <a:solidFill>
                  <a:srgbClr val="002060"/>
                </a:solidFill>
                <a:latin typeface="+mn-ea"/>
                <a:ea typeface="+mn-ea"/>
              </a:rPr>
              <a:t>绩效评价案例：</a:t>
            </a:r>
            <a:r>
              <a:rPr lang="zh-CN" altLang="zh-CN" sz="3200" b="1" dirty="0" smtClean="0">
                <a:solidFill>
                  <a:srgbClr val="002060"/>
                </a:solidFill>
                <a:latin typeface="+mn-ea"/>
                <a:ea typeface="+mn-ea"/>
              </a:rPr>
              <a:t>西部公路发展项目</a:t>
            </a:r>
            <a:endParaRPr lang="zh-CN" altLang="en-US" sz="3200" b="1" dirty="0">
              <a:solidFill>
                <a:srgbClr val="002060"/>
              </a:solidFill>
              <a:latin typeface="+mn-ea"/>
              <a:ea typeface="+mn-ea"/>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063552" y="404664"/>
            <a:ext cx="6912744" cy="432000"/>
          </a:xfrm>
        </p:spPr>
        <p:txBody>
          <a:bodyPr/>
          <a:lstStyle/>
          <a:p>
            <a:pPr algn="ctr"/>
            <a:r>
              <a:rPr lang="zh-CN" altLang="zh-CN" sz="3200" b="1" dirty="0" smtClean="0">
                <a:solidFill>
                  <a:srgbClr val="002060"/>
                </a:solidFill>
                <a:latin typeface="宋体" panose="02010600030101010101" pitchFamily="2" charset="-122"/>
                <a:ea typeface="宋体" panose="02010600030101010101" pitchFamily="2" charset="-122"/>
              </a:rPr>
              <a:t>项目</a:t>
            </a:r>
            <a:r>
              <a:rPr lang="zh-CN" altLang="en-US" sz="3200" b="1" dirty="0" smtClean="0">
                <a:solidFill>
                  <a:srgbClr val="002060"/>
                </a:solidFill>
                <a:latin typeface="宋体" panose="02010600030101010101" pitchFamily="2" charset="-122"/>
                <a:ea typeface="宋体" panose="02010600030101010101" pitchFamily="2" charset="-122"/>
              </a:rPr>
              <a:t>绩效</a:t>
            </a:r>
            <a:r>
              <a:rPr lang="zh-CN" altLang="zh-CN" sz="3200" b="1" dirty="0" smtClean="0">
                <a:solidFill>
                  <a:srgbClr val="002060"/>
                </a:solidFill>
                <a:latin typeface="宋体" panose="02010600030101010101" pitchFamily="2" charset="-122"/>
                <a:ea typeface="宋体" panose="02010600030101010101" pitchFamily="2" charset="-122"/>
              </a:rPr>
              <a:t>目标</a:t>
            </a:r>
            <a:endParaRPr lang="zh-CN" altLang="en-US" sz="3200" b="1" dirty="0">
              <a:solidFill>
                <a:srgbClr val="002060"/>
              </a:solidFill>
              <a:latin typeface="+mn-ea"/>
              <a:ea typeface="+mn-ea"/>
            </a:endParaRPr>
          </a:p>
        </p:txBody>
      </p:sp>
      <p:sp>
        <p:nvSpPr>
          <p:cNvPr id="62465" name="Rectangle 1"/>
          <p:cNvSpPr>
            <a:spLocks noGrp="1" noChangeArrowheads="1"/>
          </p:cNvSpPr>
          <p:nvPr>
            <p:ph idx="1"/>
          </p:nvPr>
        </p:nvSpPr>
        <p:spPr bwMode="auto">
          <a:xfrm>
            <a:off x="2135560" y="1146622"/>
            <a:ext cx="8208912" cy="4480560"/>
          </a:xfrm>
          <a:prstGeom prst="rect">
            <a:avLst/>
          </a:prstGeom>
          <a:noFill/>
          <a:ln w="9525">
            <a:noFill/>
            <a:miter lim="800000"/>
          </a:ln>
          <a:effectLst/>
        </p:spPr>
        <p:txBody>
          <a:bodyPr vert="horz" wrap="square" lIns="91440" tIns="45720" rIns="91440" bIns="45720" numCol="1" anchor="ctr" anchorCtr="0" compatLnSpc="1">
            <a:spAutoFit/>
          </a:bodyPr>
          <a:lstStyle/>
          <a:p>
            <a:pPr marL="0" lvl="0" indent="304800" eaLnBrk="0" hangingPunct="0">
              <a:lnSpc>
                <a:spcPct val="150000"/>
              </a:lnSpc>
              <a:spcBef>
                <a:spcPct val="0"/>
              </a:spcBef>
              <a:buClrTx/>
              <a:buNone/>
            </a:pPr>
            <a:r>
              <a:rPr lang="zh-CN" altLang="en-US" sz="2400" b="1" dirty="0" smtClean="0">
                <a:solidFill>
                  <a:srgbClr val="FF0000"/>
                </a:solidFill>
                <a:latin typeface="宋体" panose="02010600030101010101" pitchFamily="2" charset="-122"/>
                <a:ea typeface="宋体" panose="02010600030101010101" pitchFamily="2" charset="-122"/>
              </a:rPr>
              <a:t>长期目标</a:t>
            </a:r>
            <a:r>
              <a:rPr lang="zh-CN" altLang="en-US" sz="2400" dirty="0">
                <a:solidFill>
                  <a:srgbClr val="002060"/>
                </a:solidFill>
                <a:latin typeface="宋体" panose="02010600030101010101" pitchFamily="2" charset="-122"/>
                <a:ea typeface="宋体" panose="02010600030101010101" pitchFamily="2" charset="-122"/>
              </a:rPr>
              <a:t> </a:t>
            </a:r>
            <a:r>
              <a:rPr lang="zh-CN" altLang="zh-CN" sz="2400" dirty="0" smtClean="0">
                <a:solidFill>
                  <a:srgbClr val="002060"/>
                </a:solidFill>
                <a:latin typeface="宋体" panose="02010600030101010101" pitchFamily="2" charset="-122"/>
                <a:ea typeface="宋体" panose="02010600030101010101" pitchFamily="2" charset="-122"/>
              </a:rPr>
              <a:t>完</a:t>
            </a:r>
            <a:r>
              <a:rPr lang="zh-CN" altLang="zh-CN" sz="2400" dirty="0">
                <a:solidFill>
                  <a:srgbClr val="002060"/>
                </a:solidFill>
                <a:latin typeface="宋体" panose="02010600030101010101" pitchFamily="2" charset="-122"/>
                <a:ea typeface="宋体" panose="02010600030101010101" pitchFamily="2" charset="-122"/>
              </a:rPr>
              <a:t>善国家和地方重要路网的布局，促进</a:t>
            </a:r>
            <a:r>
              <a:rPr lang="zh-CN" altLang="zh-CN" sz="2400" dirty="0">
                <a:solidFill>
                  <a:srgbClr val="002060"/>
                </a:solidFill>
                <a:latin typeface="Arial" panose="020B0604020202020204"/>
                <a:ea typeface="宋体" panose="02010600030101010101" pitchFamily="2" charset="-122"/>
              </a:rPr>
              <a:t>“</a:t>
            </a:r>
            <a:r>
              <a:rPr lang="zh-CN" altLang="zh-CN" sz="2400" dirty="0">
                <a:solidFill>
                  <a:srgbClr val="002060"/>
                </a:solidFill>
                <a:latin typeface="宋体" panose="02010600030101010101" pitchFamily="2" charset="-122"/>
                <a:ea typeface="宋体" panose="02010600030101010101" pitchFamily="2" charset="-122"/>
              </a:rPr>
              <a:t>中国一东盟自由贸易区</a:t>
            </a:r>
            <a:r>
              <a:rPr lang="zh-CN" altLang="zh-CN" sz="2400" dirty="0">
                <a:solidFill>
                  <a:srgbClr val="002060"/>
                </a:solidFill>
                <a:latin typeface="Arial" panose="020B0604020202020204"/>
                <a:ea typeface="宋体" panose="02010600030101010101" pitchFamily="2" charset="-122"/>
              </a:rPr>
              <a:t>”</a:t>
            </a:r>
            <a:r>
              <a:rPr lang="zh-CN" altLang="zh-CN" sz="2400" dirty="0">
                <a:solidFill>
                  <a:srgbClr val="002060"/>
                </a:solidFill>
                <a:latin typeface="宋体" panose="02010600030101010101" pitchFamily="2" charset="-122"/>
                <a:ea typeface="宋体" panose="02010600030101010101" pitchFamily="2" charset="-122"/>
              </a:rPr>
              <a:t>、</a:t>
            </a:r>
            <a:r>
              <a:rPr lang="zh-CN" altLang="zh-CN" sz="2400" dirty="0">
                <a:solidFill>
                  <a:srgbClr val="002060"/>
                </a:solidFill>
                <a:latin typeface="Arial" panose="020B0604020202020204"/>
                <a:ea typeface="宋体" panose="02010600030101010101" pitchFamily="2" charset="-122"/>
              </a:rPr>
              <a:t>“</a:t>
            </a:r>
            <a:r>
              <a:rPr lang="zh-CN" altLang="zh-CN" sz="2400" dirty="0">
                <a:solidFill>
                  <a:srgbClr val="002060"/>
                </a:solidFill>
                <a:latin typeface="宋体" panose="02010600030101010101" pitchFamily="2" charset="-122"/>
                <a:ea typeface="宋体" panose="02010600030101010101" pitchFamily="2" charset="-122"/>
              </a:rPr>
              <a:t>大湄公河次区域</a:t>
            </a:r>
            <a:r>
              <a:rPr lang="zh-CN" altLang="zh-CN" sz="2400" dirty="0">
                <a:solidFill>
                  <a:srgbClr val="002060"/>
                </a:solidFill>
                <a:latin typeface="Arial" panose="020B0604020202020204"/>
                <a:ea typeface="宋体" panose="02010600030101010101" pitchFamily="2" charset="-122"/>
              </a:rPr>
              <a:t>”</a:t>
            </a:r>
            <a:r>
              <a:rPr lang="zh-CN" altLang="zh-CN" sz="2400" dirty="0">
                <a:solidFill>
                  <a:srgbClr val="002060"/>
                </a:solidFill>
                <a:latin typeface="宋体" panose="02010600030101010101" pitchFamily="2" charset="-122"/>
                <a:ea typeface="宋体" panose="02010600030101010101" pitchFamily="2" charset="-122"/>
              </a:rPr>
              <a:t>、</a:t>
            </a:r>
            <a:r>
              <a:rPr lang="zh-CN" altLang="zh-CN" sz="2400" dirty="0">
                <a:solidFill>
                  <a:srgbClr val="002060"/>
                </a:solidFill>
                <a:latin typeface="Arial" panose="020B0604020202020204"/>
                <a:ea typeface="宋体" panose="02010600030101010101" pitchFamily="2" charset="-122"/>
              </a:rPr>
              <a:t>“</a:t>
            </a:r>
            <a:r>
              <a:rPr lang="zh-CN" altLang="zh-CN" sz="2400" dirty="0">
                <a:solidFill>
                  <a:srgbClr val="002060"/>
                </a:solidFill>
                <a:latin typeface="宋体" panose="02010600030101010101" pitchFamily="2" charset="-122"/>
                <a:ea typeface="宋体" panose="02010600030101010101" pitchFamily="2" charset="-122"/>
              </a:rPr>
              <a:t>泛珠三角地区</a:t>
            </a:r>
            <a:r>
              <a:rPr lang="zh-CN" altLang="zh-CN" sz="2400" dirty="0">
                <a:solidFill>
                  <a:srgbClr val="002060"/>
                </a:solidFill>
                <a:latin typeface="Arial" panose="020B0604020202020204"/>
                <a:ea typeface="宋体" panose="02010600030101010101" pitchFamily="2" charset="-122"/>
              </a:rPr>
              <a:t>”</a:t>
            </a:r>
            <a:r>
              <a:rPr lang="zh-CN" altLang="zh-CN" sz="2400" dirty="0">
                <a:solidFill>
                  <a:srgbClr val="002060"/>
                </a:solidFill>
                <a:latin typeface="宋体" panose="02010600030101010101" pitchFamily="2" charset="-122"/>
                <a:ea typeface="宋体" panose="02010600030101010101" pitchFamily="2" charset="-122"/>
              </a:rPr>
              <a:t>等国际、国内区域经济合作与发展，改善行车条件、适应日益增长的交通量的需求</a:t>
            </a:r>
            <a:r>
              <a:rPr lang="zh-CN" altLang="zh-CN" sz="2400" dirty="0" smtClean="0">
                <a:solidFill>
                  <a:srgbClr val="002060"/>
                </a:solidFill>
                <a:latin typeface="宋体" panose="02010600030101010101" pitchFamily="2" charset="-122"/>
                <a:ea typeface="宋体" panose="02010600030101010101" pitchFamily="2" charset="-122"/>
              </a:rPr>
              <a:t>。</a:t>
            </a:r>
            <a:endParaRPr lang="en-US" altLang="zh-CN" sz="2400" dirty="0" smtClean="0">
              <a:solidFill>
                <a:srgbClr val="002060"/>
              </a:solidFill>
              <a:latin typeface="宋体" panose="02010600030101010101" pitchFamily="2" charset="-122"/>
              <a:ea typeface="宋体" panose="02010600030101010101" pitchFamily="2" charset="-122"/>
            </a:endParaRPr>
          </a:p>
          <a:p>
            <a:pPr marL="0" lvl="0" indent="304800" eaLnBrk="0" hangingPunct="0">
              <a:lnSpc>
                <a:spcPct val="150000"/>
              </a:lnSpc>
              <a:spcBef>
                <a:spcPct val="0"/>
              </a:spcBef>
              <a:buClrTx/>
              <a:buNone/>
            </a:pPr>
            <a:r>
              <a:rPr lang="zh-CN" altLang="zh-CN" sz="2400" b="1" dirty="0" smtClean="0">
                <a:solidFill>
                  <a:srgbClr val="FF0000"/>
                </a:solidFill>
                <a:latin typeface="宋体" panose="02010600030101010101" pitchFamily="2" charset="-122"/>
                <a:ea typeface="宋体" panose="02010600030101010101" pitchFamily="2" charset="-122"/>
              </a:rPr>
              <a:t>具体目标</a:t>
            </a: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dirty="0" smtClean="0">
                <a:solidFill>
                  <a:srgbClr val="002060"/>
                </a:solidFill>
                <a:latin typeface="宋体" panose="02010600030101010101" pitchFamily="2" charset="-122"/>
                <a:ea typeface="宋体" panose="02010600030101010101" pitchFamily="2" charset="-122"/>
              </a:rPr>
              <a:t>1</a:t>
            </a:r>
            <a:r>
              <a:rPr lang="zh-CN" altLang="en-US" sz="2400" dirty="0">
                <a:solidFill>
                  <a:srgbClr val="002060"/>
                </a:solidFill>
                <a:latin typeface="宋体" panose="02010600030101010101" pitchFamily="2" charset="-122"/>
                <a:ea typeface="宋体" panose="02010600030101010101" pitchFamily="2" charset="-122"/>
              </a:rPr>
              <a:t>）提高公路运输的效率和安全性</a:t>
            </a:r>
            <a:r>
              <a:rPr lang="zh-CN" altLang="en-US" sz="2400" dirty="0" smtClean="0">
                <a:solidFill>
                  <a:srgbClr val="002060"/>
                </a:solidFill>
                <a:latin typeface="宋体" panose="02010600030101010101" pitchFamily="2" charset="-122"/>
                <a:ea typeface="宋体" panose="02010600030101010101" pitchFamily="2" charset="-122"/>
              </a:rPr>
              <a:t>；（</a:t>
            </a:r>
            <a:r>
              <a:rPr lang="en-US" altLang="zh-CN" sz="2400" dirty="0" smtClean="0">
                <a:solidFill>
                  <a:srgbClr val="002060"/>
                </a:solidFill>
                <a:latin typeface="宋体" panose="02010600030101010101" pitchFamily="2" charset="-122"/>
                <a:ea typeface="宋体" panose="02010600030101010101" pitchFamily="2" charset="-122"/>
              </a:rPr>
              <a:t>2</a:t>
            </a:r>
            <a:r>
              <a:rPr lang="zh-CN" altLang="en-US" sz="2400" dirty="0">
                <a:solidFill>
                  <a:srgbClr val="002060"/>
                </a:solidFill>
                <a:latin typeface="宋体" panose="02010600030101010101" pitchFamily="2" charset="-122"/>
                <a:ea typeface="宋体" panose="02010600030101010101" pitchFamily="2" charset="-122"/>
              </a:rPr>
              <a:t>）通</a:t>
            </a:r>
            <a:r>
              <a:rPr lang="zh-CN" altLang="en-US" sz="2400" dirty="0" smtClean="0">
                <a:solidFill>
                  <a:srgbClr val="002060"/>
                </a:solidFill>
                <a:latin typeface="宋体" panose="02010600030101010101" pitchFamily="2" charset="-122"/>
                <a:ea typeface="宋体" panose="02010600030101010101" pitchFamily="2" charset="-122"/>
              </a:rPr>
              <a:t>过</a:t>
            </a:r>
            <a:r>
              <a:rPr lang="zh-CN" altLang="en-US" sz="2400" dirty="0">
                <a:solidFill>
                  <a:srgbClr val="002060"/>
                </a:solidFill>
                <a:latin typeface="宋体" panose="02010600030101010101" pitchFamily="2" charset="-122"/>
                <a:ea typeface="宋体" panose="02010600030101010101" pitchFamily="2" charset="-122"/>
              </a:rPr>
              <a:t>修</a:t>
            </a:r>
            <a:r>
              <a:rPr lang="zh-CN" altLang="en-US" sz="2400" dirty="0" smtClean="0">
                <a:solidFill>
                  <a:srgbClr val="002060"/>
                </a:solidFill>
                <a:latin typeface="宋体" panose="02010600030101010101" pitchFamily="2" charset="-122"/>
                <a:ea typeface="宋体" panose="02010600030101010101" pitchFamily="2" charset="-122"/>
              </a:rPr>
              <a:t>建</a:t>
            </a:r>
            <a:r>
              <a:rPr lang="en-US" altLang="zh-CN" sz="2400" dirty="0" smtClean="0">
                <a:solidFill>
                  <a:srgbClr val="002060"/>
                </a:solidFill>
                <a:latin typeface="宋体" panose="02010600030101010101" pitchFamily="2" charset="-122"/>
                <a:ea typeface="宋体" panose="02010600030101010101" pitchFamily="2" charset="-122"/>
              </a:rPr>
              <a:t>……</a:t>
            </a:r>
            <a:r>
              <a:rPr lang="zh-CN" altLang="en-US" sz="2400" dirty="0" smtClean="0">
                <a:solidFill>
                  <a:srgbClr val="002060"/>
                </a:solidFill>
                <a:latin typeface="宋体" panose="02010600030101010101" pitchFamily="2" charset="-122"/>
                <a:ea typeface="宋体" panose="02010600030101010101" pitchFamily="2" charset="-122"/>
              </a:rPr>
              <a:t>高</a:t>
            </a:r>
            <a:r>
              <a:rPr lang="zh-CN" altLang="en-US" sz="2400" dirty="0">
                <a:solidFill>
                  <a:srgbClr val="002060"/>
                </a:solidFill>
                <a:latin typeface="宋体" panose="02010600030101010101" pitchFamily="2" charset="-122"/>
                <a:ea typeface="宋体" panose="02010600030101010101" pitchFamily="2" charset="-122"/>
              </a:rPr>
              <a:t>速公路来改善公路运输网络</a:t>
            </a:r>
            <a:r>
              <a:rPr lang="zh-CN" altLang="en-US" sz="2400" dirty="0" smtClean="0">
                <a:solidFill>
                  <a:srgbClr val="002060"/>
                </a:solidFill>
                <a:latin typeface="宋体" panose="02010600030101010101" pitchFamily="2" charset="-122"/>
                <a:ea typeface="宋体" panose="02010600030101010101" pitchFamily="2" charset="-122"/>
              </a:rPr>
              <a:t>；（</a:t>
            </a:r>
            <a:r>
              <a:rPr lang="en-US" altLang="zh-CN" sz="2400" dirty="0" smtClean="0">
                <a:solidFill>
                  <a:srgbClr val="002060"/>
                </a:solidFill>
                <a:latin typeface="宋体" panose="02010600030101010101" pitchFamily="2" charset="-122"/>
                <a:ea typeface="宋体" panose="02010600030101010101" pitchFamily="2" charset="-122"/>
              </a:rPr>
              <a:t>3</a:t>
            </a:r>
            <a:r>
              <a:rPr lang="zh-CN" altLang="en-US" sz="2400" dirty="0">
                <a:solidFill>
                  <a:srgbClr val="002060"/>
                </a:solidFill>
                <a:latin typeface="宋体" panose="02010600030101010101" pitchFamily="2" charset="-122"/>
                <a:ea typeface="宋体" panose="02010600030101010101" pitchFamily="2" charset="-122"/>
              </a:rPr>
              <a:t>）增加少数民族和贫困地区农民的创收机会</a:t>
            </a:r>
            <a:r>
              <a:rPr lang="zh-CN" altLang="en-US" sz="2400" dirty="0" smtClean="0">
                <a:solidFill>
                  <a:srgbClr val="002060"/>
                </a:solidFill>
                <a:latin typeface="宋体" panose="02010600030101010101" pitchFamily="2" charset="-122"/>
                <a:ea typeface="宋体" panose="02010600030101010101" pitchFamily="2" charset="-122"/>
              </a:rPr>
              <a:t>；（</a:t>
            </a:r>
            <a:r>
              <a:rPr lang="en-US" altLang="zh-CN" sz="2400" dirty="0" smtClean="0">
                <a:solidFill>
                  <a:srgbClr val="002060"/>
                </a:solidFill>
                <a:latin typeface="宋体" panose="02010600030101010101" pitchFamily="2" charset="-122"/>
                <a:ea typeface="宋体" panose="02010600030101010101" pitchFamily="2" charset="-122"/>
              </a:rPr>
              <a:t>4</a:t>
            </a:r>
            <a:r>
              <a:rPr lang="zh-CN" altLang="en-US" sz="2400" dirty="0">
                <a:solidFill>
                  <a:srgbClr val="002060"/>
                </a:solidFill>
                <a:latin typeface="宋体" panose="02010600030101010101" pitchFamily="2" charset="-122"/>
                <a:ea typeface="宋体" panose="02010600030101010101" pitchFamily="2" charset="-122"/>
              </a:rPr>
              <a:t>）提高项目地区社会服务水平</a:t>
            </a:r>
            <a:r>
              <a:rPr lang="zh-CN" altLang="en-US" sz="2400" dirty="0" smtClean="0">
                <a:solidFill>
                  <a:srgbClr val="002060"/>
                </a:solidFill>
                <a:latin typeface="宋体" panose="02010600030101010101" pitchFamily="2" charset="-122"/>
                <a:ea typeface="宋体" panose="02010600030101010101" pitchFamily="2" charset="-122"/>
              </a:rPr>
              <a:t>。</a:t>
            </a:r>
            <a:endParaRPr lang="zh-CN" altLang="en-US" sz="2400" dirty="0">
              <a:solidFill>
                <a:srgbClr val="002060"/>
              </a:solidFill>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536" y="1196752"/>
            <a:ext cx="8229600" cy="4752528"/>
          </a:xfrm>
        </p:spPr>
        <p:txBody>
          <a:bodyPr/>
          <a:lstStyle/>
          <a:p>
            <a:pPr marL="0" lvl="0" indent="304800" eaLnBrk="0" hangingPunct="0">
              <a:lnSpc>
                <a:spcPct val="150000"/>
              </a:lnSpc>
              <a:spcBef>
                <a:spcPct val="0"/>
              </a:spcBef>
              <a:buClrTx/>
              <a:buNone/>
            </a:pPr>
            <a:r>
              <a:rPr lang="en-US" altLang="zh-CN" sz="2400" dirty="0" smtClean="0">
                <a:solidFill>
                  <a:srgbClr val="002060"/>
                </a:solidFill>
                <a:latin typeface="宋体" panose="02010600030101010101" pitchFamily="2" charset="-122"/>
                <a:ea typeface="宋体" panose="02010600030101010101" pitchFamily="2" charset="-122"/>
              </a:rPr>
              <a:t>1.</a:t>
            </a:r>
            <a:r>
              <a:rPr lang="zh-CN" altLang="en-US" sz="2400" dirty="0" smtClean="0">
                <a:solidFill>
                  <a:srgbClr val="002060"/>
                </a:solidFill>
                <a:latin typeface="宋体" panose="02010600030101010101" pitchFamily="2" charset="-122"/>
                <a:ea typeface="宋体" panose="02010600030101010101" pitchFamily="2" charset="-122"/>
              </a:rPr>
              <a:t>修建</a:t>
            </a:r>
            <a:r>
              <a:rPr lang="en-US" altLang="zh-CN" sz="2400" dirty="0" smtClean="0">
                <a:solidFill>
                  <a:srgbClr val="002060"/>
                </a:solidFill>
                <a:latin typeface="宋体" panose="02010600030101010101" pitchFamily="2" charset="-122"/>
                <a:ea typeface="宋体" panose="02010600030101010101" pitchFamily="2" charset="-122"/>
              </a:rPr>
              <a:t>177</a:t>
            </a:r>
            <a:r>
              <a:rPr lang="zh-CN" altLang="en-US" sz="2400" dirty="0">
                <a:solidFill>
                  <a:srgbClr val="002060"/>
                </a:solidFill>
                <a:latin typeface="宋体" panose="02010600030101010101" pitchFamily="2" charset="-122"/>
                <a:ea typeface="宋体" panose="02010600030101010101" pitchFamily="2" charset="-122"/>
              </a:rPr>
              <a:t>公里全封闭收费高速公路</a:t>
            </a:r>
            <a:r>
              <a:rPr lang="zh-CN" altLang="en-US" sz="2400" dirty="0" smtClean="0">
                <a:solidFill>
                  <a:srgbClr val="002060"/>
                </a:solidFill>
                <a:latin typeface="宋体" panose="02010600030101010101" pitchFamily="2" charset="-122"/>
                <a:ea typeface="宋体" panose="02010600030101010101" pitchFamily="2" charset="-122"/>
              </a:rPr>
              <a:t>；</a:t>
            </a:r>
            <a:endParaRPr lang="en-US" altLang="zh-CN" sz="2400" dirty="0" smtClean="0">
              <a:solidFill>
                <a:srgbClr val="002060"/>
              </a:solidFill>
              <a:latin typeface="宋体" panose="02010600030101010101" pitchFamily="2" charset="-122"/>
              <a:ea typeface="宋体" panose="02010600030101010101" pitchFamily="2" charset="-122"/>
            </a:endParaRPr>
          </a:p>
          <a:p>
            <a:pPr marL="0" lvl="0" indent="304800" eaLnBrk="0" hangingPunct="0">
              <a:lnSpc>
                <a:spcPct val="150000"/>
              </a:lnSpc>
              <a:spcBef>
                <a:spcPct val="0"/>
              </a:spcBef>
              <a:buClrTx/>
              <a:buNone/>
            </a:pPr>
            <a:r>
              <a:rPr lang="en-US" altLang="zh-CN" sz="2400" dirty="0" smtClean="0">
                <a:solidFill>
                  <a:srgbClr val="002060"/>
                </a:solidFill>
                <a:latin typeface="宋体" panose="02010600030101010101" pitchFamily="2" charset="-122"/>
                <a:ea typeface="宋体" panose="02010600030101010101" pitchFamily="2" charset="-122"/>
              </a:rPr>
              <a:t>2.</a:t>
            </a:r>
            <a:r>
              <a:rPr lang="zh-CN" altLang="en-US" sz="2400" dirty="0" smtClean="0">
                <a:solidFill>
                  <a:srgbClr val="002060"/>
                </a:solidFill>
                <a:latin typeface="宋体" panose="02010600030101010101" pitchFamily="2" charset="-122"/>
                <a:ea typeface="宋体" panose="02010600030101010101" pitchFamily="2" charset="-122"/>
              </a:rPr>
              <a:t>为公</a:t>
            </a:r>
            <a:r>
              <a:rPr lang="zh-CN" altLang="en-US" sz="2400" dirty="0">
                <a:solidFill>
                  <a:srgbClr val="002060"/>
                </a:solidFill>
                <a:latin typeface="宋体" panose="02010600030101010101" pitchFamily="2" charset="-122"/>
                <a:ea typeface="宋体" panose="02010600030101010101" pitchFamily="2" charset="-122"/>
              </a:rPr>
              <a:t>路主干道</a:t>
            </a:r>
            <a:r>
              <a:rPr lang="zh-CN" altLang="en-US" sz="2400" dirty="0" smtClean="0">
                <a:solidFill>
                  <a:srgbClr val="002060"/>
                </a:solidFill>
                <a:latin typeface="宋体" panose="02010600030101010101" pitchFamily="2" charset="-122"/>
                <a:ea typeface="宋体" panose="02010600030101010101" pitchFamily="2" charset="-122"/>
              </a:rPr>
              <a:t>上物</a:t>
            </a:r>
            <a:r>
              <a:rPr lang="zh-CN" altLang="en-US" sz="2400" dirty="0">
                <a:solidFill>
                  <a:srgbClr val="002060"/>
                </a:solidFill>
                <a:latin typeface="宋体" panose="02010600030101010101" pitchFamily="2" charset="-122"/>
                <a:ea typeface="宋体" panose="02010600030101010101" pitchFamily="2" charset="-122"/>
              </a:rPr>
              <a:t>流中心提供设施和设备安装；</a:t>
            </a:r>
            <a:endParaRPr lang="zh-CN" altLang="en-US" sz="2400" dirty="0">
              <a:solidFill>
                <a:srgbClr val="002060"/>
              </a:solidFill>
              <a:latin typeface="Arial" panose="020B0604020202020204" pitchFamily="34" charset="0"/>
              <a:ea typeface="宋体" panose="02010600030101010101" pitchFamily="2" charset="-122"/>
              <a:cs typeface="宋体" panose="02010600030101010101" pitchFamily="2" charset="-122"/>
            </a:endParaRPr>
          </a:p>
          <a:p>
            <a:pPr marL="0" lvl="0" indent="304800" eaLnBrk="0" hangingPunct="0">
              <a:lnSpc>
                <a:spcPct val="150000"/>
              </a:lnSpc>
              <a:spcBef>
                <a:spcPct val="0"/>
              </a:spcBef>
              <a:buClrTx/>
              <a:buNone/>
            </a:pPr>
            <a:r>
              <a:rPr lang="en-US" altLang="zh-CN" sz="2400" dirty="0" smtClean="0">
                <a:solidFill>
                  <a:srgbClr val="002060"/>
                </a:solidFill>
                <a:latin typeface="宋体" panose="02010600030101010101" pitchFamily="2" charset="-122"/>
                <a:ea typeface="宋体" panose="02010600030101010101" pitchFamily="2" charset="-122"/>
              </a:rPr>
              <a:t>3.</a:t>
            </a:r>
            <a:r>
              <a:rPr lang="zh-CN" altLang="en-US" sz="2400" dirty="0" smtClean="0">
                <a:solidFill>
                  <a:srgbClr val="002060"/>
                </a:solidFill>
                <a:latin typeface="宋体" panose="02010600030101010101" pitchFamily="2" charset="-122"/>
                <a:ea typeface="宋体" panose="02010600030101010101" pitchFamily="2" charset="-122"/>
              </a:rPr>
              <a:t>改建</a:t>
            </a:r>
            <a:r>
              <a:rPr lang="en-US" altLang="zh-CN" sz="2400" dirty="0" smtClean="0">
                <a:solidFill>
                  <a:srgbClr val="002060"/>
                </a:solidFill>
                <a:latin typeface="宋体" panose="02010600030101010101" pitchFamily="2" charset="-122"/>
                <a:ea typeface="宋体" panose="02010600030101010101" pitchFamily="2" charset="-122"/>
              </a:rPr>
              <a:t>1060</a:t>
            </a:r>
            <a:r>
              <a:rPr lang="zh-CN" altLang="en-US" sz="2400" dirty="0">
                <a:solidFill>
                  <a:srgbClr val="002060"/>
                </a:solidFill>
                <a:latin typeface="宋体" panose="02010600030101010101" pitchFamily="2" charset="-122"/>
                <a:ea typeface="宋体" panose="02010600030101010101" pitchFamily="2" charset="-122"/>
              </a:rPr>
              <a:t>公里地方道</a:t>
            </a:r>
            <a:r>
              <a:rPr lang="zh-CN" altLang="en-US" sz="2400" dirty="0" smtClean="0">
                <a:solidFill>
                  <a:srgbClr val="002060"/>
                </a:solidFill>
                <a:latin typeface="宋体" panose="02010600030101010101" pitchFamily="2" charset="-122"/>
                <a:ea typeface="宋体" panose="02010600030101010101" pitchFamily="2" charset="-122"/>
              </a:rPr>
              <a:t>路；</a:t>
            </a:r>
            <a:endParaRPr lang="zh-CN" altLang="en-US" sz="2400" dirty="0">
              <a:solidFill>
                <a:srgbClr val="002060"/>
              </a:solidFill>
              <a:latin typeface="Arial" panose="020B0604020202020204" pitchFamily="34" charset="0"/>
              <a:ea typeface="宋体" panose="02010600030101010101" pitchFamily="2" charset="-122"/>
              <a:cs typeface="宋体" panose="02010600030101010101" pitchFamily="2" charset="-122"/>
            </a:endParaRPr>
          </a:p>
          <a:p>
            <a:pPr marL="0" lvl="0" indent="304800" eaLnBrk="0" hangingPunct="0">
              <a:lnSpc>
                <a:spcPct val="150000"/>
              </a:lnSpc>
              <a:spcBef>
                <a:spcPct val="0"/>
              </a:spcBef>
              <a:buClrTx/>
              <a:buNone/>
            </a:pPr>
            <a:r>
              <a:rPr lang="en-US" altLang="zh-CN" sz="2400" dirty="0" smtClean="0">
                <a:solidFill>
                  <a:srgbClr val="002060"/>
                </a:solidFill>
                <a:latin typeface="宋体" panose="02010600030101010101" pitchFamily="2" charset="-122"/>
                <a:ea typeface="宋体" panose="02010600030101010101" pitchFamily="2" charset="-122"/>
              </a:rPr>
              <a:t>4.</a:t>
            </a:r>
            <a:r>
              <a:rPr lang="zh-CN" altLang="en-US" sz="2400" dirty="0" smtClean="0">
                <a:solidFill>
                  <a:srgbClr val="002060"/>
                </a:solidFill>
                <a:latin typeface="宋体" panose="02010600030101010101" pitchFamily="2" charset="-122"/>
                <a:ea typeface="宋体" panose="02010600030101010101" pitchFamily="2" charset="-122"/>
              </a:rPr>
              <a:t> 实</a:t>
            </a:r>
            <a:r>
              <a:rPr lang="zh-CN" altLang="en-US" sz="2400" dirty="0">
                <a:solidFill>
                  <a:srgbClr val="002060"/>
                </a:solidFill>
                <a:latin typeface="宋体" panose="02010600030101010101" pitchFamily="2" charset="-122"/>
                <a:ea typeface="宋体" panose="02010600030101010101" pitchFamily="2" charset="-122"/>
              </a:rPr>
              <a:t>施农村公路养护政策改革；</a:t>
            </a:r>
            <a:endParaRPr lang="zh-CN" altLang="en-US" sz="2400" dirty="0">
              <a:solidFill>
                <a:srgbClr val="002060"/>
              </a:solidFill>
              <a:latin typeface="Arial" panose="020B0604020202020204" pitchFamily="34" charset="0"/>
              <a:ea typeface="宋体" panose="02010600030101010101" pitchFamily="2" charset="-122"/>
              <a:cs typeface="宋体" panose="02010600030101010101" pitchFamily="2" charset="-122"/>
            </a:endParaRPr>
          </a:p>
          <a:p>
            <a:pPr marL="0" lvl="0" indent="304800" eaLnBrk="0" hangingPunct="0">
              <a:lnSpc>
                <a:spcPct val="150000"/>
              </a:lnSpc>
              <a:spcBef>
                <a:spcPct val="0"/>
              </a:spcBef>
              <a:buClrTx/>
              <a:buNone/>
            </a:pPr>
            <a:r>
              <a:rPr lang="en-US" altLang="zh-CN" sz="2400" dirty="0" smtClean="0">
                <a:solidFill>
                  <a:srgbClr val="002060"/>
                </a:solidFill>
                <a:latin typeface="宋体" panose="02010600030101010101" pitchFamily="2" charset="-122"/>
                <a:ea typeface="宋体" panose="02010600030101010101" pitchFamily="2" charset="-122"/>
              </a:rPr>
              <a:t>5.</a:t>
            </a:r>
            <a:r>
              <a:rPr lang="zh-CN" altLang="en-US" sz="2400" dirty="0" smtClean="0">
                <a:solidFill>
                  <a:srgbClr val="002060"/>
                </a:solidFill>
                <a:latin typeface="宋体" panose="02010600030101010101" pitchFamily="2" charset="-122"/>
                <a:ea typeface="宋体" panose="02010600030101010101" pitchFamily="2" charset="-122"/>
              </a:rPr>
              <a:t>通</a:t>
            </a:r>
            <a:r>
              <a:rPr lang="zh-CN" altLang="en-US" sz="2400" dirty="0">
                <a:solidFill>
                  <a:srgbClr val="002060"/>
                </a:solidFill>
                <a:latin typeface="宋体" panose="02010600030101010101" pitchFamily="2" charset="-122"/>
                <a:ea typeface="宋体" panose="02010600030101010101" pitchFamily="2" charset="-122"/>
              </a:rPr>
              <a:t>过提供咨询服务、设备和培训促进公司化治理和加强机构能力。</a:t>
            </a:r>
            <a:endParaRPr lang="zh-CN" altLang="en-US" sz="2400" dirty="0">
              <a:solidFill>
                <a:srgbClr val="002060"/>
              </a:solidFill>
              <a:latin typeface="Arial" panose="020B0604020202020204" pitchFamily="34" charset="0"/>
              <a:ea typeface="宋体" panose="02010600030101010101" pitchFamily="2" charset="-122"/>
              <a:cs typeface="宋体" panose="02010600030101010101" pitchFamily="2" charset="-122"/>
            </a:endParaRPr>
          </a:p>
          <a:p>
            <a:pPr marL="0" lvl="0" indent="304800">
              <a:spcBef>
                <a:spcPct val="0"/>
              </a:spcBef>
              <a:buClrTx/>
              <a:buNone/>
            </a:pPr>
            <a:endParaRPr lang="zh-CN" altLang="en-US" dirty="0">
              <a:latin typeface="Arial" panose="020B0604020202020204" pitchFamily="34" charset="0"/>
              <a:ea typeface="宋体" panose="02010600030101010101" pitchFamily="2" charset="-122"/>
              <a:cs typeface="宋体" panose="02010600030101010101" pitchFamily="2" charset="-122"/>
            </a:endParaRPr>
          </a:p>
          <a:p>
            <a:endParaRPr lang="zh-CN" altLang="en-US" dirty="0"/>
          </a:p>
        </p:txBody>
      </p:sp>
      <p:sp>
        <p:nvSpPr>
          <p:cNvPr id="3" name="标题 2"/>
          <p:cNvSpPr>
            <a:spLocks noGrp="1"/>
          </p:cNvSpPr>
          <p:nvPr>
            <p:ph type="title"/>
          </p:nvPr>
        </p:nvSpPr>
        <p:spPr>
          <a:xfrm>
            <a:off x="1991544" y="332656"/>
            <a:ext cx="6912744" cy="432000"/>
          </a:xfrm>
        </p:spPr>
        <p:txBody>
          <a:bodyPr/>
          <a:lstStyle/>
          <a:p>
            <a:pPr lvl="0" algn="ctr"/>
            <a:r>
              <a:rPr lang="zh-CN" altLang="en-US" sz="3200" b="1" dirty="0" smtClean="0">
                <a:latin typeface="宋体" panose="02010600030101010101" pitchFamily="2" charset="-122"/>
                <a:ea typeface="宋体" panose="02010600030101010101" pitchFamily="2" charset="-122"/>
              </a:rPr>
              <a:t>项目任务</a:t>
            </a:r>
            <a:endParaRPr lang="zh-CN" altLang="en-US" sz="3200" b="1"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sz="2800" dirty="0">
                <a:solidFill>
                  <a:srgbClr val="002060"/>
                </a:solidFill>
                <a:latin typeface="+mn-ea"/>
                <a:ea typeface="+mn-ea"/>
              </a:rPr>
              <a:t>在前期案卷研究的基础上，紧紧围绕相关评价指标，通过面访、问卷调查、召开座谈会和多次实地调研等方式对项目的</a:t>
            </a:r>
            <a:r>
              <a:rPr lang="zh-CN" altLang="en-US" sz="2800" dirty="0">
                <a:solidFill>
                  <a:srgbClr val="002060"/>
                </a:solidFill>
                <a:latin typeface="+mn-ea"/>
                <a:ea typeface="+mn-ea"/>
              </a:rPr>
              <a:t>决策</a:t>
            </a:r>
            <a:r>
              <a:rPr lang="zh-CN" altLang="zh-CN" sz="2800" dirty="0">
                <a:solidFill>
                  <a:srgbClr val="002060"/>
                </a:solidFill>
                <a:latin typeface="+mn-ea"/>
                <a:ea typeface="+mn-ea"/>
              </a:rPr>
              <a:t>、</a:t>
            </a:r>
            <a:r>
              <a:rPr lang="zh-CN" altLang="en-US" sz="2800" dirty="0">
                <a:solidFill>
                  <a:srgbClr val="002060"/>
                </a:solidFill>
                <a:latin typeface="+mn-ea"/>
                <a:ea typeface="+mn-ea"/>
              </a:rPr>
              <a:t>管理</a:t>
            </a:r>
            <a:r>
              <a:rPr lang="zh-CN" altLang="zh-CN" sz="2800" dirty="0">
                <a:solidFill>
                  <a:srgbClr val="002060"/>
                </a:solidFill>
                <a:latin typeface="+mn-ea"/>
                <a:ea typeface="+mn-ea"/>
              </a:rPr>
              <a:t>、</a:t>
            </a:r>
            <a:r>
              <a:rPr lang="zh-CN" altLang="en-US" sz="2800" dirty="0">
                <a:solidFill>
                  <a:srgbClr val="002060"/>
                </a:solidFill>
                <a:latin typeface="+mn-ea"/>
                <a:ea typeface="+mn-ea"/>
              </a:rPr>
              <a:t>产出、</a:t>
            </a:r>
            <a:r>
              <a:rPr lang="zh-CN" altLang="zh-CN" sz="2800" dirty="0">
                <a:solidFill>
                  <a:srgbClr val="002060"/>
                </a:solidFill>
                <a:latin typeface="+mn-ea"/>
                <a:ea typeface="+mn-ea"/>
              </a:rPr>
              <a:t>效果进行客观公正的评价。</a:t>
            </a:r>
            <a:endParaRPr lang="en-US" altLang="zh-CN" sz="2800" dirty="0">
              <a:solidFill>
                <a:srgbClr val="002060"/>
              </a:solidFill>
              <a:latin typeface="+mn-ea"/>
              <a:ea typeface="+mn-ea"/>
            </a:endParaRPr>
          </a:p>
          <a:p>
            <a:endParaRPr lang="zh-CN" altLang="en-US" dirty="0"/>
          </a:p>
        </p:txBody>
      </p:sp>
      <p:sp>
        <p:nvSpPr>
          <p:cNvPr id="3" name="标题 2"/>
          <p:cNvSpPr>
            <a:spLocks noGrp="1"/>
          </p:cNvSpPr>
          <p:nvPr>
            <p:ph type="title"/>
          </p:nvPr>
        </p:nvSpPr>
        <p:spPr>
          <a:xfrm>
            <a:off x="2063552" y="332656"/>
            <a:ext cx="6912744" cy="432000"/>
          </a:xfrm>
        </p:spPr>
        <p:txBody>
          <a:bodyPr/>
          <a:lstStyle/>
          <a:p>
            <a:pPr algn="ctr"/>
            <a:r>
              <a:rPr lang="zh-CN" altLang="en-US" sz="3200" b="1" dirty="0" smtClean="0">
                <a:solidFill>
                  <a:srgbClr val="002060"/>
                </a:solidFill>
                <a:latin typeface="+mn-ea"/>
                <a:ea typeface="+mn-ea"/>
              </a:rPr>
              <a:t>项目评价情况</a:t>
            </a:r>
            <a:endParaRPr lang="zh-CN" altLang="en-US" sz="3200" b="1" dirty="0">
              <a:solidFill>
                <a:srgbClr val="002060"/>
              </a:solidFill>
              <a:latin typeface="+mn-ea"/>
              <a:ea typeface="+mn-ea"/>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536" y="1124744"/>
            <a:ext cx="8229600" cy="4752528"/>
          </a:xfrm>
        </p:spPr>
        <p:txBody>
          <a:bodyPr/>
          <a:lstStyle/>
          <a:p>
            <a:pPr marL="0" lvl="0" indent="304800" eaLnBrk="0" hangingPunct="0">
              <a:lnSpc>
                <a:spcPct val="150000"/>
              </a:lnSpc>
              <a:spcBef>
                <a:spcPct val="0"/>
              </a:spcBef>
              <a:buClrTx/>
              <a:buNone/>
            </a:pPr>
            <a:r>
              <a:rPr lang="zh-CN" altLang="en-US" sz="2400" dirty="0" smtClean="0">
                <a:solidFill>
                  <a:srgbClr val="002060"/>
                </a:solidFill>
                <a:latin typeface="宋体" panose="02010600030101010101" pitchFamily="2" charset="-122"/>
                <a:ea typeface="宋体" panose="02010600030101010101" pitchFamily="2" charset="-122"/>
              </a:rPr>
              <a:t>（</a:t>
            </a:r>
            <a:r>
              <a:rPr lang="en-US" altLang="zh-CN" sz="2400" dirty="0">
                <a:solidFill>
                  <a:srgbClr val="002060"/>
                </a:solidFill>
                <a:latin typeface="宋体" panose="02010600030101010101" pitchFamily="2" charset="-122"/>
                <a:ea typeface="宋体" panose="02010600030101010101" pitchFamily="2" charset="-122"/>
              </a:rPr>
              <a:t>1</a:t>
            </a:r>
            <a:r>
              <a:rPr lang="zh-CN" altLang="en-US" sz="2400" dirty="0" smtClean="0">
                <a:solidFill>
                  <a:srgbClr val="002060"/>
                </a:solidFill>
                <a:latin typeface="宋体" panose="02010600030101010101" pitchFamily="2" charset="-122"/>
                <a:ea typeface="宋体" panose="02010600030101010101" pitchFamily="2" charset="-122"/>
              </a:rPr>
              <a:t>）高速公路路</a:t>
            </a:r>
            <a:r>
              <a:rPr lang="zh-CN" altLang="en-US" sz="2400" dirty="0">
                <a:solidFill>
                  <a:srgbClr val="002060"/>
                </a:solidFill>
                <a:latin typeface="宋体" panose="02010600030101010101" pitchFamily="2" charset="-122"/>
                <a:ea typeface="宋体" panose="02010600030101010101" pitchFamily="2" charset="-122"/>
              </a:rPr>
              <a:t>基、路面和绿化工程的完成量分别为</a:t>
            </a:r>
            <a:r>
              <a:rPr lang="en-US" altLang="zh-CN" sz="2400" dirty="0">
                <a:solidFill>
                  <a:srgbClr val="002060"/>
                </a:solidFill>
                <a:latin typeface="宋体" panose="02010600030101010101" pitchFamily="2" charset="-122"/>
                <a:ea typeface="宋体" panose="02010600030101010101" pitchFamily="2" charset="-122"/>
              </a:rPr>
              <a:t>100%</a:t>
            </a:r>
            <a:r>
              <a:rPr lang="zh-CN" altLang="en-US" sz="2400" dirty="0">
                <a:solidFill>
                  <a:srgbClr val="002060"/>
                </a:solidFill>
                <a:latin typeface="宋体" panose="02010600030101010101" pitchFamily="2" charset="-122"/>
                <a:ea typeface="宋体" panose="02010600030101010101" pitchFamily="2" charset="-122"/>
              </a:rPr>
              <a:t>、</a:t>
            </a:r>
            <a:r>
              <a:rPr lang="en-US" altLang="zh-CN" sz="2400" dirty="0">
                <a:solidFill>
                  <a:srgbClr val="002060"/>
                </a:solidFill>
                <a:latin typeface="宋体" panose="02010600030101010101" pitchFamily="2" charset="-122"/>
                <a:ea typeface="宋体" panose="02010600030101010101" pitchFamily="2" charset="-122"/>
              </a:rPr>
              <a:t>100%</a:t>
            </a:r>
            <a:r>
              <a:rPr lang="zh-CN" altLang="en-US" sz="2400" dirty="0">
                <a:solidFill>
                  <a:srgbClr val="002060"/>
                </a:solidFill>
                <a:latin typeface="宋体" panose="02010600030101010101" pitchFamily="2" charset="-122"/>
                <a:ea typeface="宋体" panose="02010600030101010101" pitchFamily="2" charset="-122"/>
              </a:rPr>
              <a:t>和</a:t>
            </a:r>
            <a:r>
              <a:rPr lang="en-US" altLang="zh-CN" sz="2400" dirty="0">
                <a:solidFill>
                  <a:srgbClr val="002060"/>
                </a:solidFill>
                <a:latin typeface="宋体" panose="02010600030101010101" pitchFamily="2" charset="-122"/>
                <a:ea typeface="宋体" panose="02010600030101010101" pitchFamily="2" charset="-122"/>
              </a:rPr>
              <a:t>99</a:t>
            </a:r>
            <a:r>
              <a:rPr lang="en-US" altLang="zh-CN" sz="2400" dirty="0" smtClean="0">
                <a:solidFill>
                  <a:srgbClr val="002060"/>
                </a:solidFill>
                <a:latin typeface="宋体" panose="02010600030101010101" pitchFamily="2" charset="-122"/>
                <a:ea typeface="宋体" panose="02010600030101010101" pitchFamily="2" charset="-122"/>
              </a:rPr>
              <a:t>%。</a:t>
            </a:r>
            <a:endParaRPr lang="en-US" altLang="zh-CN" sz="2400" dirty="0" smtClean="0">
              <a:solidFill>
                <a:srgbClr val="002060"/>
              </a:solidFill>
              <a:latin typeface="宋体" panose="02010600030101010101" pitchFamily="2" charset="-122"/>
              <a:ea typeface="宋体" panose="02010600030101010101" pitchFamily="2" charset="-122"/>
            </a:endParaRPr>
          </a:p>
          <a:p>
            <a:pPr marL="0" lvl="0" indent="304800" eaLnBrk="0" hangingPunct="0">
              <a:lnSpc>
                <a:spcPct val="150000"/>
              </a:lnSpc>
              <a:spcBef>
                <a:spcPct val="0"/>
              </a:spcBef>
              <a:buClrTx/>
              <a:buNone/>
            </a:pPr>
            <a:r>
              <a:rPr lang="zh-CN" altLang="en-US" sz="2400" dirty="0" smtClean="0">
                <a:solidFill>
                  <a:srgbClr val="002060"/>
                </a:solidFill>
                <a:latin typeface="宋体" panose="02010600030101010101" pitchFamily="2" charset="-122"/>
                <a:ea typeface="宋体" panose="02010600030101010101" pitchFamily="2" charset="-122"/>
              </a:rPr>
              <a:t>（</a:t>
            </a:r>
            <a:r>
              <a:rPr lang="en-US" altLang="zh-CN" sz="2400" dirty="0">
                <a:solidFill>
                  <a:srgbClr val="002060"/>
                </a:solidFill>
                <a:latin typeface="宋体" panose="02010600030101010101" pitchFamily="2" charset="-122"/>
                <a:ea typeface="宋体" panose="02010600030101010101" pitchFamily="2" charset="-122"/>
              </a:rPr>
              <a:t>2</a:t>
            </a:r>
            <a:r>
              <a:rPr lang="zh-CN" altLang="en-US" sz="2400" dirty="0" smtClean="0">
                <a:solidFill>
                  <a:srgbClr val="002060"/>
                </a:solidFill>
                <a:latin typeface="宋体" panose="02010600030101010101" pitchFamily="2" charset="-122"/>
                <a:ea typeface="宋体" panose="02010600030101010101" pitchFamily="2" charset="-122"/>
              </a:rPr>
              <a:t>）</a:t>
            </a:r>
            <a:r>
              <a:rPr lang="zh-CN" altLang="en-US" sz="2400" dirty="0">
                <a:solidFill>
                  <a:srgbClr val="002060"/>
                </a:solidFill>
                <a:latin typeface="宋体" panose="02010600030101010101" pitchFamily="2" charset="-122"/>
                <a:ea typeface="宋体" panose="02010600030101010101" pitchFamily="2" charset="-122"/>
              </a:rPr>
              <a:t>采购设备，正处于招标阶段。</a:t>
            </a:r>
            <a:endParaRPr lang="en-US" altLang="zh-CN" sz="2400" dirty="0" smtClean="0">
              <a:solidFill>
                <a:srgbClr val="002060"/>
              </a:solidFill>
              <a:latin typeface="宋体" panose="02010600030101010101" pitchFamily="2" charset="-122"/>
              <a:ea typeface="宋体" panose="02010600030101010101" pitchFamily="2" charset="-122"/>
            </a:endParaRPr>
          </a:p>
          <a:p>
            <a:pPr marL="0" lvl="0" indent="304800" eaLnBrk="0" hangingPunct="0">
              <a:lnSpc>
                <a:spcPct val="150000"/>
              </a:lnSpc>
              <a:spcBef>
                <a:spcPct val="0"/>
              </a:spcBef>
              <a:buClrTx/>
              <a:buNone/>
            </a:pPr>
            <a:r>
              <a:rPr lang="zh-CN" altLang="en-US" sz="2400" dirty="0">
                <a:solidFill>
                  <a:srgbClr val="002060"/>
                </a:solidFill>
                <a:latin typeface="宋体" panose="02010600030101010101" pitchFamily="2" charset="-122"/>
                <a:ea typeface="宋体" panose="02010600030101010101" pitchFamily="2" charset="-122"/>
              </a:rPr>
              <a:t>（</a:t>
            </a:r>
            <a:r>
              <a:rPr lang="en-US" altLang="zh-CN" sz="2400" dirty="0">
                <a:solidFill>
                  <a:srgbClr val="002060"/>
                </a:solidFill>
                <a:latin typeface="宋体" panose="02010600030101010101" pitchFamily="2" charset="-122"/>
                <a:ea typeface="宋体" panose="02010600030101010101" pitchFamily="2" charset="-122"/>
              </a:rPr>
              <a:t>3</a:t>
            </a:r>
            <a:r>
              <a:rPr lang="zh-CN" altLang="en-US" sz="2400" dirty="0">
                <a:solidFill>
                  <a:srgbClr val="002060"/>
                </a:solidFill>
                <a:latin typeface="宋体" panose="02010600030101010101" pitchFamily="2" charset="-122"/>
                <a:ea typeface="宋体" panose="02010600030101010101" pitchFamily="2" charset="-122"/>
              </a:rPr>
              <a:t>）</a:t>
            </a:r>
            <a:r>
              <a:rPr lang="zh-CN" altLang="en-US" sz="2400" dirty="0" smtClean="0">
                <a:solidFill>
                  <a:srgbClr val="002060"/>
                </a:solidFill>
                <a:latin typeface="宋体" panose="02010600030101010101" pitchFamily="2" charset="-122"/>
                <a:ea typeface="宋体" panose="02010600030101010101" pitchFamily="2" charset="-122"/>
              </a:rPr>
              <a:t>地</a:t>
            </a:r>
            <a:r>
              <a:rPr lang="zh-CN" altLang="en-US" sz="2400" dirty="0">
                <a:solidFill>
                  <a:srgbClr val="002060"/>
                </a:solidFill>
                <a:latin typeface="宋体" panose="02010600030101010101" pitchFamily="2" charset="-122"/>
                <a:ea typeface="宋体" panose="02010600030101010101" pitchFamily="2" charset="-122"/>
              </a:rPr>
              <a:t>方公</a:t>
            </a:r>
            <a:r>
              <a:rPr lang="zh-CN" altLang="en-US" sz="2400" dirty="0" smtClean="0">
                <a:solidFill>
                  <a:srgbClr val="002060"/>
                </a:solidFill>
                <a:latin typeface="宋体" panose="02010600030101010101" pitchFamily="2" charset="-122"/>
                <a:ea typeface="宋体" panose="02010600030101010101" pitchFamily="2" charset="-122"/>
              </a:rPr>
              <a:t>路道</a:t>
            </a:r>
            <a:r>
              <a:rPr lang="zh-CN" altLang="en-US" sz="2400" dirty="0">
                <a:solidFill>
                  <a:srgbClr val="002060"/>
                </a:solidFill>
                <a:latin typeface="宋体" panose="02010600030101010101" pitchFamily="2" charset="-122"/>
                <a:ea typeface="宋体" panose="02010600030101010101" pitchFamily="2" charset="-122"/>
              </a:rPr>
              <a:t>路工程已完成</a:t>
            </a:r>
            <a:r>
              <a:rPr lang="en-US" altLang="zh-CN" sz="2400" dirty="0">
                <a:solidFill>
                  <a:srgbClr val="002060"/>
                </a:solidFill>
                <a:latin typeface="宋体" panose="02010600030101010101" pitchFamily="2" charset="-122"/>
                <a:ea typeface="宋体" panose="02010600030101010101" pitchFamily="2" charset="-122"/>
              </a:rPr>
              <a:t>100</a:t>
            </a:r>
            <a:r>
              <a:rPr lang="en-US" altLang="zh-CN" sz="2400" dirty="0" smtClean="0">
                <a:solidFill>
                  <a:srgbClr val="002060"/>
                </a:solidFill>
                <a:latin typeface="宋体" panose="02010600030101010101" pitchFamily="2" charset="-122"/>
                <a:ea typeface="宋体" panose="02010600030101010101" pitchFamily="2" charset="-122"/>
              </a:rPr>
              <a:t>%</a:t>
            </a:r>
            <a:r>
              <a:rPr lang="zh-CN" altLang="en-US" sz="2400" dirty="0" smtClean="0">
                <a:solidFill>
                  <a:srgbClr val="002060"/>
                </a:solidFill>
                <a:latin typeface="宋体" panose="02010600030101010101" pitchFamily="2" charset="-122"/>
                <a:ea typeface="宋体" panose="02010600030101010101" pitchFamily="2" charset="-122"/>
              </a:rPr>
              <a:t>，农</a:t>
            </a:r>
            <a:r>
              <a:rPr lang="zh-CN" altLang="en-US" sz="2400" dirty="0">
                <a:solidFill>
                  <a:srgbClr val="002060"/>
                </a:solidFill>
                <a:latin typeface="宋体" panose="02010600030101010101" pitchFamily="2" charset="-122"/>
                <a:ea typeface="宋体" panose="02010600030101010101" pitchFamily="2" charset="-122"/>
              </a:rPr>
              <a:t>村公路建设进度约为</a:t>
            </a:r>
            <a:r>
              <a:rPr lang="en-US" altLang="zh-CN" sz="2400" dirty="0">
                <a:solidFill>
                  <a:srgbClr val="002060"/>
                </a:solidFill>
                <a:latin typeface="宋体" panose="02010600030101010101" pitchFamily="2" charset="-122"/>
                <a:ea typeface="宋体" panose="02010600030101010101" pitchFamily="2" charset="-122"/>
              </a:rPr>
              <a:t>40.6</a:t>
            </a:r>
            <a:r>
              <a:rPr lang="en-US" altLang="zh-CN" sz="2400" dirty="0" smtClean="0">
                <a:solidFill>
                  <a:srgbClr val="002060"/>
                </a:solidFill>
                <a:latin typeface="宋体" panose="02010600030101010101" pitchFamily="2" charset="-122"/>
                <a:ea typeface="宋体" panose="02010600030101010101" pitchFamily="2" charset="-122"/>
              </a:rPr>
              <a:t>%</a:t>
            </a:r>
            <a:r>
              <a:rPr lang="zh-CN" altLang="en-US" sz="2400" dirty="0" smtClean="0">
                <a:solidFill>
                  <a:srgbClr val="002060"/>
                </a:solidFill>
                <a:latin typeface="宋体" panose="02010600030101010101" pitchFamily="2" charset="-122"/>
                <a:ea typeface="宋体" panose="02010600030101010101" pitchFamily="2" charset="-122"/>
              </a:rPr>
              <a:t>。</a:t>
            </a:r>
            <a:endParaRPr lang="en-US" altLang="zh-CN" sz="2400" dirty="0" smtClean="0">
              <a:solidFill>
                <a:srgbClr val="002060"/>
              </a:solidFill>
              <a:latin typeface="宋体" panose="02010600030101010101" pitchFamily="2" charset="-122"/>
              <a:ea typeface="宋体" panose="02010600030101010101" pitchFamily="2" charset="-122"/>
            </a:endParaRPr>
          </a:p>
          <a:p>
            <a:pPr marL="0" lvl="0" indent="304800" eaLnBrk="0" hangingPunct="0">
              <a:lnSpc>
                <a:spcPct val="150000"/>
              </a:lnSpc>
              <a:spcBef>
                <a:spcPct val="0"/>
              </a:spcBef>
              <a:buClrTx/>
              <a:buNone/>
            </a:pPr>
            <a:r>
              <a:rPr lang="zh-CN" altLang="en-US" sz="2400" dirty="0" smtClean="0">
                <a:solidFill>
                  <a:srgbClr val="002060"/>
                </a:solidFill>
                <a:latin typeface="宋体" panose="02010600030101010101" pitchFamily="2" charset="-122"/>
                <a:ea typeface="宋体" panose="02010600030101010101" pitchFamily="2" charset="-122"/>
              </a:rPr>
              <a:t>（</a:t>
            </a:r>
            <a:r>
              <a:rPr lang="en-US" altLang="zh-CN" sz="2400" dirty="0">
                <a:solidFill>
                  <a:srgbClr val="002060"/>
                </a:solidFill>
                <a:latin typeface="宋体" panose="02010600030101010101" pitchFamily="2" charset="-122"/>
                <a:ea typeface="宋体" panose="02010600030101010101" pitchFamily="2" charset="-122"/>
              </a:rPr>
              <a:t>4</a:t>
            </a:r>
            <a:r>
              <a:rPr lang="zh-CN" altLang="en-US" sz="2400" dirty="0" smtClean="0">
                <a:solidFill>
                  <a:srgbClr val="002060"/>
                </a:solidFill>
                <a:latin typeface="宋体" panose="02010600030101010101" pitchFamily="2" charset="-122"/>
                <a:ea typeface="宋体" panose="02010600030101010101" pitchFamily="2" charset="-122"/>
              </a:rPr>
              <a:t>）</a:t>
            </a:r>
            <a:r>
              <a:rPr lang="zh-CN" altLang="en-US" sz="2400" dirty="0">
                <a:solidFill>
                  <a:srgbClr val="002060"/>
                </a:solidFill>
                <a:latin typeface="宋体" panose="02010600030101010101" pitchFamily="2" charset="-122"/>
                <a:ea typeface="宋体" panose="02010600030101010101" pitchFamily="2" charset="-122"/>
              </a:rPr>
              <a:t>实施农村公路养护政策改</a:t>
            </a:r>
            <a:r>
              <a:rPr lang="zh-CN" altLang="en-US" sz="2400" dirty="0" smtClean="0">
                <a:solidFill>
                  <a:srgbClr val="002060"/>
                </a:solidFill>
                <a:latin typeface="宋体" panose="02010600030101010101" pitchFamily="2" charset="-122"/>
                <a:ea typeface="宋体" panose="02010600030101010101" pitchFamily="2" charset="-122"/>
              </a:rPr>
              <a:t>革如期开展。</a:t>
            </a:r>
            <a:endParaRPr lang="en-US" altLang="zh-CN" sz="2400" dirty="0" smtClean="0">
              <a:solidFill>
                <a:srgbClr val="002060"/>
              </a:solidFill>
              <a:latin typeface="宋体" panose="02010600030101010101" pitchFamily="2" charset="-122"/>
              <a:ea typeface="宋体" panose="02010600030101010101" pitchFamily="2" charset="-122"/>
            </a:endParaRPr>
          </a:p>
          <a:p>
            <a:pPr marL="0" lvl="0" indent="304800" eaLnBrk="0" hangingPunct="0">
              <a:lnSpc>
                <a:spcPct val="150000"/>
              </a:lnSpc>
              <a:spcBef>
                <a:spcPct val="0"/>
              </a:spcBef>
              <a:buClrTx/>
              <a:buNone/>
            </a:pPr>
            <a:r>
              <a:rPr lang="zh-CN" altLang="en-US" sz="2400" dirty="0" smtClean="0">
                <a:solidFill>
                  <a:srgbClr val="002060"/>
                </a:solidFill>
                <a:latin typeface="宋体" panose="02010600030101010101" pitchFamily="2" charset="-122"/>
                <a:ea typeface="宋体" panose="02010600030101010101" pitchFamily="2" charset="-122"/>
              </a:rPr>
              <a:t>（</a:t>
            </a:r>
            <a:r>
              <a:rPr lang="en-US" altLang="zh-CN" sz="2400" dirty="0">
                <a:solidFill>
                  <a:srgbClr val="002060"/>
                </a:solidFill>
                <a:latin typeface="宋体" panose="02010600030101010101" pitchFamily="2" charset="-122"/>
                <a:ea typeface="宋体" panose="02010600030101010101" pitchFamily="2" charset="-122"/>
              </a:rPr>
              <a:t>5</a:t>
            </a:r>
            <a:r>
              <a:rPr lang="zh-CN" altLang="en-US" sz="2400" dirty="0" smtClean="0">
                <a:solidFill>
                  <a:srgbClr val="002060"/>
                </a:solidFill>
                <a:latin typeface="宋体" panose="02010600030101010101" pitchFamily="2" charset="-122"/>
                <a:ea typeface="宋体" panose="02010600030101010101" pitchFamily="2" charset="-122"/>
              </a:rPr>
              <a:t>）</a:t>
            </a:r>
            <a:r>
              <a:rPr lang="zh-CN" altLang="en-US" sz="2400" dirty="0">
                <a:solidFill>
                  <a:srgbClr val="002060"/>
                </a:solidFill>
                <a:latin typeface="宋体" panose="02010600030101010101" pitchFamily="2" charset="-122"/>
                <a:ea typeface="宋体" panose="02010600030101010101" pitchFamily="2" charset="-122"/>
              </a:rPr>
              <a:t>通过提供咨询服务、设备和培训促进公司化治理和加强机构能</a:t>
            </a:r>
            <a:r>
              <a:rPr lang="zh-CN" altLang="en-US" sz="2400" dirty="0" smtClean="0">
                <a:solidFill>
                  <a:srgbClr val="002060"/>
                </a:solidFill>
                <a:latin typeface="宋体" panose="02010600030101010101" pitchFamily="2" charset="-122"/>
                <a:ea typeface="宋体" panose="02010600030101010101" pitchFamily="2" charset="-122"/>
              </a:rPr>
              <a:t>力如期开展。</a:t>
            </a:r>
            <a:endParaRPr lang="en-US" altLang="zh-CN" sz="2400" dirty="0" smtClean="0">
              <a:solidFill>
                <a:srgbClr val="002060"/>
              </a:solidFill>
              <a:latin typeface="宋体" panose="02010600030101010101" pitchFamily="2" charset="-122"/>
              <a:ea typeface="宋体" panose="02010600030101010101" pitchFamily="2" charset="-122"/>
            </a:endParaRPr>
          </a:p>
          <a:p>
            <a:pPr marL="0" lvl="0" indent="304800" eaLnBrk="0" hangingPunct="0">
              <a:lnSpc>
                <a:spcPct val="150000"/>
              </a:lnSpc>
              <a:spcBef>
                <a:spcPct val="0"/>
              </a:spcBef>
              <a:buClrTx/>
              <a:buNone/>
            </a:pPr>
            <a:endParaRPr lang="zh-CN" altLang="en-US" sz="2400" dirty="0">
              <a:solidFill>
                <a:srgbClr val="002060"/>
              </a:solidFill>
              <a:latin typeface="Arial" panose="020B0604020202020204" pitchFamily="34" charset="0"/>
              <a:ea typeface="宋体" panose="02010600030101010101" pitchFamily="2" charset="-122"/>
              <a:cs typeface="宋体" panose="02010600030101010101" pitchFamily="2" charset="-122"/>
            </a:endParaRPr>
          </a:p>
          <a:p>
            <a:endParaRPr lang="zh-CN" altLang="en-US" sz="2400" dirty="0">
              <a:solidFill>
                <a:srgbClr val="002060"/>
              </a:solidFill>
            </a:endParaRPr>
          </a:p>
        </p:txBody>
      </p:sp>
      <p:sp>
        <p:nvSpPr>
          <p:cNvPr id="3" name="标题 2"/>
          <p:cNvSpPr>
            <a:spLocks noGrp="1"/>
          </p:cNvSpPr>
          <p:nvPr>
            <p:ph type="title"/>
          </p:nvPr>
        </p:nvSpPr>
        <p:spPr>
          <a:xfrm>
            <a:off x="1991544" y="404664"/>
            <a:ext cx="6912744" cy="432000"/>
          </a:xfrm>
        </p:spPr>
        <p:txBody>
          <a:bodyPr/>
          <a:lstStyle/>
          <a:p>
            <a:pPr algn="ctr"/>
            <a:r>
              <a:rPr lang="zh-CN" altLang="en-US" sz="3200" b="1" dirty="0" smtClean="0">
                <a:solidFill>
                  <a:srgbClr val="002060"/>
                </a:solidFill>
                <a:latin typeface="+mn-ea"/>
                <a:ea typeface="+mn-ea"/>
              </a:rPr>
              <a:t>项目完成情况</a:t>
            </a:r>
            <a:endParaRPr lang="zh-CN" altLang="en-US" sz="3200" dirty="0">
              <a:solidFill>
                <a:srgbClr val="002060"/>
              </a:solidFill>
              <a:latin typeface="+mn-ea"/>
              <a:ea typeface="+mn-ea"/>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91544" y="1124744"/>
            <a:ext cx="8229600" cy="4752528"/>
          </a:xfrm>
        </p:spPr>
        <p:txBody>
          <a:bodyPr/>
          <a:lstStyle/>
          <a:p>
            <a:r>
              <a:rPr lang="zh-CN" altLang="zh-CN" sz="3200" dirty="0" smtClean="0">
                <a:solidFill>
                  <a:srgbClr val="FF0000"/>
                </a:solidFill>
              </a:rPr>
              <a:t>项</a:t>
            </a:r>
            <a:r>
              <a:rPr lang="zh-CN" altLang="zh-CN" sz="3200" dirty="0">
                <a:solidFill>
                  <a:srgbClr val="FF0000"/>
                </a:solidFill>
              </a:rPr>
              <a:t>目的综合绩效评级为</a:t>
            </a:r>
            <a:r>
              <a:rPr lang="zh-CN" altLang="zh-CN" sz="3200" dirty="0" smtClean="0">
                <a:solidFill>
                  <a:srgbClr val="FF0000"/>
                </a:solidFill>
              </a:rPr>
              <a:t>“</a:t>
            </a:r>
            <a:r>
              <a:rPr lang="zh-CN" altLang="en-US" sz="3200" dirty="0" smtClean="0">
                <a:solidFill>
                  <a:srgbClr val="FF0000"/>
                </a:solidFill>
              </a:rPr>
              <a:t>优</a:t>
            </a:r>
            <a:r>
              <a:rPr lang="zh-CN" altLang="zh-CN" sz="3200" dirty="0" smtClean="0">
                <a:solidFill>
                  <a:srgbClr val="FF0000"/>
                </a:solidFill>
              </a:rPr>
              <a:t>”。</a:t>
            </a:r>
            <a:r>
              <a:rPr lang="en-US" altLang="zh-CN" sz="3600" dirty="0">
                <a:solidFill>
                  <a:srgbClr val="002060"/>
                </a:solidFill>
              </a:rPr>
              <a:t> </a:t>
            </a:r>
            <a:endParaRPr lang="zh-CN" altLang="zh-CN" sz="3600" dirty="0">
              <a:solidFill>
                <a:srgbClr val="002060"/>
              </a:solidFill>
            </a:endParaRPr>
          </a:p>
          <a:p>
            <a:r>
              <a:rPr lang="zh-CN" altLang="en-US" b="1" dirty="0" smtClean="0">
                <a:solidFill>
                  <a:srgbClr val="FF0000"/>
                </a:solidFill>
              </a:rPr>
              <a:t>决策</a:t>
            </a:r>
            <a:endParaRPr lang="en-US" altLang="zh-CN" b="1" dirty="0" smtClean="0">
              <a:solidFill>
                <a:srgbClr val="002060"/>
              </a:solidFill>
            </a:endParaRPr>
          </a:p>
          <a:p>
            <a:r>
              <a:rPr lang="zh-CN" altLang="zh-CN" dirty="0" smtClean="0">
                <a:solidFill>
                  <a:srgbClr val="002060"/>
                </a:solidFill>
              </a:rPr>
              <a:t>项</a:t>
            </a:r>
            <a:r>
              <a:rPr lang="zh-CN" altLang="zh-CN" dirty="0">
                <a:solidFill>
                  <a:srgbClr val="002060"/>
                </a:solidFill>
              </a:rPr>
              <a:t>目在设计与评价时，与中国交通发展战略目标高度相关</a:t>
            </a:r>
            <a:r>
              <a:rPr lang="zh-CN" altLang="zh-CN" dirty="0" smtClean="0">
                <a:solidFill>
                  <a:srgbClr val="002060"/>
                </a:solidFill>
              </a:rPr>
              <a:t>；项</a:t>
            </a:r>
            <a:r>
              <a:rPr lang="zh-CN" altLang="zh-CN" dirty="0">
                <a:solidFill>
                  <a:srgbClr val="002060"/>
                </a:solidFill>
              </a:rPr>
              <a:t>目的建设内容</a:t>
            </a:r>
            <a:r>
              <a:rPr lang="zh-CN" altLang="zh-CN" dirty="0" smtClean="0">
                <a:solidFill>
                  <a:srgbClr val="002060"/>
                </a:solidFill>
              </a:rPr>
              <a:t>与</a:t>
            </a:r>
            <a:r>
              <a:rPr lang="zh-CN" altLang="en-US" dirty="0" smtClean="0">
                <a:solidFill>
                  <a:srgbClr val="002060"/>
                </a:solidFill>
              </a:rPr>
              <a:t>地方</a:t>
            </a:r>
            <a:r>
              <a:rPr lang="zh-CN" altLang="zh-CN" dirty="0" smtClean="0">
                <a:solidFill>
                  <a:srgbClr val="002060"/>
                </a:solidFill>
              </a:rPr>
              <a:t>交</a:t>
            </a:r>
            <a:r>
              <a:rPr lang="zh-CN" altLang="zh-CN" dirty="0">
                <a:solidFill>
                  <a:srgbClr val="002060"/>
                </a:solidFill>
              </a:rPr>
              <a:t>通发展的现实需求高度吻</a:t>
            </a:r>
            <a:r>
              <a:rPr lang="zh-CN" altLang="zh-CN" dirty="0" smtClean="0">
                <a:solidFill>
                  <a:srgbClr val="002060"/>
                </a:solidFill>
              </a:rPr>
              <a:t>合</a:t>
            </a:r>
            <a:r>
              <a:rPr lang="zh-CN" altLang="en-US" dirty="0" smtClean="0">
                <a:solidFill>
                  <a:srgbClr val="002060"/>
                </a:solidFill>
              </a:rPr>
              <a:t>；与部门职能高度相关；具有较好的社会现实需求；属于公共财政支出范围</a:t>
            </a:r>
            <a:r>
              <a:rPr lang="zh-CN" altLang="zh-CN" dirty="0" smtClean="0">
                <a:solidFill>
                  <a:srgbClr val="002060"/>
                </a:solidFill>
              </a:rPr>
              <a:t>。</a:t>
            </a:r>
            <a:endParaRPr lang="zh-CN" altLang="zh-CN" dirty="0">
              <a:solidFill>
                <a:srgbClr val="002060"/>
              </a:solidFill>
            </a:endParaRPr>
          </a:p>
          <a:p>
            <a:r>
              <a:rPr lang="zh-CN" altLang="zh-CN" b="1" dirty="0">
                <a:solidFill>
                  <a:srgbClr val="FF0000"/>
                </a:solidFill>
              </a:rPr>
              <a:t>效</a:t>
            </a:r>
            <a:r>
              <a:rPr lang="zh-CN" altLang="zh-CN" b="1" dirty="0" smtClean="0">
                <a:solidFill>
                  <a:srgbClr val="FF0000"/>
                </a:solidFill>
              </a:rPr>
              <a:t>率</a:t>
            </a:r>
            <a:endParaRPr lang="zh-CN" altLang="zh-CN" dirty="0">
              <a:solidFill>
                <a:srgbClr val="002060"/>
              </a:solidFill>
            </a:endParaRPr>
          </a:p>
          <a:p>
            <a:r>
              <a:rPr lang="zh-CN" altLang="zh-CN" dirty="0">
                <a:solidFill>
                  <a:srgbClr val="002060"/>
                </a:solidFill>
              </a:rPr>
              <a:t>项目管理规范，按时完成所承诺的工作；相关管理部门、项目办及项目实施单位均按规定建立了合理的机构并履行其职责</a:t>
            </a:r>
            <a:r>
              <a:rPr lang="zh-CN" altLang="zh-CN" dirty="0" smtClean="0">
                <a:solidFill>
                  <a:srgbClr val="002060"/>
                </a:solidFill>
              </a:rPr>
              <a:t>。</a:t>
            </a:r>
            <a:endParaRPr lang="en-US" altLang="zh-CN" dirty="0" smtClean="0">
              <a:solidFill>
                <a:srgbClr val="002060"/>
              </a:solidFill>
            </a:endParaRPr>
          </a:p>
          <a:p>
            <a:r>
              <a:rPr lang="zh-CN" altLang="en-US" dirty="0">
                <a:solidFill>
                  <a:srgbClr val="002060"/>
                </a:solidFill>
              </a:rPr>
              <a:t>项</a:t>
            </a:r>
            <a:r>
              <a:rPr lang="zh-CN" altLang="en-US" dirty="0" smtClean="0">
                <a:solidFill>
                  <a:srgbClr val="002060"/>
                </a:solidFill>
              </a:rPr>
              <a:t>目各项管理制度严密，并一个按照管理制度执行，未发现资金违规使用情况。</a:t>
            </a:r>
            <a:r>
              <a:rPr lang="zh-CN" altLang="zh-CN" dirty="0">
                <a:solidFill>
                  <a:srgbClr val="002060"/>
                </a:solidFill>
              </a:rPr>
              <a:t>招标采购活动实际开展时间基本与计划相符，且除高速公路养护设备尚处招标阶段外，其余均按计划完</a:t>
            </a:r>
            <a:r>
              <a:rPr lang="zh-CN" altLang="zh-CN" dirty="0" smtClean="0">
                <a:solidFill>
                  <a:srgbClr val="002060"/>
                </a:solidFill>
              </a:rPr>
              <a:t>成</a:t>
            </a:r>
            <a:r>
              <a:rPr lang="zh-CN" altLang="en-US" dirty="0" smtClean="0">
                <a:solidFill>
                  <a:srgbClr val="002060"/>
                </a:solidFill>
              </a:rPr>
              <a:t>。</a:t>
            </a:r>
            <a:endParaRPr lang="zh-CN" altLang="zh-CN" dirty="0">
              <a:solidFill>
                <a:srgbClr val="002060"/>
              </a:solidFill>
            </a:endParaRPr>
          </a:p>
          <a:p>
            <a:endParaRPr lang="zh-CN" altLang="zh-CN" dirty="0"/>
          </a:p>
          <a:p>
            <a:endParaRPr lang="zh-CN" altLang="en-US" dirty="0"/>
          </a:p>
        </p:txBody>
      </p:sp>
      <p:sp>
        <p:nvSpPr>
          <p:cNvPr id="3" name="标题 2"/>
          <p:cNvSpPr>
            <a:spLocks noGrp="1"/>
          </p:cNvSpPr>
          <p:nvPr>
            <p:ph type="title"/>
          </p:nvPr>
        </p:nvSpPr>
        <p:spPr>
          <a:xfrm>
            <a:off x="1991544" y="404664"/>
            <a:ext cx="6912744" cy="432000"/>
          </a:xfrm>
        </p:spPr>
        <p:txBody>
          <a:bodyPr/>
          <a:lstStyle/>
          <a:p>
            <a:pPr algn="ctr"/>
            <a:r>
              <a:rPr lang="zh-CN" altLang="zh-CN" sz="3200" b="1" dirty="0" smtClean="0">
                <a:solidFill>
                  <a:srgbClr val="002060"/>
                </a:solidFill>
                <a:latin typeface="+mn-ea"/>
                <a:ea typeface="+mn-ea"/>
              </a:rPr>
              <a:t>评价结论</a:t>
            </a:r>
            <a:br>
              <a:rPr lang="zh-CN" altLang="zh-CN" sz="3200" dirty="0" smtClean="0"/>
            </a:br>
            <a:endParaRPr lang="zh-CN" altLang="en-US" sz="3200" dirty="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605" y="1341120"/>
            <a:ext cx="8229600" cy="4535805"/>
          </a:xfrm>
        </p:spPr>
        <p:txBody>
          <a:bodyPr/>
          <a:lstStyle/>
          <a:p>
            <a:r>
              <a:rPr lang="zh-CN" altLang="en-US" b="1" dirty="0" smtClean="0">
                <a:solidFill>
                  <a:srgbClr val="FF0000"/>
                </a:solidFill>
              </a:rPr>
              <a:t>产出</a:t>
            </a:r>
            <a:endParaRPr lang="en-US" altLang="zh-CN" b="1" dirty="0" smtClean="0">
              <a:solidFill>
                <a:srgbClr val="FF0000"/>
              </a:solidFill>
            </a:endParaRPr>
          </a:p>
          <a:p>
            <a:r>
              <a:rPr lang="zh-CN" altLang="zh-CN" dirty="0" smtClean="0">
                <a:solidFill>
                  <a:srgbClr val="002060"/>
                </a:solidFill>
              </a:rPr>
              <a:t>本</a:t>
            </a:r>
            <a:r>
              <a:rPr lang="zh-CN" altLang="zh-CN" dirty="0">
                <a:solidFill>
                  <a:srgbClr val="002060"/>
                </a:solidFill>
              </a:rPr>
              <a:t>项目按计划启动，征地拆迁、移民安置、招标采购活动按照原计划开展并基本完成；高速公路、农村公路等公路以及客货运站的施工，客运班线许可改革，加强机构能力建设等项目各部分的建设均按期开展，总体产出达到计划要求</a:t>
            </a:r>
            <a:r>
              <a:rPr lang="zh-CN" altLang="zh-CN" dirty="0" smtClean="0">
                <a:solidFill>
                  <a:srgbClr val="002060"/>
                </a:solidFill>
              </a:rPr>
              <a:t>。</a:t>
            </a:r>
            <a:endParaRPr lang="en-US" altLang="zh-CN" dirty="0" smtClean="0">
              <a:solidFill>
                <a:srgbClr val="002060"/>
              </a:solidFill>
            </a:endParaRPr>
          </a:p>
          <a:p>
            <a:r>
              <a:rPr lang="zh-CN" altLang="zh-CN" dirty="0" smtClean="0">
                <a:solidFill>
                  <a:srgbClr val="002060"/>
                </a:solidFill>
              </a:rPr>
              <a:t>本</a:t>
            </a:r>
            <a:r>
              <a:rPr lang="zh-CN" altLang="zh-CN" dirty="0">
                <a:solidFill>
                  <a:srgbClr val="002060"/>
                </a:solidFill>
              </a:rPr>
              <a:t>项目技术设计科学合理</a:t>
            </a:r>
            <a:r>
              <a:rPr lang="zh-CN" altLang="zh-CN" dirty="0" smtClean="0">
                <a:solidFill>
                  <a:srgbClr val="002060"/>
                </a:solidFill>
              </a:rPr>
              <a:t>，工</a:t>
            </a:r>
            <a:r>
              <a:rPr lang="zh-CN" altLang="zh-CN" dirty="0">
                <a:solidFill>
                  <a:srgbClr val="002060"/>
                </a:solidFill>
              </a:rPr>
              <a:t>程质量得到保</a:t>
            </a:r>
            <a:r>
              <a:rPr lang="zh-CN" altLang="zh-CN" dirty="0" smtClean="0">
                <a:solidFill>
                  <a:srgbClr val="002060"/>
                </a:solidFill>
              </a:rPr>
              <a:t>障</a:t>
            </a:r>
            <a:r>
              <a:rPr lang="zh-CN" altLang="en-US" dirty="0" smtClean="0">
                <a:solidFill>
                  <a:srgbClr val="002060"/>
                </a:solidFill>
              </a:rPr>
              <a:t>。</a:t>
            </a:r>
            <a:r>
              <a:rPr lang="zh-CN" altLang="zh-CN" dirty="0">
                <a:solidFill>
                  <a:srgbClr val="002060"/>
                </a:solidFill>
              </a:rPr>
              <a:t>项目实行公司化运营模式，建设资金采用多元投资，项目完成后的运营与养护采用公司化运营的方式，使公路建设由政府运营转向了市场化运</a:t>
            </a:r>
            <a:r>
              <a:rPr lang="zh-CN" altLang="zh-CN" dirty="0" smtClean="0">
                <a:solidFill>
                  <a:srgbClr val="002060"/>
                </a:solidFill>
              </a:rPr>
              <a:t>作</a:t>
            </a:r>
            <a:r>
              <a:rPr lang="zh-CN" altLang="en-US" dirty="0" smtClean="0">
                <a:solidFill>
                  <a:srgbClr val="002060"/>
                </a:solidFill>
              </a:rPr>
              <a:t>。</a:t>
            </a:r>
            <a:endParaRPr lang="zh-CN" altLang="zh-CN" dirty="0">
              <a:solidFill>
                <a:srgbClr val="002060"/>
              </a:solidFill>
            </a:endParaRPr>
          </a:p>
          <a:p>
            <a:r>
              <a:rPr lang="zh-CN" altLang="zh-CN" b="1" dirty="0" smtClean="0">
                <a:solidFill>
                  <a:srgbClr val="FF0000"/>
                </a:solidFill>
              </a:rPr>
              <a:t>效果</a:t>
            </a:r>
            <a:endParaRPr lang="zh-CN" altLang="zh-CN" dirty="0">
              <a:solidFill>
                <a:srgbClr val="FF0000"/>
              </a:solidFill>
            </a:endParaRPr>
          </a:p>
          <a:p>
            <a:r>
              <a:rPr lang="zh-CN" altLang="zh-CN" dirty="0" smtClean="0">
                <a:solidFill>
                  <a:srgbClr val="002060"/>
                </a:solidFill>
              </a:rPr>
              <a:t>项</a:t>
            </a:r>
            <a:r>
              <a:rPr lang="zh-CN" altLang="zh-CN" dirty="0">
                <a:solidFill>
                  <a:srgbClr val="002060"/>
                </a:solidFill>
              </a:rPr>
              <a:t>目目标初见成效，项目区的交通环境得到明显改善，促进地方经济发展及区域合作的作用明显，一定程度上减少项目区的贫困，公路服务水平有了明显提高；受益群体设计合理且受益覆盖面广；项目受惠面广，带动作用明显，体现出较高的成本有效性</a:t>
            </a:r>
            <a:r>
              <a:rPr lang="zh-CN" altLang="zh-CN" dirty="0" smtClean="0">
                <a:solidFill>
                  <a:srgbClr val="002060"/>
                </a:solidFill>
              </a:rPr>
              <a:t>。</a:t>
            </a:r>
            <a:endParaRPr lang="zh-CN" altLang="zh-CN" dirty="0">
              <a:solidFill>
                <a:srgbClr val="002060"/>
              </a:solidFill>
            </a:endParaRP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47215" y="1364615"/>
            <a:ext cx="8229600" cy="4584065"/>
          </a:xfrm>
        </p:spPr>
        <p:txBody>
          <a:bodyPr/>
          <a:lstStyle/>
          <a:p>
            <a:r>
              <a:rPr lang="zh-CN" altLang="en-US" sz="2800" b="1" dirty="0" smtClean="0">
                <a:solidFill>
                  <a:srgbClr val="FF0000"/>
                </a:solidFill>
              </a:rPr>
              <a:t>问题</a:t>
            </a:r>
            <a:endParaRPr lang="en-US" altLang="zh-CN" sz="2800" b="1" dirty="0" smtClean="0">
              <a:solidFill>
                <a:srgbClr val="FF0000"/>
              </a:solidFill>
            </a:endParaRPr>
          </a:p>
          <a:p>
            <a:pPr>
              <a:lnSpc>
                <a:spcPct val="140000"/>
              </a:lnSpc>
            </a:pPr>
            <a:r>
              <a:rPr lang="en-US" altLang="zh-CN" dirty="0" smtClean="0">
                <a:solidFill>
                  <a:srgbClr val="002060"/>
                </a:solidFill>
              </a:rPr>
              <a:t>1.</a:t>
            </a:r>
            <a:r>
              <a:rPr lang="zh-CN" altLang="zh-CN" dirty="0" smtClean="0">
                <a:solidFill>
                  <a:srgbClr val="002060"/>
                </a:solidFill>
              </a:rPr>
              <a:t>二</a:t>
            </a:r>
            <a:r>
              <a:rPr lang="zh-CN" altLang="zh-CN" dirty="0">
                <a:solidFill>
                  <a:srgbClr val="002060"/>
                </a:solidFill>
              </a:rPr>
              <a:t>级公路收费</a:t>
            </a:r>
            <a:r>
              <a:rPr lang="zh-CN" altLang="zh-CN" dirty="0" smtClean="0">
                <a:solidFill>
                  <a:srgbClr val="002060"/>
                </a:solidFill>
              </a:rPr>
              <a:t>站成</a:t>
            </a:r>
            <a:r>
              <a:rPr lang="zh-CN" altLang="zh-CN" dirty="0">
                <a:solidFill>
                  <a:srgbClr val="002060"/>
                </a:solidFill>
              </a:rPr>
              <a:t>为影响项目成效的重要因素</a:t>
            </a:r>
            <a:r>
              <a:rPr lang="zh-CN" altLang="zh-CN" dirty="0" smtClean="0">
                <a:solidFill>
                  <a:srgbClr val="002060"/>
                </a:solidFill>
              </a:rPr>
              <a:t>。</a:t>
            </a:r>
            <a:endParaRPr lang="zh-CN" altLang="zh-CN" dirty="0">
              <a:solidFill>
                <a:srgbClr val="002060"/>
              </a:solidFill>
            </a:endParaRPr>
          </a:p>
          <a:p>
            <a:pPr>
              <a:lnSpc>
                <a:spcPct val="140000"/>
              </a:lnSpc>
            </a:pPr>
            <a:r>
              <a:rPr lang="en-US" altLang="zh-CN" dirty="0" smtClean="0">
                <a:solidFill>
                  <a:srgbClr val="002060"/>
                </a:solidFill>
              </a:rPr>
              <a:t>2.</a:t>
            </a:r>
            <a:r>
              <a:rPr lang="zh-CN" altLang="zh-CN" dirty="0" smtClean="0">
                <a:solidFill>
                  <a:srgbClr val="002060"/>
                </a:solidFill>
              </a:rPr>
              <a:t>“</a:t>
            </a:r>
            <a:r>
              <a:rPr lang="zh-CN" altLang="zh-CN" dirty="0">
                <a:solidFill>
                  <a:srgbClr val="002060"/>
                </a:solidFill>
              </a:rPr>
              <a:t>最低评标价中标</a:t>
            </a:r>
            <a:r>
              <a:rPr lang="zh-CN" altLang="zh-CN" dirty="0" smtClean="0">
                <a:solidFill>
                  <a:srgbClr val="002060"/>
                </a:solidFill>
              </a:rPr>
              <a:t>”原</a:t>
            </a:r>
            <a:r>
              <a:rPr lang="zh-CN" altLang="zh-CN" dirty="0">
                <a:solidFill>
                  <a:srgbClr val="002060"/>
                </a:solidFill>
              </a:rPr>
              <a:t>则在此项目中未收到预期的效果</a:t>
            </a:r>
            <a:r>
              <a:rPr lang="zh-CN" altLang="zh-CN" dirty="0" smtClean="0">
                <a:solidFill>
                  <a:srgbClr val="002060"/>
                </a:solidFill>
              </a:rPr>
              <a:t>。</a:t>
            </a:r>
            <a:endParaRPr lang="zh-CN" altLang="zh-CN" dirty="0">
              <a:solidFill>
                <a:srgbClr val="002060"/>
              </a:solidFill>
            </a:endParaRPr>
          </a:p>
          <a:p>
            <a:pPr>
              <a:lnSpc>
                <a:spcPct val="140000"/>
              </a:lnSpc>
            </a:pPr>
            <a:r>
              <a:rPr lang="en-US" altLang="zh-CN" dirty="0" smtClean="0">
                <a:solidFill>
                  <a:srgbClr val="002060"/>
                </a:solidFill>
              </a:rPr>
              <a:t>3.</a:t>
            </a:r>
            <a:r>
              <a:rPr lang="zh-CN" altLang="zh-CN" dirty="0" smtClean="0">
                <a:solidFill>
                  <a:srgbClr val="002060"/>
                </a:solidFill>
              </a:rPr>
              <a:t>一些</a:t>
            </a:r>
            <a:r>
              <a:rPr lang="zh-CN" altLang="en-US" dirty="0" smtClean="0">
                <a:solidFill>
                  <a:srgbClr val="002060"/>
                </a:solidFill>
              </a:rPr>
              <a:t>工程</a:t>
            </a:r>
            <a:r>
              <a:rPr lang="zh-CN" altLang="zh-CN" dirty="0" smtClean="0">
                <a:solidFill>
                  <a:srgbClr val="002060"/>
                </a:solidFill>
              </a:rPr>
              <a:t>存在工</a:t>
            </a:r>
            <a:r>
              <a:rPr lang="zh-CN" altLang="zh-CN" dirty="0">
                <a:solidFill>
                  <a:srgbClr val="002060"/>
                </a:solidFill>
              </a:rPr>
              <a:t>程计量手续不完善、计量不及时现</a:t>
            </a:r>
            <a:r>
              <a:rPr lang="zh-CN" altLang="zh-CN" dirty="0" smtClean="0">
                <a:solidFill>
                  <a:srgbClr val="002060"/>
                </a:solidFill>
              </a:rPr>
              <a:t>象，影响竣工结算进度。</a:t>
            </a:r>
            <a:endParaRPr lang="zh-CN" altLang="zh-CN" dirty="0">
              <a:solidFill>
                <a:srgbClr val="002060"/>
              </a:solidFill>
            </a:endParaRPr>
          </a:p>
          <a:p>
            <a:pPr>
              <a:lnSpc>
                <a:spcPct val="140000"/>
              </a:lnSpc>
            </a:pPr>
            <a:r>
              <a:rPr lang="en-US" altLang="zh-CN" dirty="0" smtClean="0">
                <a:solidFill>
                  <a:srgbClr val="002060"/>
                </a:solidFill>
              </a:rPr>
              <a:t>4.</a:t>
            </a:r>
            <a:r>
              <a:rPr lang="zh-CN" altLang="zh-CN" dirty="0" smtClean="0">
                <a:solidFill>
                  <a:srgbClr val="002060"/>
                </a:solidFill>
              </a:rPr>
              <a:t> 高</a:t>
            </a:r>
            <a:r>
              <a:rPr lang="zh-CN" altLang="zh-CN" dirty="0">
                <a:solidFill>
                  <a:srgbClr val="002060"/>
                </a:solidFill>
              </a:rPr>
              <a:t>速公路项目批复概算</a:t>
            </a:r>
            <a:r>
              <a:rPr lang="en-US" altLang="zh-CN" dirty="0">
                <a:solidFill>
                  <a:srgbClr val="002060"/>
                </a:solidFill>
              </a:rPr>
              <a:t> 107.84</a:t>
            </a:r>
            <a:r>
              <a:rPr lang="zh-CN" altLang="zh-CN" dirty="0">
                <a:solidFill>
                  <a:srgbClr val="002060"/>
                </a:solidFill>
              </a:rPr>
              <a:t>亿元</a:t>
            </a:r>
            <a:r>
              <a:rPr lang="zh-CN" altLang="zh-CN" dirty="0" smtClean="0">
                <a:solidFill>
                  <a:srgbClr val="002060"/>
                </a:solidFill>
              </a:rPr>
              <a:t>，实</a:t>
            </a:r>
            <a:r>
              <a:rPr lang="zh-CN" altLang="zh-CN" dirty="0">
                <a:solidFill>
                  <a:srgbClr val="002060"/>
                </a:solidFill>
              </a:rPr>
              <a:t>际投资约</a:t>
            </a:r>
            <a:r>
              <a:rPr lang="en-US" altLang="zh-CN" dirty="0">
                <a:solidFill>
                  <a:srgbClr val="002060"/>
                </a:solidFill>
              </a:rPr>
              <a:t>124</a:t>
            </a:r>
            <a:r>
              <a:rPr lang="zh-CN" altLang="zh-CN" dirty="0">
                <a:solidFill>
                  <a:srgbClr val="002060"/>
                </a:solidFill>
              </a:rPr>
              <a:t>亿元，超出概算</a:t>
            </a:r>
            <a:r>
              <a:rPr lang="en-US" altLang="zh-CN" dirty="0">
                <a:solidFill>
                  <a:srgbClr val="002060"/>
                </a:solidFill>
              </a:rPr>
              <a:t>16.16</a:t>
            </a:r>
            <a:r>
              <a:rPr lang="zh-CN" altLang="zh-CN" dirty="0">
                <a:solidFill>
                  <a:srgbClr val="002060"/>
                </a:solidFill>
              </a:rPr>
              <a:t>亿元，超出概算</a:t>
            </a:r>
            <a:r>
              <a:rPr lang="en-US" altLang="zh-CN" dirty="0">
                <a:solidFill>
                  <a:srgbClr val="002060"/>
                </a:solidFill>
              </a:rPr>
              <a:t>14.99%</a:t>
            </a:r>
            <a:r>
              <a:rPr lang="zh-CN" altLang="zh-CN" dirty="0">
                <a:solidFill>
                  <a:srgbClr val="002060"/>
                </a:solidFill>
              </a:rPr>
              <a:t>。据调查，这是由于路面结构形式变更、设计标准提高、初步设计漏项、征地补偿标准提高、物价上涨、建设工期缩短等因素造成。</a:t>
            </a:r>
            <a:endParaRPr lang="zh-CN" altLang="zh-CN" dirty="0">
              <a:solidFill>
                <a:srgbClr val="002060"/>
              </a:solidFill>
            </a:endParaRPr>
          </a:p>
          <a:p>
            <a:endParaRPr lang="zh-CN" altLang="en-US" dirty="0">
              <a:solidFill>
                <a:srgbClr val="002060"/>
              </a:solidFill>
            </a:endParaRPr>
          </a:p>
        </p:txBody>
      </p:sp>
      <p:sp>
        <p:nvSpPr>
          <p:cNvPr id="3" name="标题 2"/>
          <p:cNvSpPr>
            <a:spLocks noGrp="1"/>
          </p:cNvSpPr>
          <p:nvPr>
            <p:ph type="title"/>
          </p:nvPr>
        </p:nvSpPr>
        <p:spPr/>
        <p:txBody>
          <a:bodyPr/>
          <a:lstStyle/>
          <a:p>
            <a:endParaRPr lang="zh-CN" altLang="en-US"/>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320513"/>
          <p:cNvSpPr>
            <a:spLocks noGrp="1"/>
          </p:cNvSpPr>
          <p:nvPr>
            <p:ph type="title"/>
          </p:nvPr>
        </p:nvSpPr>
        <p:spPr/>
        <p:txBody>
          <a:bodyPr anchor="ctr"/>
          <a:p>
            <a:r>
              <a:rPr lang="zh-CN" altLang="en-US" sz="2800" dirty="0"/>
              <a:t>四、绩效评价流程与报告</a:t>
            </a:r>
            <a:endParaRPr lang="zh-CN" altLang="en-US" sz="2800" dirty="0"/>
          </a:p>
        </p:txBody>
      </p:sp>
      <p:sp>
        <p:nvSpPr>
          <p:cNvPr id="32770" name="文本占位符 320514"/>
          <p:cNvSpPr>
            <a:spLocks noGrp="1"/>
          </p:cNvSpPr>
          <p:nvPr>
            <p:ph idx="1"/>
          </p:nvPr>
        </p:nvSpPr>
        <p:spPr>
          <a:xfrm>
            <a:off x="1847850" y="1557338"/>
            <a:ext cx="8820150" cy="4824412"/>
          </a:xfrm>
        </p:spPr>
        <p:txBody>
          <a:bodyPr anchor="t"/>
          <a:p>
            <a:pPr>
              <a:lnSpc>
                <a:spcPct val="80000"/>
              </a:lnSpc>
            </a:pPr>
            <a:r>
              <a:rPr lang="zh-CN" altLang="en-US" sz="2600" b="1" dirty="0">
                <a:solidFill>
                  <a:schemeClr val="folHlink"/>
                </a:solidFill>
                <a:latin typeface="楷体_GB2312" panose="02010609030101010101" pitchFamily="49" charset="-122"/>
                <a:ea typeface="楷体_GB2312" panose="02010609030101010101" pitchFamily="49" charset="-122"/>
              </a:rPr>
              <a:t>（一）绩效评价基本流程（</a:t>
            </a:r>
            <a:r>
              <a:rPr lang="en-US" altLang="zh-CN" sz="2600" b="1" dirty="0">
                <a:solidFill>
                  <a:schemeClr val="folHlink"/>
                </a:solidFill>
                <a:latin typeface="楷体_GB2312" panose="02010609030101010101" pitchFamily="49" charset="-122"/>
                <a:ea typeface="楷体_GB2312" panose="02010609030101010101" pitchFamily="49" charset="-122"/>
              </a:rPr>
              <a:t>2009</a:t>
            </a:r>
            <a:r>
              <a:rPr lang="zh-CN" altLang="en-US" sz="2600" b="1" dirty="0">
                <a:solidFill>
                  <a:schemeClr val="folHlink"/>
                </a:solidFill>
                <a:latin typeface="楷体_GB2312" panose="02010609030101010101" pitchFamily="49" charset="-122"/>
                <a:ea typeface="楷体_GB2312" panose="02010609030101010101" pitchFamily="49" charset="-122"/>
              </a:rPr>
              <a:t>年实施办法）</a:t>
            </a:r>
            <a:endParaRPr lang="zh-CN" altLang="en-US" sz="2600" b="1" dirty="0">
              <a:solidFill>
                <a:schemeClr val="folHlink"/>
              </a:solidFill>
              <a:latin typeface="楷体_GB2312" panose="02010609030101010101" pitchFamily="49" charset="-122"/>
              <a:ea typeface="楷体_GB2312" panose="02010609030101010101" pitchFamily="49" charset="-122"/>
            </a:endParaRPr>
          </a:p>
          <a:p>
            <a:pPr>
              <a:lnSpc>
                <a:spcPct val="80000"/>
              </a:lnSpc>
            </a:pPr>
            <a:r>
              <a:rPr lang="zh-CN" altLang="en-US" sz="2000" b="1" dirty="0">
                <a:latin typeface="楷体_GB2312" panose="02010609030101010101" pitchFamily="49" charset="-122"/>
                <a:ea typeface="楷体_GB2312" panose="02010609030101010101" pitchFamily="49" charset="-122"/>
              </a:rPr>
              <a:t>前期准备阶段</a:t>
            </a:r>
            <a:endParaRPr lang="zh-CN" altLang="en-US" sz="2000" b="1" dirty="0">
              <a:latin typeface="楷体_GB2312" panose="02010609030101010101" pitchFamily="49" charset="-122"/>
              <a:ea typeface="楷体_GB2312" panose="02010609030101010101" pitchFamily="49" charset="-122"/>
            </a:endParaRPr>
          </a:p>
          <a:p>
            <a:pPr>
              <a:lnSpc>
                <a:spcPct val="80000"/>
              </a:lnSpc>
              <a:buNone/>
            </a:pPr>
            <a:r>
              <a:rPr lang="zh-CN" altLang="en-US" sz="2000" b="1"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1.</a:t>
            </a:r>
            <a:r>
              <a:rPr lang="zh-CN" altLang="en-US" sz="2000" dirty="0">
                <a:latin typeface="楷体_GB2312" panose="02010609030101010101" pitchFamily="49" charset="-122"/>
                <a:ea typeface="楷体_GB2312" panose="02010609030101010101" pitchFamily="49" charset="-122"/>
              </a:rPr>
              <a:t>确定评价对象（选择评价项目很重要）</a:t>
            </a:r>
            <a:endParaRPr lang="zh-CN" altLang="en-US" sz="2000" dirty="0">
              <a:latin typeface="楷体_GB2312" panose="02010609030101010101" pitchFamily="49" charset="-122"/>
              <a:ea typeface="楷体_GB2312" panose="02010609030101010101" pitchFamily="49" charset="-122"/>
            </a:endParaRPr>
          </a:p>
          <a:p>
            <a:pPr>
              <a:lnSpc>
                <a:spcPct val="80000"/>
              </a:lnSpc>
              <a:buNone/>
            </a:pPr>
            <a:r>
              <a:rPr lang="zh-CN" altLang="en-US" sz="2000"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2.</a:t>
            </a:r>
            <a:r>
              <a:rPr lang="zh-CN" altLang="en-US" sz="2000" dirty="0">
                <a:latin typeface="楷体_GB2312" panose="02010609030101010101" pitchFamily="49" charset="-122"/>
                <a:ea typeface="楷体_GB2312" panose="02010609030101010101" pitchFamily="49" charset="-122"/>
              </a:rPr>
              <a:t>成立评价工作组</a:t>
            </a:r>
            <a:endParaRPr lang="zh-CN" altLang="en-US" sz="2000" dirty="0">
              <a:latin typeface="楷体_GB2312" panose="02010609030101010101" pitchFamily="49" charset="-122"/>
              <a:ea typeface="楷体_GB2312" panose="02010609030101010101" pitchFamily="49" charset="-122"/>
            </a:endParaRPr>
          </a:p>
          <a:p>
            <a:pPr>
              <a:lnSpc>
                <a:spcPct val="80000"/>
              </a:lnSpc>
              <a:buNone/>
            </a:pPr>
            <a:r>
              <a:rPr lang="zh-CN" altLang="en-US" sz="2000"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3.</a:t>
            </a:r>
            <a:r>
              <a:rPr lang="zh-CN" altLang="en-US" sz="2000" dirty="0">
                <a:latin typeface="楷体_GB2312" panose="02010609030101010101" pitchFamily="49" charset="-122"/>
                <a:ea typeface="楷体_GB2312" panose="02010609030101010101" pitchFamily="49" charset="-122"/>
              </a:rPr>
              <a:t>确定评价机构</a:t>
            </a:r>
            <a:endParaRPr lang="zh-CN" altLang="en-US" sz="2000" dirty="0">
              <a:latin typeface="楷体_GB2312" panose="02010609030101010101" pitchFamily="49" charset="-122"/>
              <a:ea typeface="楷体_GB2312" panose="02010609030101010101" pitchFamily="49" charset="-122"/>
            </a:endParaRPr>
          </a:p>
          <a:p>
            <a:pPr>
              <a:lnSpc>
                <a:spcPct val="80000"/>
              </a:lnSpc>
              <a:buNone/>
            </a:pPr>
            <a:r>
              <a:rPr lang="zh-CN" altLang="en-US" sz="2000"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4.</a:t>
            </a:r>
            <a:r>
              <a:rPr lang="zh-CN" altLang="en-US" sz="2000" dirty="0">
                <a:latin typeface="楷体_GB2312" panose="02010609030101010101" pitchFamily="49" charset="-122"/>
                <a:ea typeface="楷体_GB2312" panose="02010609030101010101" pitchFamily="49" charset="-122"/>
              </a:rPr>
              <a:t>制订评价方案（核心是指标体系） </a:t>
            </a:r>
            <a:endParaRPr lang="zh-CN" altLang="en-US" sz="2000" dirty="0">
              <a:latin typeface="楷体_GB2312" panose="02010609030101010101" pitchFamily="49" charset="-122"/>
              <a:ea typeface="楷体_GB2312" panose="02010609030101010101" pitchFamily="49" charset="-122"/>
            </a:endParaRPr>
          </a:p>
          <a:p>
            <a:pPr>
              <a:lnSpc>
                <a:spcPct val="80000"/>
              </a:lnSpc>
              <a:buNone/>
            </a:pPr>
            <a:r>
              <a:rPr lang="zh-CN" altLang="en-US" sz="2000"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5.</a:t>
            </a:r>
            <a:r>
              <a:rPr lang="zh-CN" altLang="en-US" sz="2000" dirty="0">
                <a:latin typeface="楷体_GB2312" panose="02010609030101010101" pitchFamily="49" charset="-122"/>
                <a:ea typeface="楷体_GB2312" panose="02010609030101010101" pitchFamily="49" charset="-122"/>
              </a:rPr>
              <a:t>下达评价通知</a:t>
            </a:r>
            <a:endParaRPr lang="zh-CN" altLang="en-US" sz="2000" dirty="0">
              <a:latin typeface="楷体_GB2312" panose="02010609030101010101" pitchFamily="49" charset="-122"/>
              <a:ea typeface="楷体_GB2312" panose="02010609030101010101" pitchFamily="49" charset="-122"/>
            </a:endParaRPr>
          </a:p>
          <a:p>
            <a:pPr>
              <a:lnSpc>
                <a:spcPct val="80000"/>
              </a:lnSpc>
            </a:pPr>
            <a:r>
              <a:rPr lang="zh-CN" altLang="en-US" sz="2000" b="1" dirty="0">
                <a:latin typeface="楷体_GB2312" panose="02010609030101010101" pitchFamily="49" charset="-122"/>
                <a:ea typeface="楷体_GB2312" panose="02010609030101010101" pitchFamily="49" charset="-122"/>
              </a:rPr>
              <a:t>实施评价阶段</a:t>
            </a:r>
            <a:endParaRPr lang="zh-CN" altLang="en-US" sz="2000" b="1" dirty="0">
              <a:latin typeface="楷体_GB2312" panose="02010609030101010101" pitchFamily="49" charset="-122"/>
              <a:ea typeface="楷体_GB2312" panose="02010609030101010101" pitchFamily="49" charset="-122"/>
            </a:endParaRPr>
          </a:p>
          <a:p>
            <a:pPr>
              <a:lnSpc>
                <a:spcPct val="80000"/>
              </a:lnSpc>
              <a:buNone/>
            </a:pPr>
            <a:r>
              <a:rPr lang="zh-CN" altLang="en-US" sz="2000" b="1"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6.</a:t>
            </a:r>
            <a:r>
              <a:rPr lang="zh-CN" altLang="en-US" sz="2000" dirty="0">
                <a:latin typeface="楷体_GB2312" panose="02010609030101010101" pitchFamily="49" charset="-122"/>
                <a:ea typeface="楷体_GB2312" panose="02010609030101010101" pitchFamily="49" charset="-122"/>
              </a:rPr>
              <a:t>资料收集与审核</a:t>
            </a:r>
            <a:endParaRPr lang="zh-CN" altLang="en-US" sz="2000" dirty="0">
              <a:latin typeface="楷体_GB2312" panose="02010609030101010101" pitchFamily="49" charset="-122"/>
              <a:ea typeface="楷体_GB2312" panose="02010609030101010101" pitchFamily="49" charset="-122"/>
            </a:endParaRPr>
          </a:p>
          <a:p>
            <a:pPr>
              <a:lnSpc>
                <a:spcPct val="80000"/>
              </a:lnSpc>
              <a:buNone/>
            </a:pPr>
            <a:r>
              <a:rPr lang="zh-CN" altLang="en-US" sz="2000"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7.</a:t>
            </a:r>
            <a:r>
              <a:rPr lang="zh-CN" altLang="en-US" sz="2000" dirty="0">
                <a:latin typeface="楷体_GB2312" panose="02010609030101010101" pitchFamily="49" charset="-122"/>
                <a:ea typeface="楷体_GB2312" panose="02010609030101010101" pitchFamily="49" charset="-122"/>
              </a:rPr>
              <a:t>现场和非现场评价</a:t>
            </a:r>
            <a:endParaRPr lang="zh-CN" altLang="en-US" sz="2000" dirty="0">
              <a:latin typeface="楷体_GB2312" panose="02010609030101010101" pitchFamily="49" charset="-122"/>
              <a:ea typeface="楷体_GB2312" panose="02010609030101010101" pitchFamily="49" charset="-122"/>
            </a:endParaRPr>
          </a:p>
          <a:p>
            <a:pPr>
              <a:lnSpc>
                <a:spcPct val="80000"/>
              </a:lnSpc>
              <a:buNone/>
            </a:pPr>
            <a:r>
              <a:rPr lang="zh-CN" altLang="en-US" sz="2000"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8.</a:t>
            </a:r>
            <a:r>
              <a:rPr lang="zh-CN" altLang="en-US" sz="2000" dirty="0">
                <a:latin typeface="楷体_GB2312" panose="02010609030101010101" pitchFamily="49" charset="-122"/>
                <a:ea typeface="楷体_GB2312" panose="02010609030101010101" pitchFamily="49" charset="-122"/>
              </a:rPr>
              <a:t>综合评价</a:t>
            </a:r>
            <a:endParaRPr lang="zh-CN" altLang="en-US" sz="2000" dirty="0">
              <a:latin typeface="楷体_GB2312" panose="02010609030101010101" pitchFamily="49" charset="-122"/>
              <a:ea typeface="楷体_GB2312" panose="02010609030101010101" pitchFamily="49" charset="-122"/>
            </a:endParaRPr>
          </a:p>
          <a:p>
            <a:pPr>
              <a:lnSpc>
                <a:spcPct val="80000"/>
              </a:lnSpc>
            </a:pPr>
            <a:r>
              <a:rPr lang="zh-CN" altLang="en-US" sz="2000" b="1" dirty="0">
                <a:latin typeface="楷体_GB2312" panose="02010609030101010101" pitchFamily="49" charset="-122"/>
                <a:ea typeface="楷体_GB2312" panose="02010609030101010101" pitchFamily="49" charset="-122"/>
              </a:rPr>
              <a:t>撰写报告阶段</a:t>
            </a:r>
            <a:endParaRPr lang="zh-CN" altLang="en-US" sz="2000" b="1" dirty="0">
              <a:latin typeface="楷体_GB2312" panose="02010609030101010101" pitchFamily="49" charset="-122"/>
              <a:ea typeface="楷体_GB2312" panose="02010609030101010101" pitchFamily="49" charset="-122"/>
            </a:endParaRPr>
          </a:p>
          <a:p>
            <a:pPr>
              <a:lnSpc>
                <a:spcPct val="80000"/>
              </a:lnSpc>
              <a:buNone/>
            </a:pPr>
            <a:r>
              <a:rPr lang="zh-CN" altLang="en-US" sz="2000" b="1">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9.</a:t>
            </a:r>
            <a:r>
              <a:rPr lang="zh-CN" altLang="en-US" sz="2000" dirty="0">
                <a:latin typeface="楷体_GB2312" panose="02010609030101010101" pitchFamily="49" charset="-122"/>
                <a:ea typeface="楷体_GB2312" panose="02010609030101010101" pitchFamily="49" charset="-122"/>
              </a:rPr>
              <a:t>撰写报告</a:t>
            </a:r>
            <a:endParaRPr lang="zh-CN" altLang="en-US" sz="2000" dirty="0">
              <a:latin typeface="楷体_GB2312" panose="02010609030101010101" pitchFamily="49" charset="-122"/>
              <a:ea typeface="楷体_GB2312" panose="02010609030101010101" pitchFamily="49" charset="-122"/>
            </a:endParaRPr>
          </a:p>
          <a:p>
            <a:pPr>
              <a:lnSpc>
                <a:spcPct val="80000"/>
              </a:lnSpc>
              <a:buNone/>
            </a:pPr>
            <a:r>
              <a:rPr lang="zh-CN" altLang="en-US" sz="2000"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10.</a:t>
            </a:r>
            <a:r>
              <a:rPr lang="zh-CN" altLang="en-US" sz="2000" dirty="0">
                <a:latin typeface="楷体_GB2312" panose="02010609030101010101" pitchFamily="49" charset="-122"/>
                <a:ea typeface="楷体_GB2312" panose="02010609030101010101" pitchFamily="49" charset="-122"/>
              </a:rPr>
              <a:t>提交报告</a:t>
            </a:r>
            <a:endParaRPr lang="zh-CN" altLang="en-US" sz="2000" dirty="0">
              <a:latin typeface="楷体_GB2312" panose="02010609030101010101" pitchFamily="49" charset="-122"/>
              <a:ea typeface="楷体_GB2312" panose="02010609030101010101" pitchFamily="49" charset="-122"/>
            </a:endParaRPr>
          </a:p>
          <a:p>
            <a:pPr>
              <a:lnSpc>
                <a:spcPct val="80000"/>
              </a:lnSpc>
            </a:pPr>
            <a:r>
              <a:rPr lang="zh-CN" altLang="en-US" sz="2000" b="1" dirty="0">
                <a:latin typeface="楷体_GB2312" panose="02010609030101010101" pitchFamily="49" charset="-122"/>
                <a:ea typeface="楷体_GB2312" panose="02010609030101010101" pitchFamily="49" charset="-122"/>
              </a:rPr>
              <a:t>结果应用阶段</a:t>
            </a:r>
            <a:endParaRPr lang="zh-CN" altLang="en-US" sz="2000" b="1" dirty="0">
              <a:latin typeface="楷体_GB2312" panose="02010609030101010101" pitchFamily="49" charset="-122"/>
              <a:ea typeface="楷体_GB2312" panose="02010609030101010101" pitchFamily="49" charset="-122"/>
            </a:endParaRPr>
          </a:p>
          <a:p>
            <a:pPr>
              <a:lnSpc>
                <a:spcPct val="80000"/>
              </a:lnSpc>
              <a:buNone/>
            </a:pPr>
            <a:r>
              <a:rPr lang="zh-CN" altLang="en-US" sz="2000" b="1"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11.</a:t>
            </a:r>
            <a:r>
              <a:rPr lang="zh-CN" altLang="en-US" sz="2000" dirty="0">
                <a:latin typeface="楷体_GB2312" panose="02010609030101010101" pitchFamily="49" charset="-122"/>
                <a:ea typeface="楷体_GB2312" panose="02010609030101010101" pitchFamily="49" charset="-122"/>
              </a:rPr>
              <a:t>结果反馈</a:t>
            </a:r>
            <a:endParaRPr lang="zh-CN" altLang="en-US" sz="2000" dirty="0">
              <a:latin typeface="楷体_GB2312" panose="02010609030101010101" pitchFamily="49" charset="-122"/>
              <a:ea typeface="楷体_GB2312" panose="02010609030101010101" pitchFamily="49" charset="-122"/>
            </a:endParaRPr>
          </a:p>
          <a:p>
            <a:pPr>
              <a:lnSpc>
                <a:spcPct val="80000"/>
              </a:lnSpc>
              <a:buNone/>
            </a:pPr>
            <a:r>
              <a:rPr lang="zh-CN" altLang="en-US" sz="2000" dirty="0">
                <a:latin typeface="楷体_GB2312" panose="02010609030101010101" pitchFamily="49" charset="-122"/>
                <a:ea typeface="楷体_GB2312" panose="02010609030101010101" pitchFamily="49" charset="-122"/>
              </a:rPr>
              <a:t>         </a:t>
            </a:r>
            <a:r>
              <a:rPr lang="en-US" altLang="zh-CN" sz="2000" dirty="0">
                <a:latin typeface="楷体_GB2312" panose="02010609030101010101" pitchFamily="49" charset="-122"/>
                <a:ea typeface="楷体_GB2312" panose="02010609030101010101" pitchFamily="49" charset="-122"/>
              </a:rPr>
              <a:t>12.</a:t>
            </a:r>
            <a:r>
              <a:rPr lang="zh-CN" altLang="en-US" sz="2000" dirty="0">
                <a:latin typeface="楷体_GB2312" panose="02010609030101010101" pitchFamily="49" charset="-122"/>
                <a:ea typeface="楷体_GB2312" panose="02010609030101010101" pitchFamily="49" charset="-122"/>
              </a:rPr>
              <a:t>预算应用</a:t>
            </a:r>
            <a:endParaRPr lang="zh-CN" altLang="en-US" sz="2000" dirty="0">
              <a:latin typeface="楷体_GB2312" panose="02010609030101010101" pitchFamily="49" charset="-122"/>
              <a:ea typeface="楷体_GB2312" panose="02010609030101010101" pitchFamily="49" charset="-122"/>
            </a:endParaRPr>
          </a:p>
        </p:txBody>
      </p:sp>
    </p:spTree>
  </p:cSld>
  <p:clrMapOvr>
    <a:masterClrMapping/>
  </p:clrMapOvr>
  <p:transition>
    <p:blinds dir="vert"/>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321537"/>
          <p:cNvSpPr>
            <a:spLocks noGrp="1"/>
          </p:cNvSpPr>
          <p:nvPr>
            <p:ph type="title"/>
          </p:nvPr>
        </p:nvSpPr>
        <p:spPr/>
        <p:txBody>
          <a:bodyPr anchor="ctr"/>
          <a:p>
            <a:r>
              <a:rPr lang="zh-CN" altLang="en-US" sz="2800" dirty="0"/>
              <a:t>四、绩效评价流程与报告</a:t>
            </a:r>
            <a:endParaRPr lang="zh-CN" altLang="en-US" sz="2800" dirty="0"/>
          </a:p>
        </p:txBody>
      </p:sp>
      <p:sp>
        <p:nvSpPr>
          <p:cNvPr id="33794" name="文本占位符 321538"/>
          <p:cNvSpPr>
            <a:spLocks noGrp="1"/>
          </p:cNvSpPr>
          <p:nvPr>
            <p:ph idx="1"/>
          </p:nvPr>
        </p:nvSpPr>
        <p:spPr>
          <a:xfrm>
            <a:off x="1631950" y="1752600"/>
            <a:ext cx="9036050" cy="5105400"/>
          </a:xfrm>
        </p:spPr>
        <p:txBody>
          <a:bodyPr anchor="t"/>
          <a:p>
            <a:r>
              <a:rPr lang="zh-CN" altLang="en-US" sz="2800" b="1" dirty="0">
                <a:solidFill>
                  <a:schemeClr val="folHlink"/>
                </a:solidFill>
                <a:latin typeface="楷体_GB2312" panose="02010609030101010101" pitchFamily="49" charset="-122"/>
                <a:ea typeface="楷体_GB2312" panose="02010609030101010101" pitchFamily="49" charset="-122"/>
              </a:rPr>
              <a:t>（二）注重评价报告的撰写</a:t>
            </a:r>
            <a:endParaRPr lang="zh-CN" altLang="en-US" sz="2800" b="1" dirty="0">
              <a:solidFill>
                <a:schemeClr val="folHlink"/>
              </a:solidFill>
              <a:latin typeface="楷体_GB2312" panose="02010609030101010101" pitchFamily="49" charset="-122"/>
              <a:ea typeface="楷体_GB2312" panose="02010609030101010101" pitchFamily="49" charset="-122"/>
            </a:endParaRPr>
          </a:p>
          <a:p>
            <a:r>
              <a:rPr lang="en-US" altLang="zh-CN" sz="2800" b="1" dirty="0">
                <a:solidFill>
                  <a:schemeClr val="folHlink"/>
                </a:solidFill>
                <a:latin typeface="楷体_GB2312" panose="02010609030101010101" pitchFamily="49" charset="-122"/>
                <a:ea typeface="楷体_GB2312" panose="02010609030101010101" pitchFamily="49" charset="-122"/>
              </a:rPr>
              <a:t>1.</a:t>
            </a:r>
            <a:r>
              <a:rPr lang="zh-CN" altLang="en-US" sz="2800" b="1" dirty="0">
                <a:solidFill>
                  <a:schemeClr val="folHlink"/>
                </a:solidFill>
                <a:latin typeface="楷体_GB2312" panose="02010609030101010101" pitchFamily="49" charset="-122"/>
                <a:ea typeface="楷体_GB2312" panose="02010609030101010101" pitchFamily="49" charset="-122"/>
              </a:rPr>
              <a:t>浙江省绩效评价报告格式解读</a:t>
            </a:r>
            <a:endParaRPr lang="zh-CN" altLang="en-US" sz="2800" b="1" dirty="0">
              <a:solidFill>
                <a:schemeClr val="folHlink"/>
              </a:solidFill>
              <a:latin typeface="楷体_GB2312" panose="02010609030101010101" pitchFamily="49" charset="-122"/>
              <a:ea typeface="楷体_GB2312" panose="02010609030101010101" pitchFamily="49" charset="-122"/>
            </a:endParaRPr>
          </a:p>
          <a:p>
            <a:r>
              <a:rPr lang="zh-CN" altLang="en-US" sz="2800" dirty="0">
                <a:latin typeface="楷体_GB2312" panose="02010609030101010101" pitchFamily="49" charset="-122"/>
                <a:ea typeface="楷体_GB2312" panose="02010609030101010101" pitchFamily="49" charset="-122"/>
              </a:rPr>
              <a:t>  浙财绩效字〔</a:t>
            </a:r>
            <a:r>
              <a:rPr lang="en-US" altLang="zh-CN" sz="2800" dirty="0">
                <a:latin typeface="楷体_GB2312" panose="02010609030101010101" pitchFamily="49" charset="-122"/>
                <a:ea typeface="楷体_GB2312" panose="02010609030101010101" pitchFamily="49" charset="-122"/>
              </a:rPr>
              <a:t>2009</a:t>
            </a:r>
            <a:r>
              <a:rPr lang="zh-CN" altLang="en-US" sz="2800" dirty="0">
                <a:latin typeface="楷体_GB2312" panose="02010609030101010101" pitchFamily="49" charset="-122"/>
                <a:ea typeface="楷体_GB2312" panose="02010609030101010101" pitchFamily="49" charset="-122"/>
              </a:rPr>
              <a:t>〕</a:t>
            </a:r>
            <a:r>
              <a:rPr lang="en-US" altLang="zh-CN" sz="2800" dirty="0">
                <a:latin typeface="楷体_GB2312" panose="02010609030101010101" pitchFamily="49" charset="-122"/>
                <a:ea typeface="楷体_GB2312" panose="02010609030101010101" pitchFamily="49" charset="-122"/>
              </a:rPr>
              <a:t>5</a:t>
            </a:r>
            <a:r>
              <a:rPr lang="zh-CN" altLang="en-US" sz="2800" dirty="0">
                <a:latin typeface="楷体_GB2312" panose="02010609030101010101" pitchFamily="49" charset="-122"/>
                <a:ea typeface="楷体_GB2312" panose="02010609030101010101" pitchFamily="49" charset="-122"/>
              </a:rPr>
              <a:t>号</a:t>
            </a:r>
            <a:r>
              <a:rPr lang="en-US" altLang="zh-CN" sz="2800" dirty="0">
                <a:latin typeface="楷体_GB2312" panose="02010609030101010101" pitchFamily="49" charset="-122"/>
                <a:ea typeface="楷体_GB2312" panose="02010609030101010101" pitchFamily="49" charset="-122"/>
              </a:rPr>
              <a:t>《</a:t>
            </a:r>
            <a:r>
              <a:rPr lang="zh-CN" altLang="en-US" sz="2800" dirty="0">
                <a:latin typeface="楷体_GB2312" panose="02010609030101010101" pitchFamily="49" charset="-122"/>
                <a:ea typeface="楷体_GB2312" panose="02010609030101010101" pitchFamily="49" charset="-122"/>
                <a:hlinkClick r:id="rId1" action="ppaction://hlinkfile"/>
              </a:rPr>
              <a:t>关于印发浙江省财政支出绩效评价实施办法的通知</a:t>
            </a:r>
            <a:r>
              <a:rPr lang="en-US" altLang="zh-CN" sz="2800" dirty="0">
                <a:latin typeface="楷体_GB2312" panose="02010609030101010101" pitchFamily="49" charset="-122"/>
                <a:ea typeface="楷体_GB2312" panose="02010609030101010101" pitchFamily="49" charset="-122"/>
              </a:rPr>
              <a:t>》</a:t>
            </a:r>
            <a:r>
              <a:rPr lang="zh-CN" altLang="en-US" sz="2800" dirty="0">
                <a:latin typeface="楷体_GB2312" panose="02010609030101010101" pitchFamily="49" charset="-122"/>
                <a:ea typeface="楷体_GB2312" panose="02010609030101010101" pitchFamily="49" charset="-122"/>
              </a:rPr>
              <a:t>对格式规范做了明确规定。</a:t>
            </a:r>
            <a:endParaRPr lang="zh-CN" altLang="en-US" sz="2800" dirty="0">
              <a:latin typeface="楷体_GB2312" panose="02010609030101010101" pitchFamily="49" charset="-122"/>
              <a:ea typeface="楷体_GB2312" panose="02010609030101010101" pitchFamily="49" charset="-122"/>
            </a:endParaRPr>
          </a:p>
          <a:p>
            <a:pPr>
              <a:buNone/>
            </a:pPr>
            <a:r>
              <a:rPr lang="zh-CN" altLang="en-US" sz="2800" dirty="0">
                <a:latin typeface="楷体_GB2312" panose="02010609030101010101" pitchFamily="49" charset="-122"/>
                <a:ea typeface="楷体_GB2312" panose="02010609030101010101" pitchFamily="49" charset="-122"/>
              </a:rPr>
              <a:t>   </a:t>
            </a:r>
            <a:r>
              <a:rPr lang="en-US" altLang="zh-CN" sz="2800" dirty="0">
                <a:latin typeface="楷体_GB2312" panose="02010609030101010101" pitchFamily="49" charset="-122"/>
                <a:ea typeface="楷体_GB2312" panose="02010609030101010101" pitchFamily="49" charset="-122"/>
              </a:rPr>
              <a:t>[</a:t>
            </a:r>
            <a:r>
              <a:rPr lang="zh-CN" altLang="en-US" sz="2800" dirty="0">
                <a:latin typeface="楷体_GB2312" panose="02010609030101010101" pitchFamily="49" charset="-122"/>
                <a:ea typeface="楷体_GB2312" panose="02010609030101010101" pitchFamily="49" charset="-122"/>
                <a:hlinkClick r:id="rId2" action="ppaction://hlinkfile"/>
              </a:rPr>
              <a:t>格式讲解</a:t>
            </a:r>
            <a:r>
              <a:rPr lang="en-US" altLang="zh-CN" sz="2800" dirty="0">
                <a:latin typeface="楷体_GB2312" panose="02010609030101010101" pitchFamily="49" charset="-122"/>
                <a:ea typeface="楷体_GB2312" panose="02010609030101010101" pitchFamily="49" charset="-122"/>
              </a:rPr>
              <a:t>] </a:t>
            </a:r>
            <a:r>
              <a:rPr lang="zh-CN" altLang="en-US" sz="2800" dirty="0">
                <a:latin typeface="楷体_GB2312" panose="02010609030101010101" pitchFamily="49" charset="-122"/>
                <a:ea typeface="楷体_GB2312" panose="02010609030101010101" pitchFamily="49" charset="-122"/>
              </a:rPr>
              <a:t>各部分的规范内容解读。</a:t>
            </a:r>
            <a:endParaRPr lang="zh-CN" altLang="en-US" sz="2800" dirty="0">
              <a:latin typeface="楷体_GB2312" panose="02010609030101010101" pitchFamily="49" charset="-122"/>
              <a:ea typeface="楷体_GB2312" panose="02010609030101010101" pitchFamily="49" charset="-122"/>
            </a:endParaRPr>
          </a:p>
          <a:p>
            <a:pPr>
              <a:buNone/>
            </a:pPr>
            <a:r>
              <a:rPr lang="zh-CN" altLang="en-US" sz="2800" dirty="0">
                <a:latin typeface="楷体_GB2312" panose="02010609030101010101" pitchFamily="49" charset="-122"/>
                <a:ea typeface="楷体_GB2312" panose="02010609030101010101" pitchFamily="49" charset="-122"/>
              </a:rPr>
              <a:t>   </a:t>
            </a:r>
            <a:r>
              <a:rPr lang="en-US" altLang="zh-CN" sz="2800" dirty="0">
                <a:latin typeface="楷体_GB2312" panose="02010609030101010101" pitchFamily="49" charset="-122"/>
                <a:ea typeface="楷体_GB2312" panose="02010609030101010101" pitchFamily="49" charset="-122"/>
              </a:rPr>
              <a:t>1. </a:t>
            </a:r>
            <a:r>
              <a:rPr lang="zh-CN" altLang="en-US" sz="2800" dirty="0">
                <a:latin typeface="楷体_GB2312" panose="02010609030101010101" pitchFamily="49" charset="-122"/>
                <a:ea typeface="楷体_GB2312" panose="02010609030101010101" pitchFamily="49" charset="-122"/>
              </a:rPr>
              <a:t>封面   </a:t>
            </a:r>
            <a:r>
              <a:rPr lang="en-US" altLang="zh-CN" sz="2800" dirty="0">
                <a:latin typeface="楷体_GB2312" panose="02010609030101010101" pitchFamily="49" charset="-122"/>
                <a:ea typeface="楷体_GB2312" panose="02010609030101010101" pitchFamily="49" charset="-122"/>
              </a:rPr>
              <a:t>2.</a:t>
            </a:r>
            <a:r>
              <a:rPr lang="zh-CN" altLang="en-US" sz="2800" dirty="0">
                <a:latin typeface="楷体_GB2312" panose="02010609030101010101" pitchFamily="49" charset="-122"/>
                <a:ea typeface="楷体_GB2312" panose="02010609030101010101" pitchFamily="49" charset="-122"/>
              </a:rPr>
              <a:t>表格部分   </a:t>
            </a:r>
            <a:r>
              <a:rPr lang="en-US" altLang="zh-CN" sz="2800" dirty="0">
                <a:latin typeface="楷体_GB2312" panose="02010609030101010101" pitchFamily="49" charset="-122"/>
                <a:ea typeface="楷体_GB2312" panose="02010609030101010101" pitchFamily="49" charset="-122"/>
              </a:rPr>
              <a:t>3.</a:t>
            </a:r>
            <a:r>
              <a:rPr lang="zh-CN" altLang="en-US" sz="2800" dirty="0">
                <a:latin typeface="楷体_GB2312" panose="02010609030101010101" pitchFamily="49" charset="-122"/>
                <a:ea typeface="楷体_GB2312" panose="02010609030101010101" pitchFamily="49" charset="-122"/>
              </a:rPr>
              <a:t>文字部分  </a:t>
            </a:r>
            <a:r>
              <a:rPr lang="en-US" altLang="zh-CN" sz="2800" dirty="0">
                <a:latin typeface="楷体_GB2312" panose="02010609030101010101" pitchFamily="49" charset="-122"/>
                <a:ea typeface="楷体_GB2312" panose="02010609030101010101" pitchFamily="49" charset="-122"/>
              </a:rPr>
              <a:t>4.</a:t>
            </a:r>
            <a:r>
              <a:rPr lang="zh-CN" altLang="en-US" sz="2800" dirty="0">
                <a:latin typeface="楷体_GB2312" panose="02010609030101010101" pitchFamily="49" charset="-122"/>
                <a:ea typeface="楷体_GB2312" panose="02010609030101010101" pitchFamily="49" charset="-122"/>
              </a:rPr>
              <a:t>附件（包括指标体系）</a:t>
            </a:r>
            <a:endParaRPr lang="zh-CN" altLang="en-US" sz="2800" dirty="0">
              <a:latin typeface="楷体_GB2312" panose="02010609030101010101" pitchFamily="49" charset="-122"/>
              <a:ea typeface="楷体_GB2312" panose="02010609030101010101" pitchFamily="49" charset="-122"/>
            </a:endParaRPr>
          </a:p>
        </p:txBody>
      </p:sp>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47528" y="1196752"/>
            <a:ext cx="8229600" cy="4752528"/>
          </a:xfrm>
        </p:spPr>
        <p:txBody>
          <a:bodyPr/>
          <a:lstStyle/>
          <a:p>
            <a:pPr algn="l">
              <a:defRPr/>
            </a:pPr>
            <a:r>
              <a:rPr lang="zh-CN" altLang="en-US" sz="2800" b="1" dirty="0">
                <a:solidFill>
                  <a:srgbClr val="002060"/>
                </a:solidFill>
                <a:latin typeface="+mn-ea"/>
              </a:rPr>
              <a:t>关注社会效益、经济效益、环境效益、可持续影响、满意度</a:t>
            </a:r>
            <a:endParaRPr lang="en-US" altLang="zh-CN" sz="2800" b="1" dirty="0">
              <a:solidFill>
                <a:srgbClr val="002060"/>
              </a:solidFill>
              <a:latin typeface="+mn-ea"/>
            </a:endParaRPr>
          </a:p>
          <a:p>
            <a:pPr algn="l">
              <a:defRPr/>
            </a:pPr>
            <a:r>
              <a:rPr lang="zh-CN" altLang="en-US" sz="2400" b="1" dirty="0">
                <a:solidFill>
                  <a:srgbClr val="FF0000"/>
                </a:solidFill>
                <a:latin typeface="+mn-ea"/>
              </a:rPr>
              <a:t>发现问题：</a:t>
            </a:r>
            <a:endParaRPr lang="en-US" altLang="zh-CN" sz="2400" b="1" dirty="0">
              <a:solidFill>
                <a:srgbClr val="FF0000"/>
              </a:solidFill>
              <a:latin typeface="+mn-ea"/>
            </a:endParaRPr>
          </a:p>
          <a:p>
            <a:pPr algn="l">
              <a:defRPr/>
            </a:pPr>
            <a:r>
              <a:rPr lang="zh-CN" altLang="en-US" sz="2400" b="1" dirty="0">
                <a:solidFill>
                  <a:srgbClr val="002060"/>
                </a:solidFill>
                <a:latin typeface="+mn-ea"/>
              </a:rPr>
              <a:t>是否具有良好的社会经济效益？</a:t>
            </a:r>
            <a:endParaRPr lang="zh-CN" altLang="en-US" sz="2400" b="1" dirty="0">
              <a:solidFill>
                <a:srgbClr val="002060"/>
              </a:solidFill>
              <a:latin typeface="+mn-ea"/>
            </a:endParaRPr>
          </a:p>
          <a:p>
            <a:pPr algn="l">
              <a:defRPr/>
            </a:pPr>
            <a:r>
              <a:rPr lang="zh-CN" altLang="en-US" sz="2400" b="1" dirty="0">
                <a:solidFill>
                  <a:srgbClr val="002060"/>
                </a:solidFill>
                <a:latin typeface="+mn-ea"/>
              </a:rPr>
              <a:t>社会经济效益是否符合财政投入规模？</a:t>
            </a:r>
            <a:endParaRPr lang="en-US" altLang="zh-CN" sz="2400" b="1" dirty="0">
              <a:solidFill>
                <a:srgbClr val="002060"/>
              </a:solidFill>
              <a:latin typeface="+mn-ea"/>
            </a:endParaRPr>
          </a:p>
          <a:p>
            <a:pPr algn="l">
              <a:defRPr/>
            </a:pPr>
            <a:r>
              <a:rPr lang="zh-CN" altLang="en-US" sz="2400" b="1" dirty="0">
                <a:solidFill>
                  <a:srgbClr val="002060"/>
                </a:solidFill>
                <a:latin typeface="+mn-ea"/>
              </a:rPr>
              <a:t>项目的受益对象确定是否准确？</a:t>
            </a:r>
            <a:endParaRPr lang="en-US" altLang="zh-CN" sz="2400" b="1" dirty="0">
              <a:solidFill>
                <a:srgbClr val="002060"/>
              </a:solidFill>
              <a:latin typeface="+mn-ea"/>
            </a:endParaRPr>
          </a:p>
          <a:p>
            <a:pPr algn="l">
              <a:defRPr/>
            </a:pPr>
            <a:r>
              <a:rPr lang="zh-CN" altLang="en-US" sz="2400" b="1" dirty="0">
                <a:solidFill>
                  <a:srgbClr val="002060"/>
                </a:solidFill>
                <a:latin typeface="+mn-ea"/>
              </a:rPr>
              <a:t>项目预期受益人群与项目实际受益人群是否一致？</a:t>
            </a:r>
            <a:endParaRPr lang="zh-CN" altLang="en-US" sz="2400" b="1" dirty="0">
              <a:solidFill>
                <a:srgbClr val="002060"/>
              </a:solidFill>
              <a:latin typeface="+mn-ea"/>
            </a:endParaRPr>
          </a:p>
          <a:p>
            <a:pPr algn="l">
              <a:defRPr/>
            </a:pPr>
            <a:r>
              <a:rPr lang="zh-CN" altLang="en-US" sz="2400" b="1" dirty="0">
                <a:solidFill>
                  <a:srgbClr val="002060"/>
                </a:solidFill>
                <a:latin typeface="+mn-ea"/>
              </a:rPr>
              <a:t>项目的满意度测量是否全面、准确？</a:t>
            </a:r>
            <a:endParaRPr lang="en-US" altLang="zh-CN" sz="2400" b="1" dirty="0">
              <a:solidFill>
                <a:srgbClr val="002060"/>
              </a:solidFill>
              <a:latin typeface="+mn-ea"/>
            </a:endParaRPr>
          </a:p>
          <a:p>
            <a:pPr algn="l">
              <a:defRPr/>
            </a:pPr>
            <a:r>
              <a:rPr lang="zh-CN" altLang="en-US" sz="2400" b="1" dirty="0">
                <a:solidFill>
                  <a:srgbClr val="002060"/>
                </a:solidFill>
                <a:latin typeface="+mn-ea"/>
              </a:rPr>
              <a:t>项目的实施结果是否具有可持续性？</a:t>
            </a:r>
            <a:endParaRPr lang="en-US" altLang="zh-CN" sz="2400" b="1" dirty="0">
              <a:solidFill>
                <a:srgbClr val="002060"/>
              </a:solidFill>
              <a:latin typeface="+mn-ea"/>
            </a:endParaRPr>
          </a:p>
          <a:p>
            <a:pPr algn="l">
              <a:defRPr/>
            </a:pPr>
            <a:r>
              <a:rPr lang="zh-CN" altLang="en-US" sz="2400" b="1" dirty="0">
                <a:solidFill>
                  <a:srgbClr val="002060"/>
                </a:solidFill>
                <a:latin typeface="+mn-ea"/>
              </a:rPr>
              <a:t>项目的资产是否得到有效利用？</a:t>
            </a:r>
            <a:endParaRPr lang="zh-CN" altLang="en-US" sz="2400" b="1" dirty="0">
              <a:solidFill>
                <a:srgbClr val="002060"/>
              </a:solidFill>
              <a:latin typeface="+mn-ea"/>
            </a:endParaRPr>
          </a:p>
          <a:p>
            <a:pPr algn="l"/>
            <a:endParaRPr lang="zh-CN" altLang="en-US" dirty="0"/>
          </a:p>
        </p:txBody>
      </p:sp>
      <p:sp>
        <p:nvSpPr>
          <p:cNvPr id="3" name="标题 2"/>
          <p:cNvSpPr>
            <a:spLocks noGrp="1"/>
          </p:cNvSpPr>
          <p:nvPr>
            <p:ph type="title"/>
          </p:nvPr>
        </p:nvSpPr>
        <p:spPr>
          <a:xfrm>
            <a:off x="1991544" y="332656"/>
            <a:ext cx="6912744" cy="432000"/>
          </a:xfrm>
        </p:spPr>
        <p:txBody>
          <a:bodyPr/>
          <a:lstStyle/>
          <a:p>
            <a:pPr algn="ctr"/>
            <a:r>
              <a:rPr lang="zh-CN" altLang="en-US" sz="3200" b="1" dirty="0">
                <a:solidFill>
                  <a:srgbClr val="002060"/>
                </a:solidFill>
                <a:latin typeface="+mn-ea"/>
                <a:ea typeface="+mn-ea"/>
              </a:rPr>
              <a:t>（</a:t>
            </a:r>
            <a:r>
              <a:rPr lang="en-US" altLang="zh-CN" sz="3200" b="1" dirty="0">
                <a:solidFill>
                  <a:srgbClr val="002060"/>
                </a:solidFill>
                <a:latin typeface="+mn-ea"/>
                <a:ea typeface="+mn-ea"/>
              </a:rPr>
              <a:t>3</a:t>
            </a:r>
            <a:r>
              <a:rPr lang="zh-CN" altLang="en-US" sz="3200" b="1" dirty="0">
                <a:solidFill>
                  <a:srgbClr val="002060"/>
                </a:solidFill>
                <a:latin typeface="+mn-ea"/>
                <a:ea typeface="+mn-ea"/>
              </a:rPr>
              <a:t>）效果（产出、结果）</a:t>
            </a:r>
            <a:br>
              <a:rPr lang="en-US" altLang="zh-CN" sz="3200" b="1" dirty="0">
                <a:solidFill>
                  <a:srgbClr val="002060"/>
                </a:solidFill>
                <a:latin typeface="+mn-ea"/>
                <a:ea typeface="+mn-ea"/>
              </a:rPr>
            </a:br>
            <a:endParaRPr lang="zh-CN" altLang="en-US" sz="3200" dirty="0">
              <a:latin typeface="+mn-ea"/>
              <a:ea typeface="+mn-ea"/>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322561"/>
          <p:cNvSpPr>
            <a:spLocks noGrp="1"/>
          </p:cNvSpPr>
          <p:nvPr>
            <p:ph type="title"/>
          </p:nvPr>
        </p:nvSpPr>
        <p:spPr/>
        <p:txBody>
          <a:bodyPr anchor="ctr"/>
          <a:p>
            <a:r>
              <a:rPr lang="zh-CN" altLang="en-US" sz="2800" dirty="0"/>
              <a:t>四、绩效评价流程与报告</a:t>
            </a:r>
            <a:endParaRPr lang="zh-CN" altLang="en-US" sz="2800" dirty="0"/>
          </a:p>
        </p:txBody>
      </p:sp>
      <p:sp>
        <p:nvSpPr>
          <p:cNvPr id="34818" name="文本占位符 322562"/>
          <p:cNvSpPr>
            <a:spLocks noGrp="1"/>
          </p:cNvSpPr>
          <p:nvPr>
            <p:ph idx="1"/>
          </p:nvPr>
        </p:nvSpPr>
        <p:spPr>
          <a:xfrm>
            <a:off x="1981200" y="1628775"/>
            <a:ext cx="8686800" cy="4895850"/>
          </a:xfrm>
        </p:spPr>
        <p:txBody>
          <a:bodyPr anchor="t"/>
          <a:p>
            <a:pPr>
              <a:lnSpc>
                <a:spcPct val="80000"/>
              </a:lnSpc>
            </a:pPr>
            <a:r>
              <a:rPr lang="en-US" altLang="zh-CN" sz="2600" b="1" dirty="0">
                <a:solidFill>
                  <a:schemeClr val="folHlink"/>
                </a:solidFill>
                <a:latin typeface="楷体_GB2312" panose="02010609030101010101" pitchFamily="49" charset="-122"/>
                <a:ea typeface="楷体_GB2312" panose="02010609030101010101" pitchFamily="49" charset="-122"/>
              </a:rPr>
              <a:t>2.</a:t>
            </a:r>
            <a:r>
              <a:rPr lang="zh-CN" altLang="en-US" sz="2600" b="1" dirty="0">
                <a:solidFill>
                  <a:schemeClr val="folHlink"/>
                </a:solidFill>
                <a:latin typeface="楷体_GB2312" panose="02010609030101010101" pitchFamily="49" charset="-122"/>
                <a:ea typeface="楷体_GB2312" panose="02010609030101010101" pitchFamily="49" charset="-122"/>
              </a:rPr>
              <a:t>明确评价报告各部分功能的内在逻辑</a:t>
            </a:r>
            <a:endParaRPr lang="zh-CN" altLang="en-US" sz="2600" b="1" dirty="0">
              <a:solidFill>
                <a:schemeClr val="folHlink"/>
              </a:solidFill>
              <a:latin typeface="楷体_GB2312" panose="02010609030101010101" pitchFamily="49" charset="-122"/>
              <a:ea typeface="楷体_GB2312" panose="02010609030101010101" pitchFamily="49" charset="-122"/>
            </a:endParaRPr>
          </a:p>
          <a:p>
            <a:pPr>
              <a:lnSpc>
                <a:spcPct val="80000"/>
              </a:lnSpc>
              <a:buNone/>
            </a:pPr>
            <a:r>
              <a:rPr lang="zh-CN" altLang="en-US" sz="2400" b="1"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评价报告各部分基于内容的不同具有不同的功能，在此基础上形成了各部分间的逻辑关系（两个层面的逻辑关系）：</a:t>
            </a:r>
            <a:endParaRPr lang="zh-CN" altLang="en-US" sz="2400" dirty="0">
              <a:latin typeface="楷体_GB2312" panose="02010609030101010101" pitchFamily="49" charset="-122"/>
              <a:ea typeface="楷体_GB2312" panose="02010609030101010101" pitchFamily="49" charset="-122"/>
            </a:endParaRPr>
          </a:p>
          <a:p>
            <a:pPr>
              <a:lnSpc>
                <a:spcPct val="80000"/>
              </a:lnSpc>
              <a:buNone/>
            </a:pPr>
            <a:endParaRPr lang="zh-CN" altLang="en-US" sz="2400" dirty="0">
              <a:latin typeface="楷体_GB2312" panose="02010609030101010101" pitchFamily="49" charset="-122"/>
              <a:ea typeface="楷体_GB2312" panose="02010609030101010101" pitchFamily="49" charset="-122"/>
            </a:endParaRPr>
          </a:p>
          <a:p>
            <a:pPr>
              <a:lnSpc>
                <a:spcPct val="80000"/>
              </a:lnSpc>
            </a:pPr>
            <a:r>
              <a:rPr lang="zh-CN" altLang="en-US" sz="2400" b="1" dirty="0">
                <a:solidFill>
                  <a:schemeClr val="folHlink"/>
                </a:solidFill>
                <a:ea typeface="楷体_GB2312" panose="02010609030101010101" pitchFamily="49" charset="-122"/>
              </a:rPr>
              <a:t>第一个逻辑层面：表格部分与文字部分之间的功能区分</a:t>
            </a:r>
            <a:endParaRPr lang="zh-CN" altLang="en-US" sz="2400" b="1" dirty="0">
              <a:solidFill>
                <a:schemeClr val="folHlink"/>
              </a:solidFill>
              <a:ea typeface="楷体_GB2312" panose="02010609030101010101" pitchFamily="49" charset="-122"/>
            </a:endParaRPr>
          </a:p>
          <a:p>
            <a:pPr>
              <a:lnSpc>
                <a:spcPct val="80000"/>
              </a:lnSpc>
              <a:buNone/>
            </a:pPr>
            <a:r>
              <a:rPr lang="zh-CN" altLang="en-US" sz="2600" b="1" dirty="0">
                <a:latin typeface="楷体_GB2312" panose="02010609030101010101" pitchFamily="49" charset="-122"/>
                <a:ea typeface="楷体_GB2312" panose="02010609030101010101" pitchFamily="49" charset="-122"/>
              </a:rPr>
              <a:t>   </a:t>
            </a:r>
            <a:endParaRPr lang="zh-CN" altLang="en-US" sz="2600" b="1" dirty="0">
              <a:latin typeface="楷体_GB2312" panose="02010609030101010101" pitchFamily="49" charset="-122"/>
              <a:ea typeface="楷体_GB2312" panose="02010609030101010101" pitchFamily="49" charset="-122"/>
            </a:endParaRPr>
          </a:p>
          <a:p>
            <a:pPr>
              <a:lnSpc>
                <a:spcPct val="80000"/>
              </a:lnSpc>
              <a:buNone/>
            </a:pPr>
            <a:r>
              <a:rPr lang="zh-CN" altLang="en-US" sz="2600" b="1" dirty="0">
                <a:latin typeface="楷体_GB2312" panose="02010609030101010101" pitchFamily="49" charset="-122"/>
                <a:ea typeface="楷体_GB2312" panose="02010609030101010101" pitchFamily="49" charset="-122"/>
              </a:rPr>
              <a:t>   </a:t>
            </a:r>
            <a:r>
              <a:rPr lang="zh-CN" altLang="en-US" sz="2600" b="1">
                <a:latin typeface="楷体_GB2312" panose="02010609030101010101" pitchFamily="49" charset="-122"/>
                <a:ea typeface="楷体_GB2312" panose="02010609030101010101" pitchFamily="49" charset="-122"/>
              </a:rPr>
              <a:t>  </a:t>
            </a:r>
            <a:endParaRPr lang="zh-CN" altLang="en-US" sz="2600" b="1">
              <a:latin typeface="楷体_GB2312" panose="02010609030101010101" pitchFamily="49" charset="-122"/>
              <a:ea typeface="楷体_GB2312" panose="02010609030101010101" pitchFamily="49" charset="-122"/>
            </a:endParaRPr>
          </a:p>
          <a:p>
            <a:pPr>
              <a:lnSpc>
                <a:spcPct val="80000"/>
              </a:lnSpc>
              <a:buNone/>
            </a:pPr>
            <a:endParaRPr lang="zh-CN" altLang="en-US" sz="2600" b="1" dirty="0">
              <a:latin typeface="楷体_GB2312" panose="02010609030101010101" pitchFamily="49" charset="-122"/>
              <a:ea typeface="楷体_GB2312" panose="02010609030101010101" pitchFamily="49" charset="-122"/>
            </a:endParaRPr>
          </a:p>
        </p:txBody>
      </p:sp>
      <p:sp>
        <p:nvSpPr>
          <p:cNvPr id="34819" name="矩形 322563"/>
          <p:cNvSpPr/>
          <p:nvPr/>
        </p:nvSpPr>
        <p:spPr>
          <a:xfrm>
            <a:off x="2351088" y="4149725"/>
            <a:ext cx="1223962"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algn="ctr" eaLnBrk="1" hangingPunct="1"/>
            <a:r>
              <a:rPr lang="zh-CN" altLang="en-US" sz="2000" b="1" dirty="0">
                <a:latin typeface="Tahoma" panose="020B0604030504040204" pitchFamily="34" charset="0"/>
                <a:ea typeface="宋体" panose="02010600030101010101" pitchFamily="2" charset="-122"/>
              </a:rPr>
              <a:t>表格部分</a:t>
            </a:r>
            <a:endParaRPr lang="zh-CN" altLang="en-US" sz="2000" b="1" dirty="0">
              <a:latin typeface="Tahoma" panose="020B0604030504040204" pitchFamily="34" charset="0"/>
              <a:ea typeface="宋体" panose="02010600030101010101" pitchFamily="2" charset="-122"/>
            </a:endParaRPr>
          </a:p>
        </p:txBody>
      </p:sp>
      <p:sp>
        <p:nvSpPr>
          <p:cNvPr id="34820" name="矩形 322564"/>
          <p:cNvSpPr/>
          <p:nvPr/>
        </p:nvSpPr>
        <p:spPr>
          <a:xfrm>
            <a:off x="3935413" y="4149725"/>
            <a:ext cx="2735262"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algn="ctr" eaLnBrk="1" hangingPunct="1"/>
            <a:r>
              <a:rPr lang="zh-CN" altLang="en-US" sz="2000" b="1" dirty="0">
                <a:latin typeface="Tahoma" panose="020B0604030504040204" pitchFamily="34" charset="0"/>
                <a:ea typeface="宋体" panose="02010600030101010101" pitchFamily="2" charset="-122"/>
              </a:rPr>
              <a:t>对关键信息的简要说明</a:t>
            </a:r>
            <a:endParaRPr lang="zh-CN" altLang="en-US" sz="2000" b="1" dirty="0">
              <a:latin typeface="Tahoma" panose="020B0604030504040204" pitchFamily="34" charset="0"/>
              <a:ea typeface="宋体" panose="02010600030101010101" pitchFamily="2" charset="-122"/>
            </a:endParaRPr>
          </a:p>
        </p:txBody>
      </p:sp>
      <p:sp>
        <p:nvSpPr>
          <p:cNvPr id="34821" name="矩形 322565"/>
          <p:cNvSpPr/>
          <p:nvPr/>
        </p:nvSpPr>
        <p:spPr>
          <a:xfrm>
            <a:off x="7032625" y="4149725"/>
            <a:ext cx="3311525"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algn="ctr" eaLnBrk="1" hangingPunct="1"/>
            <a:r>
              <a:rPr lang="en-US" altLang="zh-CN" sz="2000" b="1" dirty="0">
                <a:latin typeface="Tahoma" panose="020B0604030504040204" pitchFamily="34" charset="0"/>
                <a:ea typeface="宋体" panose="02010600030101010101" pitchFamily="2" charset="-122"/>
              </a:rPr>
              <a:t>3-5</a:t>
            </a:r>
            <a:r>
              <a:rPr lang="zh-CN" altLang="en-US" sz="2000" b="1" dirty="0">
                <a:latin typeface="Tahoma" panose="020B0604030504040204" pitchFamily="34" charset="0"/>
                <a:ea typeface="宋体" panose="02010600030101010101" pitchFamily="2" charset="-122"/>
              </a:rPr>
              <a:t>分钟迅速浏览了解概况</a:t>
            </a:r>
            <a:endParaRPr lang="zh-CN" altLang="en-US" sz="2000" b="1" dirty="0">
              <a:latin typeface="Tahoma" panose="020B0604030504040204" pitchFamily="34" charset="0"/>
              <a:ea typeface="宋体" panose="02010600030101010101" pitchFamily="2" charset="-122"/>
            </a:endParaRPr>
          </a:p>
        </p:txBody>
      </p:sp>
      <p:sp>
        <p:nvSpPr>
          <p:cNvPr id="34822" name="直接连接符 322566"/>
          <p:cNvSpPr/>
          <p:nvPr/>
        </p:nvSpPr>
        <p:spPr>
          <a:xfrm>
            <a:off x="3576638" y="4365625"/>
            <a:ext cx="360362" cy="0"/>
          </a:xfrm>
          <a:prstGeom prst="line">
            <a:avLst/>
          </a:prstGeom>
          <a:ln w="9525" cap="flat" cmpd="sng">
            <a:solidFill>
              <a:schemeClr val="tx1"/>
            </a:solidFill>
            <a:prstDash val="solid"/>
            <a:round/>
            <a:headEnd type="none" w="med" len="med"/>
            <a:tailEnd type="triangle" w="med" len="med"/>
          </a:ln>
        </p:spPr>
      </p:sp>
      <p:sp>
        <p:nvSpPr>
          <p:cNvPr id="34823" name="直接连接符 322567"/>
          <p:cNvSpPr/>
          <p:nvPr/>
        </p:nvSpPr>
        <p:spPr>
          <a:xfrm>
            <a:off x="6672263" y="4365625"/>
            <a:ext cx="360362" cy="0"/>
          </a:xfrm>
          <a:prstGeom prst="line">
            <a:avLst/>
          </a:prstGeom>
          <a:ln w="9525" cap="flat" cmpd="sng">
            <a:solidFill>
              <a:schemeClr val="tx1"/>
            </a:solidFill>
            <a:prstDash val="solid"/>
            <a:round/>
            <a:headEnd type="none" w="med" len="med"/>
            <a:tailEnd type="triangle" w="med" len="med"/>
          </a:ln>
        </p:spPr>
      </p:sp>
      <p:sp>
        <p:nvSpPr>
          <p:cNvPr id="322569" name="矩形 322568"/>
          <p:cNvSpPr/>
          <p:nvPr/>
        </p:nvSpPr>
        <p:spPr>
          <a:xfrm>
            <a:off x="2351088" y="5373688"/>
            <a:ext cx="1223963"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kern="1200" cap="none" spc="0" normalizeH="0" baseline="0" noProof="1" dirty="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cs typeface="+mn-cs"/>
              </a:rPr>
              <a:t>文字部分</a:t>
            </a:r>
            <a:endParaRPr kumimoji="0" lang="zh-CN" altLang="en-US" sz="2000" b="0" i="0" u="none" strike="noStrike" kern="1200" cap="none" spc="0" normalizeH="0" baseline="0" noProof="1" dirty="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cs typeface="+mn-cs"/>
            </a:endParaRPr>
          </a:p>
        </p:txBody>
      </p:sp>
      <p:sp>
        <p:nvSpPr>
          <p:cNvPr id="34825" name="矩形 322569"/>
          <p:cNvSpPr/>
          <p:nvPr/>
        </p:nvSpPr>
        <p:spPr>
          <a:xfrm>
            <a:off x="3935413" y="5373688"/>
            <a:ext cx="2735262"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algn="ctr" eaLnBrk="1" hangingPunct="1"/>
            <a:r>
              <a:rPr lang="zh-CN" altLang="en-US" sz="2000" b="1" dirty="0">
                <a:latin typeface="Tahoma" panose="020B0604030504040204" pitchFamily="34" charset="0"/>
                <a:ea typeface="宋体" panose="02010600030101010101" pitchFamily="2" charset="-122"/>
              </a:rPr>
              <a:t>对评价情况的详细分析</a:t>
            </a:r>
            <a:endParaRPr lang="zh-CN" altLang="en-US" sz="2000" b="1">
              <a:latin typeface="Tahoma" panose="020B0604030504040204" pitchFamily="34" charset="0"/>
              <a:ea typeface="宋体" panose="02010600030101010101" pitchFamily="2" charset="-122"/>
            </a:endParaRPr>
          </a:p>
        </p:txBody>
      </p:sp>
      <p:sp>
        <p:nvSpPr>
          <p:cNvPr id="34826" name="矩形 322570"/>
          <p:cNvSpPr/>
          <p:nvPr/>
        </p:nvSpPr>
        <p:spPr>
          <a:xfrm>
            <a:off x="7032625" y="5373688"/>
            <a:ext cx="3311525"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algn="ctr" eaLnBrk="1" hangingPunct="1"/>
            <a:r>
              <a:rPr lang="zh-CN" altLang="en-US" sz="2000" b="1" dirty="0">
                <a:latin typeface="Tahoma" panose="020B0604030504040204" pitchFamily="34" charset="0"/>
                <a:ea typeface="宋体" panose="02010600030101010101" pitchFamily="2" charset="-122"/>
              </a:rPr>
              <a:t>需花时间进行深入阅读</a:t>
            </a:r>
            <a:endParaRPr lang="zh-CN" altLang="en-US" sz="2000" b="1" dirty="0">
              <a:latin typeface="Tahoma" panose="020B0604030504040204" pitchFamily="34" charset="0"/>
              <a:ea typeface="宋体" panose="02010600030101010101" pitchFamily="2" charset="-122"/>
            </a:endParaRPr>
          </a:p>
        </p:txBody>
      </p:sp>
      <p:sp>
        <p:nvSpPr>
          <p:cNvPr id="34827" name="直接连接符 322571"/>
          <p:cNvSpPr/>
          <p:nvPr/>
        </p:nvSpPr>
        <p:spPr>
          <a:xfrm>
            <a:off x="3576638" y="5589588"/>
            <a:ext cx="360362" cy="0"/>
          </a:xfrm>
          <a:prstGeom prst="line">
            <a:avLst/>
          </a:prstGeom>
          <a:ln w="9525" cap="flat" cmpd="sng">
            <a:solidFill>
              <a:schemeClr val="tx1"/>
            </a:solidFill>
            <a:prstDash val="solid"/>
            <a:round/>
            <a:headEnd type="none" w="med" len="med"/>
            <a:tailEnd type="triangle" w="med" len="med"/>
          </a:ln>
        </p:spPr>
      </p:sp>
      <p:sp>
        <p:nvSpPr>
          <p:cNvPr id="34828" name="直接连接符 322572"/>
          <p:cNvSpPr/>
          <p:nvPr/>
        </p:nvSpPr>
        <p:spPr>
          <a:xfrm>
            <a:off x="6672263" y="5589588"/>
            <a:ext cx="360362" cy="0"/>
          </a:xfrm>
          <a:prstGeom prst="line">
            <a:avLst/>
          </a:prstGeom>
          <a:ln w="9525" cap="flat" cmpd="sng">
            <a:solidFill>
              <a:schemeClr val="tx1"/>
            </a:solidFill>
            <a:prstDash val="solid"/>
            <a:round/>
            <a:headEnd type="none" w="med" len="med"/>
            <a:tailEnd type="triangle" w="med" len="med"/>
          </a:ln>
        </p:spPr>
      </p:sp>
      <p:sp>
        <p:nvSpPr>
          <p:cNvPr id="34829" name="上下箭头 322573"/>
          <p:cNvSpPr/>
          <p:nvPr/>
        </p:nvSpPr>
        <p:spPr>
          <a:xfrm>
            <a:off x="2711450" y="4652963"/>
            <a:ext cx="287338" cy="576262"/>
          </a:xfrm>
          <a:prstGeom prst="upDownArrow">
            <a:avLst>
              <a:gd name="adj1" fmla="val 50000"/>
              <a:gd name="adj2" fmla="val 40101"/>
            </a:avLst>
          </a:prstGeom>
          <a:solidFill>
            <a:schemeClr val="accent1"/>
          </a:solidFill>
          <a:ln w="9525" cap="flat" cmpd="sng">
            <a:solidFill>
              <a:schemeClr val="tx1"/>
            </a:solidFill>
            <a:prstDash val="solid"/>
            <a:miter/>
            <a:headEnd type="none" w="med" len="med"/>
            <a:tailEnd type="none" w="med" len="med"/>
          </a:ln>
        </p:spPr>
        <p:txBody>
          <a:bodyPr anchor="t"/>
          <a:p>
            <a:pPr lvl="0" eaLnBrk="0" hangingPunct="0"/>
            <a:endParaRPr lang="zh-CN" altLang="en-US">
              <a:latin typeface="Arial" panose="020B0604020202020204" pitchFamily="34" charset="0"/>
              <a:ea typeface="宋体" panose="02010600030101010101" pitchFamily="2" charset="-122"/>
            </a:endParaRPr>
          </a:p>
        </p:txBody>
      </p:sp>
      <p:sp>
        <p:nvSpPr>
          <p:cNvPr id="34830" name="文本框 322574"/>
          <p:cNvSpPr txBox="1"/>
          <p:nvPr/>
        </p:nvSpPr>
        <p:spPr>
          <a:xfrm>
            <a:off x="3359150" y="4797425"/>
            <a:ext cx="1081088" cy="365760"/>
          </a:xfrm>
          <a:prstGeom prst="rect">
            <a:avLst/>
          </a:prstGeom>
          <a:noFill/>
          <a:ln w="9525">
            <a:noFill/>
          </a:ln>
        </p:spPr>
        <p:txBody>
          <a:bodyPr anchor="t">
            <a:spAutoFit/>
          </a:bodyPr>
          <a:p>
            <a:pPr lvl="0" eaLnBrk="0" hangingPunct="0">
              <a:spcBef>
                <a:spcPct val="50000"/>
              </a:spcBef>
            </a:pPr>
            <a:endParaRPr lang="zh-CN" dirty="0">
              <a:latin typeface="Arial" panose="020B0604020202020204" pitchFamily="34" charset="0"/>
              <a:ea typeface="宋体" panose="02010600030101010101" pitchFamily="2" charset="-122"/>
            </a:endParaRPr>
          </a:p>
        </p:txBody>
      </p:sp>
    </p:spTree>
  </p:cSld>
  <p:clrMapOvr>
    <a:masterClrMapping/>
  </p:clrMapOvr>
  <p:transition>
    <p:blinds dir="vert"/>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323585"/>
          <p:cNvSpPr>
            <a:spLocks noGrp="1"/>
          </p:cNvSpPr>
          <p:nvPr>
            <p:ph type="title"/>
          </p:nvPr>
        </p:nvSpPr>
        <p:spPr/>
        <p:txBody>
          <a:bodyPr anchor="ctr"/>
          <a:p>
            <a:r>
              <a:rPr lang="zh-CN" altLang="en-US" sz="2800" dirty="0"/>
              <a:t>四、绩效评价流程与报告</a:t>
            </a:r>
            <a:endParaRPr lang="zh-CN" altLang="en-US" sz="2800" dirty="0"/>
          </a:p>
        </p:txBody>
      </p:sp>
      <p:sp>
        <p:nvSpPr>
          <p:cNvPr id="35842" name="文本占位符 323586"/>
          <p:cNvSpPr>
            <a:spLocks noGrp="1"/>
          </p:cNvSpPr>
          <p:nvPr>
            <p:ph idx="1"/>
          </p:nvPr>
        </p:nvSpPr>
        <p:spPr/>
        <p:txBody>
          <a:bodyPr anchor="t"/>
          <a:p>
            <a:pPr>
              <a:lnSpc>
                <a:spcPct val="80000"/>
              </a:lnSpc>
            </a:pPr>
            <a:r>
              <a:rPr lang="en-US" altLang="zh-CN" sz="2400" b="1" dirty="0">
                <a:solidFill>
                  <a:schemeClr val="folHlink"/>
                </a:solidFill>
                <a:latin typeface="楷体_GB2312" panose="02010609030101010101" pitchFamily="49" charset="-122"/>
                <a:ea typeface="楷体_GB2312" panose="02010609030101010101" pitchFamily="49" charset="-122"/>
              </a:rPr>
              <a:t>3. </a:t>
            </a:r>
            <a:r>
              <a:rPr lang="zh-CN" altLang="en-US" sz="2400" b="1" dirty="0">
                <a:solidFill>
                  <a:schemeClr val="folHlink"/>
                </a:solidFill>
                <a:latin typeface="楷体_GB2312" panose="02010609030101010101" pitchFamily="49" charset="-122"/>
                <a:ea typeface="楷体_GB2312" panose="02010609030101010101" pitchFamily="49" charset="-122"/>
              </a:rPr>
              <a:t>评价报告撰写的基本要求：</a:t>
            </a:r>
            <a:endParaRPr lang="zh-CN" altLang="en-US" sz="2400" dirty="0">
              <a:latin typeface="楷体_GB2312" panose="02010609030101010101" pitchFamily="49" charset="-122"/>
              <a:ea typeface="楷体_GB2312" panose="02010609030101010101" pitchFamily="49" charset="-122"/>
            </a:endParaRPr>
          </a:p>
          <a:p>
            <a:pPr>
              <a:lnSpc>
                <a:spcPct val="80000"/>
              </a:lnSpc>
              <a:buNone/>
            </a:pPr>
            <a:r>
              <a:rPr lang="zh-CN" altLang="en-US" sz="2400" dirty="0">
                <a:latin typeface="楷体_GB2312" panose="02010609030101010101" pitchFamily="49" charset="-122"/>
                <a:ea typeface="楷体_GB2312" panose="02010609030101010101" pitchFamily="49" charset="-122"/>
              </a:rPr>
              <a:t>     绩效评价报告必须做到以下几点： 一是格式规范，内容真实；二是文字简明，分析准确；三是结论客观，形式新颖。</a:t>
            </a:r>
            <a:endParaRPr lang="zh-CN" altLang="en-US" sz="2400" dirty="0">
              <a:latin typeface="楷体_GB2312" panose="02010609030101010101" pitchFamily="49" charset="-122"/>
              <a:ea typeface="楷体_GB2312" panose="02010609030101010101" pitchFamily="49" charset="-122"/>
            </a:endParaRPr>
          </a:p>
          <a:p>
            <a:pPr>
              <a:lnSpc>
                <a:spcPct val="80000"/>
              </a:lnSpc>
              <a:buNone/>
            </a:pPr>
            <a:r>
              <a:rPr lang="zh-CN" altLang="en-US" sz="2400" dirty="0">
                <a:latin typeface="楷体_GB2312" panose="02010609030101010101" pitchFamily="49" charset="-122"/>
                <a:ea typeface="楷体_GB2312" panose="02010609030101010101" pitchFamily="49" charset="-122"/>
              </a:rPr>
              <a:t>      基本情况及绩效分析中，可采取图表、照片直观展示的方式，增强报告的可读性。</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zh-CN" altLang="en-US" sz="2400" b="1" dirty="0">
                <a:latin typeface="楷体_GB2312" panose="02010609030101010101" pitchFamily="49" charset="-122"/>
                <a:ea typeface="楷体_GB2312" panose="02010609030101010101" pitchFamily="49" charset="-122"/>
              </a:rPr>
              <a:t>首先，要写出一个好的绩效评价报告，做好各项评价工作是根本</a:t>
            </a:r>
            <a:r>
              <a:rPr lang="zh-CN" altLang="en-US" sz="2400" dirty="0">
                <a:latin typeface="楷体_GB2312" panose="02010609030101010101" pitchFamily="49" charset="-122"/>
                <a:ea typeface="楷体_GB2312" panose="02010609030101010101" pitchFamily="49" charset="-122"/>
              </a:rPr>
              <a:t>，只有把评价工作做实了，掌握了大量的第一手资料，写报告才能有充足的素材，游刃有余。一个好的报告，必定是在报告之外做了大量的工作。</a:t>
            </a:r>
            <a:r>
              <a:rPr lang="zh-CN" altLang="en-US" sz="2400" b="1" dirty="0">
                <a:latin typeface="楷体_GB2312" panose="02010609030101010101" pitchFamily="49" charset="-122"/>
                <a:ea typeface="楷体_GB2312" panose="02010609030101010101" pitchFamily="49" charset="-122"/>
              </a:rPr>
              <a:t>其次，要善于分析</a:t>
            </a:r>
            <a:r>
              <a:rPr lang="zh-CN" altLang="en-US" sz="2400" dirty="0">
                <a:latin typeface="楷体_GB2312" panose="02010609030101010101" pitchFamily="49" charset="-122"/>
                <a:ea typeface="楷体_GB2312" panose="02010609030101010101" pitchFamily="49" charset="-122"/>
              </a:rPr>
              <a:t>，把项目实施的各种情况加以疏理，理清脉络，查找问题，解决问题。</a:t>
            </a:r>
            <a:r>
              <a:rPr lang="zh-CN" altLang="en-US" sz="2400" b="1" dirty="0">
                <a:latin typeface="楷体_GB2312" panose="02010609030101010101" pitchFamily="49" charset="-122"/>
                <a:ea typeface="楷体_GB2312" panose="02010609030101010101" pitchFamily="49" charset="-122"/>
              </a:rPr>
              <a:t>最后，要按规范格式行文</a:t>
            </a:r>
            <a:r>
              <a:rPr lang="zh-CN" altLang="en-US" sz="2400" dirty="0">
                <a:latin typeface="楷体_GB2312" panose="02010609030101010101" pitchFamily="49" charset="-122"/>
                <a:ea typeface="楷体_GB2312" panose="02010609030101010101" pitchFamily="49" charset="-122"/>
              </a:rPr>
              <a:t>，这样写出来的报告才易读。</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2012</a:t>
            </a:r>
            <a:r>
              <a:rPr lang="zh-CN" altLang="en-US" sz="2400" dirty="0">
                <a:latin typeface="楷体_GB2312" panose="02010609030101010101" pitchFamily="49" charset="-122"/>
                <a:ea typeface="楷体_GB2312" panose="02010609030101010101" pitchFamily="49" charset="-122"/>
              </a:rPr>
              <a:t>年</a:t>
            </a:r>
            <a:r>
              <a:rPr lang="zh-CN" altLang="en-US" sz="2400" dirty="0">
                <a:latin typeface="楷体_GB2312" panose="02010609030101010101" pitchFamily="49" charset="-122"/>
                <a:ea typeface="楷体_GB2312" panose="02010609030101010101" pitchFamily="49" charset="-122"/>
                <a:hlinkClick r:id="rId1" action="ppaction://hlinkfile"/>
              </a:rPr>
              <a:t>中介机构评价报告质量评分表</a:t>
            </a:r>
            <a:endParaRPr lang="zh-CN" altLang="en-US" sz="2400" dirty="0">
              <a:latin typeface="楷体_GB2312" panose="02010609030101010101" pitchFamily="49" charset="-122"/>
              <a:ea typeface="楷体_GB2312" panose="02010609030101010101" pitchFamily="49" charset="-122"/>
            </a:endParaRPr>
          </a:p>
        </p:txBody>
      </p:sp>
    </p:spTree>
  </p:cSld>
  <p:clrMapOvr>
    <a:masterClrMapping/>
  </p:clrMapOvr>
  <p:transition>
    <p:blinds dir="vert"/>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324609"/>
          <p:cNvSpPr>
            <a:spLocks noGrp="1"/>
          </p:cNvSpPr>
          <p:nvPr>
            <p:ph type="title"/>
          </p:nvPr>
        </p:nvSpPr>
        <p:spPr/>
        <p:txBody>
          <a:bodyPr anchor="ctr"/>
          <a:p>
            <a:r>
              <a:rPr lang="zh-CN" altLang="en-US" sz="2800" dirty="0"/>
              <a:t>四、绩效评价流程与报告</a:t>
            </a:r>
            <a:endParaRPr lang="zh-CN" altLang="en-US" sz="2800" dirty="0"/>
          </a:p>
        </p:txBody>
      </p:sp>
      <p:sp>
        <p:nvSpPr>
          <p:cNvPr id="36866" name="文本占位符 324610"/>
          <p:cNvSpPr>
            <a:spLocks noGrp="1"/>
          </p:cNvSpPr>
          <p:nvPr>
            <p:ph idx="1"/>
          </p:nvPr>
        </p:nvSpPr>
        <p:spPr/>
        <p:txBody>
          <a:bodyPr anchor="t"/>
          <a:p>
            <a:pPr>
              <a:lnSpc>
                <a:spcPct val="80000"/>
              </a:lnSpc>
            </a:pPr>
            <a:r>
              <a:rPr lang="en-US" altLang="zh-CN" sz="2800" b="1" dirty="0">
                <a:solidFill>
                  <a:schemeClr val="folHlink"/>
                </a:solidFill>
                <a:latin typeface="楷体_GB2312" panose="02010609030101010101" pitchFamily="49" charset="-122"/>
                <a:ea typeface="楷体_GB2312" panose="02010609030101010101" pitchFamily="49" charset="-122"/>
              </a:rPr>
              <a:t>4</a:t>
            </a:r>
            <a:r>
              <a:rPr lang="zh-CN" altLang="en-US" sz="2800" b="1" dirty="0">
                <a:solidFill>
                  <a:schemeClr val="folHlink"/>
                </a:solidFill>
                <a:latin typeface="楷体_GB2312" panose="02010609030101010101" pitchFamily="49" charset="-122"/>
                <a:ea typeface="楷体_GB2312" panose="02010609030101010101" pitchFamily="49" charset="-122"/>
              </a:rPr>
              <a:t>、表格部分该如何填写</a:t>
            </a:r>
            <a:endParaRPr lang="zh-CN" altLang="en-US" sz="2800" b="1" dirty="0">
              <a:solidFill>
                <a:schemeClr val="folHlink"/>
              </a:solidFill>
              <a:latin typeface="楷体_GB2312" panose="02010609030101010101" pitchFamily="49" charset="-122"/>
              <a:ea typeface="楷体_GB2312" panose="02010609030101010101" pitchFamily="49" charset="-122"/>
            </a:endParaRPr>
          </a:p>
          <a:p>
            <a:pPr>
              <a:lnSpc>
                <a:spcPct val="80000"/>
              </a:lnSpc>
              <a:buNone/>
            </a:pPr>
            <a:r>
              <a:rPr lang="zh-CN" altLang="en-US" sz="2800" dirty="0">
                <a:latin typeface="楷体_GB2312" panose="02010609030101010101" pitchFamily="49" charset="-122"/>
                <a:ea typeface="楷体_GB2312" panose="02010609030101010101" pitchFamily="49" charset="-122"/>
              </a:rPr>
              <a:t>   表格部分说明了项目的基本情况和评价情况的简要概括。</a:t>
            </a:r>
            <a:endParaRPr lang="zh-CN" altLang="en-US" sz="2800" dirty="0">
              <a:latin typeface="楷体_GB2312" panose="02010609030101010101" pitchFamily="49" charset="-122"/>
              <a:ea typeface="楷体_GB2312" panose="02010609030101010101" pitchFamily="49" charset="-122"/>
            </a:endParaRPr>
          </a:p>
          <a:p>
            <a:pPr>
              <a:lnSpc>
                <a:spcPct val="80000"/>
              </a:lnSpc>
            </a:pPr>
            <a:r>
              <a:rPr lang="zh-CN" altLang="en-US" sz="2800" b="1" dirty="0">
                <a:latin typeface="楷体_GB2312" panose="02010609030101010101" pitchFamily="49" charset="-122"/>
                <a:ea typeface="楷体_GB2312" panose="02010609030101010101" pitchFamily="49" charset="-122"/>
              </a:rPr>
              <a:t>项目基本概况</a:t>
            </a:r>
            <a:r>
              <a:rPr lang="zh-CN" altLang="en-US" sz="2800" dirty="0">
                <a:latin typeface="楷体_GB2312" panose="02010609030101010101" pitchFamily="49" charset="-122"/>
                <a:ea typeface="楷体_GB2312" panose="02010609030101010101" pitchFamily="49" charset="-122"/>
              </a:rPr>
              <a:t>填列要准确。</a:t>
            </a:r>
            <a:endParaRPr lang="zh-CN" altLang="en-US" sz="2800" dirty="0">
              <a:latin typeface="楷体_GB2312" panose="02010609030101010101" pitchFamily="49" charset="-122"/>
              <a:ea typeface="楷体_GB2312" panose="02010609030101010101" pitchFamily="49" charset="-122"/>
            </a:endParaRPr>
          </a:p>
          <a:p>
            <a:pPr>
              <a:lnSpc>
                <a:spcPct val="80000"/>
              </a:lnSpc>
            </a:pPr>
            <a:r>
              <a:rPr lang="zh-CN" altLang="en-US" sz="2800" b="1" dirty="0">
                <a:latin typeface="楷体_GB2312" panose="02010609030101010101" pitchFamily="49" charset="-122"/>
                <a:ea typeface="楷体_GB2312" panose="02010609030101010101" pitchFamily="49" charset="-122"/>
              </a:rPr>
              <a:t>项目支出明细情况</a:t>
            </a:r>
            <a:r>
              <a:rPr lang="zh-CN" altLang="en-US" sz="2800" dirty="0">
                <a:latin typeface="楷体_GB2312" panose="02010609030101010101" pitchFamily="49" charset="-122"/>
                <a:ea typeface="楷体_GB2312" panose="02010609030101010101" pitchFamily="49" charset="-122"/>
              </a:rPr>
              <a:t>要按明细填列。</a:t>
            </a:r>
            <a:endParaRPr lang="zh-CN" altLang="en-US" sz="2800" dirty="0">
              <a:latin typeface="楷体_GB2312" panose="02010609030101010101" pitchFamily="49" charset="-122"/>
              <a:ea typeface="楷体_GB2312" panose="02010609030101010101" pitchFamily="49" charset="-122"/>
            </a:endParaRPr>
          </a:p>
          <a:p>
            <a:pPr>
              <a:lnSpc>
                <a:spcPct val="80000"/>
              </a:lnSpc>
            </a:pPr>
            <a:r>
              <a:rPr lang="zh-CN" altLang="en-US" sz="2800" b="1" dirty="0">
                <a:latin typeface="楷体_GB2312" panose="02010609030101010101" pitchFamily="49" charset="-122"/>
                <a:ea typeface="楷体_GB2312" panose="02010609030101010101" pitchFamily="49" charset="-122"/>
              </a:rPr>
              <a:t>项目绩效情况</a:t>
            </a:r>
            <a:r>
              <a:rPr lang="zh-CN" altLang="en-US" sz="2800" dirty="0">
                <a:latin typeface="楷体_GB2312" panose="02010609030101010101" pitchFamily="49" charset="-122"/>
                <a:ea typeface="楷体_GB2312" panose="02010609030101010101" pitchFamily="49" charset="-122"/>
              </a:rPr>
              <a:t>要简明扼要，精炼概括，不能照搬文字部门的绩效陈述。指标分值与评价等次填写完整。</a:t>
            </a:r>
            <a:endParaRPr lang="zh-CN" altLang="en-US" sz="2800" dirty="0">
              <a:latin typeface="楷体_GB2312" panose="02010609030101010101" pitchFamily="49" charset="-122"/>
              <a:ea typeface="楷体_GB2312" panose="02010609030101010101" pitchFamily="49" charset="-122"/>
            </a:endParaRPr>
          </a:p>
          <a:p>
            <a:pPr>
              <a:lnSpc>
                <a:spcPct val="80000"/>
              </a:lnSpc>
            </a:pPr>
            <a:r>
              <a:rPr lang="zh-CN" altLang="en-US" sz="2800" b="1" dirty="0">
                <a:latin typeface="楷体_GB2312" panose="02010609030101010101" pitchFamily="49" charset="-122"/>
                <a:ea typeface="楷体_GB2312" panose="02010609030101010101" pitchFamily="49" charset="-122"/>
              </a:rPr>
              <a:t>评价人员情况</a:t>
            </a:r>
            <a:r>
              <a:rPr lang="zh-CN" altLang="en-US" sz="2800" dirty="0">
                <a:latin typeface="楷体_GB2312" panose="02010609030101010101" pitchFamily="49" charset="-122"/>
                <a:ea typeface="楷体_GB2312" panose="02010609030101010101" pitchFamily="49" charset="-122"/>
              </a:rPr>
              <a:t>要填完整，并签字盖章</a:t>
            </a:r>
            <a:r>
              <a:rPr lang="en-US" altLang="zh-CN" sz="2800" dirty="0">
                <a:latin typeface="楷体_GB2312" panose="02010609030101010101" pitchFamily="49" charset="-122"/>
                <a:ea typeface="楷体_GB2312" panose="02010609030101010101" pitchFamily="49" charset="-122"/>
              </a:rPr>
              <a:t>,</a:t>
            </a:r>
            <a:r>
              <a:rPr lang="zh-CN" altLang="en-US" sz="2800" dirty="0">
                <a:latin typeface="楷体_GB2312" panose="02010609030101010101" pitchFamily="49" charset="-122"/>
                <a:ea typeface="楷体_GB2312" panose="02010609030101010101" pitchFamily="49" charset="-122"/>
              </a:rPr>
              <a:t>要注意评价人员至少</a:t>
            </a:r>
            <a:r>
              <a:rPr lang="en-US" altLang="zh-CN" sz="2800" dirty="0">
                <a:latin typeface="楷体_GB2312" panose="02010609030101010101" pitchFamily="49" charset="-122"/>
                <a:ea typeface="楷体_GB2312" panose="02010609030101010101" pitchFamily="49" charset="-122"/>
              </a:rPr>
              <a:t>3</a:t>
            </a:r>
            <a:r>
              <a:rPr lang="zh-CN" altLang="en-US" sz="2800" dirty="0">
                <a:latin typeface="楷体_GB2312" panose="02010609030101010101" pitchFamily="49" charset="-122"/>
                <a:ea typeface="楷体_GB2312" panose="02010609030101010101" pitchFamily="49" charset="-122"/>
              </a:rPr>
              <a:t>人以上。</a:t>
            </a:r>
            <a:endParaRPr lang="zh-CN" altLang="en-US" sz="2800" dirty="0">
              <a:latin typeface="楷体_GB2312" panose="02010609030101010101" pitchFamily="49" charset="-122"/>
              <a:ea typeface="楷体_GB2312" panose="02010609030101010101" pitchFamily="49" charset="-122"/>
            </a:endParaRPr>
          </a:p>
          <a:p>
            <a:pPr>
              <a:lnSpc>
                <a:spcPct val="80000"/>
              </a:lnSpc>
            </a:pPr>
            <a:endParaRPr lang="zh-CN" altLang="en-US" sz="2800" dirty="0"/>
          </a:p>
        </p:txBody>
      </p:sp>
    </p:spTree>
  </p:cSld>
  <p:clrMapOvr>
    <a:masterClrMapping/>
  </p:clrMapOvr>
  <p:transition>
    <p:blinds dir="ver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325633"/>
          <p:cNvSpPr>
            <a:spLocks noGrp="1"/>
          </p:cNvSpPr>
          <p:nvPr>
            <p:ph type="title"/>
          </p:nvPr>
        </p:nvSpPr>
        <p:spPr/>
        <p:txBody>
          <a:bodyPr anchor="ctr"/>
          <a:p>
            <a:r>
              <a:rPr lang="zh-CN" altLang="en-US" sz="2800" dirty="0"/>
              <a:t>四、绩效评价流程与报告</a:t>
            </a:r>
            <a:endParaRPr lang="zh-CN" altLang="en-US" sz="2800" dirty="0"/>
          </a:p>
        </p:txBody>
      </p:sp>
      <p:sp>
        <p:nvSpPr>
          <p:cNvPr id="37890" name="文本占位符 325634"/>
          <p:cNvSpPr>
            <a:spLocks noGrp="1"/>
          </p:cNvSpPr>
          <p:nvPr>
            <p:ph idx="1"/>
          </p:nvPr>
        </p:nvSpPr>
        <p:spPr/>
        <p:txBody>
          <a:bodyPr anchor="t"/>
          <a:p>
            <a:pPr>
              <a:lnSpc>
                <a:spcPct val="80000"/>
              </a:lnSpc>
            </a:pPr>
            <a:r>
              <a:rPr lang="en-US" altLang="zh-CN" sz="2400" b="1" dirty="0">
                <a:solidFill>
                  <a:schemeClr val="folHlink"/>
                </a:solidFill>
                <a:latin typeface="楷体_GB2312" panose="02010609030101010101" pitchFamily="49" charset="-122"/>
                <a:ea typeface="楷体_GB2312" panose="02010609030101010101" pitchFamily="49" charset="-122"/>
              </a:rPr>
              <a:t>[</a:t>
            </a:r>
            <a:r>
              <a:rPr lang="zh-CN" altLang="en-US" sz="2400" b="1" dirty="0">
                <a:solidFill>
                  <a:schemeClr val="folHlink"/>
                </a:solidFill>
                <a:latin typeface="楷体_GB2312" panose="02010609030101010101" pitchFamily="49" charset="-122"/>
                <a:ea typeface="楷体_GB2312" panose="02010609030101010101" pitchFamily="49" charset="-122"/>
              </a:rPr>
              <a:t>表格部分常见问题</a:t>
            </a:r>
            <a:r>
              <a:rPr lang="en-US" altLang="zh-CN" sz="2400" b="1">
                <a:solidFill>
                  <a:schemeClr val="folHlink"/>
                </a:solidFill>
                <a:latin typeface="楷体_GB2312" panose="02010609030101010101" pitchFamily="49" charset="-122"/>
                <a:ea typeface="楷体_GB2312" panose="02010609030101010101" pitchFamily="49" charset="-122"/>
              </a:rPr>
              <a:t>]</a:t>
            </a:r>
            <a:endParaRPr lang="en-US" altLang="zh-CN" sz="2400" b="1">
              <a:solidFill>
                <a:schemeClr val="folHlink"/>
              </a:solidFill>
              <a:latin typeface="楷体_GB2312" panose="02010609030101010101" pitchFamily="49" charset="-122"/>
              <a:ea typeface="楷体_GB2312" panose="02010609030101010101" pitchFamily="49" charset="-122"/>
            </a:endParaRPr>
          </a:p>
          <a:p>
            <a:pPr>
              <a:lnSpc>
                <a:spcPct val="80000"/>
              </a:lnSpc>
              <a:buNone/>
            </a:pPr>
            <a:r>
              <a:rPr lang="en-US" altLang="zh-CN" sz="2400" dirty="0">
                <a:latin typeface="楷体_GB2312" panose="02010609030101010101" pitchFamily="49" charset="-122"/>
                <a:ea typeface="楷体_GB2312" panose="02010609030101010101" pitchFamily="49" charset="-122"/>
              </a:rPr>
              <a:t>  ⑴</a:t>
            </a:r>
            <a:r>
              <a:rPr lang="zh-CN" altLang="en-US" sz="2400" dirty="0">
                <a:latin typeface="楷体_GB2312" panose="02010609030101010101" pitchFamily="49" charset="-122"/>
                <a:ea typeface="楷体_GB2312" panose="02010609030101010101" pitchFamily="49" charset="-122"/>
              </a:rPr>
              <a:t>内容缺失：如项目绩效情况未填、收支明细未填、评价等次未填。</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1" action="ppaction://hlinkfile"/>
              </a:rPr>
              <a:t>案例</a:t>
            </a:r>
            <a:r>
              <a:rPr lang="en-US" altLang="zh-CN" sz="2400" dirty="0">
                <a:latin typeface="楷体_GB2312" panose="02010609030101010101" pitchFamily="49" charset="-122"/>
                <a:ea typeface="楷体_GB2312" panose="02010609030101010101" pitchFamily="49" charset="-122"/>
                <a:hlinkClick r:id="rId1" action="ppaction://hlinkfile"/>
              </a:rPr>
              <a:t>1</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明细未列。</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2" action="ppaction://hlinkfile"/>
              </a:rPr>
              <a:t>案例</a:t>
            </a:r>
            <a:r>
              <a:rPr lang="en-US" altLang="zh-CN" sz="2400" dirty="0">
                <a:latin typeface="楷体_GB2312" panose="02010609030101010101" pitchFamily="49" charset="-122"/>
                <a:ea typeface="楷体_GB2312" panose="02010609030101010101" pitchFamily="49" charset="-122"/>
                <a:hlinkClick r:id="rId2" action="ppaction://hlinkfile"/>
              </a:rPr>
              <a:t>2</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明细未列。</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3" action="ppaction://hlinkfile"/>
              </a:rPr>
              <a:t>案例</a:t>
            </a:r>
            <a:r>
              <a:rPr lang="en-US" altLang="zh-CN" sz="2400" dirty="0">
                <a:latin typeface="楷体_GB2312" panose="02010609030101010101" pitchFamily="49" charset="-122"/>
                <a:ea typeface="楷体_GB2312" panose="02010609030101010101" pitchFamily="49" charset="-122"/>
                <a:hlinkClick r:id="rId3" action="ppaction://hlinkfile"/>
              </a:rPr>
              <a:t>3</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项目绩效目标及实施计划完成情况未填列。</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4" action="ppaction://hlinkfile"/>
              </a:rPr>
              <a:t>案例</a:t>
            </a:r>
            <a:r>
              <a:rPr lang="en-US" altLang="zh-CN" sz="2400" dirty="0">
                <a:latin typeface="楷体_GB2312" panose="02010609030101010101" pitchFamily="49" charset="-122"/>
                <a:ea typeface="楷体_GB2312" panose="02010609030101010101" pitchFamily="49" charset="-122"/>
                <a:hlinkClick r:id="rId4" action="ppaction://hlinkfile"/>
              </a:rPr>
              <a:t>4</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项目绩效目标及实施计划完成情况被省略。</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5" action="ppaction://hlinkfile"/>
              </a:rPr>
              <a:t>案例</a:t>
            </a:r>
            <a:r>
              <a:rPr lang="en-US" altLang="zh-CN" sz="2400" dirty="0">
                <a:latin typeface="楷体_GB2312" panose="02010609030101010101" pitchFamily="49" charset="-122"/>
                <a:ea typeface="楷体_GB2312" panose="02010609030101010101" pitchFamily="49" charset="-122"/>
                <a:hlinkClick r:id="rId5" action="ppaction://hlinkfile"/>
              </a:rPr>
              <a:t>5</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计划资金未列。</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⑵</a:t>
            </a:r>
            <a:r>
              <a:rPr lang="zh-CN" altLang="en-US" sz="2400" dirty="0">
                <a:latin typeface="楷体_GB2312" panose="02010609030101010101" pitchFamily="49" charset="-122"/>
                <a:ea typeface="楷体_GB2312" panose="02010609030101010101" pitchFamily="49" charset="-122"/>
              </a:rPr>
              <a:t>绩效情况填列过于繁琐</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6" action="ppaction://hlinkfile"/>
              </a:rPr>
              <a:t>案例</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不够精练。</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(3)</a:t>
            </a:r>
            <a:r>
              <a:rPr lang="zh-CN" altLang="en-US" sz="2400" dirty="0">
                <a:latin typeface="楷体_GB2312" panose="02010609030101010101" pitchFamily="49" charset="-122"/>
                <a:ea typeface="楷体_GB2312" panose="02010609030101010101" pitchFamily="49" charset="-122"/>
              </a:rPr>
              <a:t>评价人数不合要求</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7" action="ppaction://hlinkfile"/>
              </a:rPr>
              <a:t>案例</a:t>
            </a:r>
            <a:r>
              <a:rPr lang="en-US" altLang="zh-CN" sz="2400">
                <a:latin typeface="楷体_GB2312" panose="02010609030101010101" pitchFamily="49" charset="-122"/>
                <a:ea typeface="楷体_GB2312" panose="02010609030101010101" pitchFamily="49" charset="-122"/>
              </a:rPr>
              <a:t>]</a:t>
            </a:r>
            <a:endParaRPr lang="en-US" altLang="zh-CN" sz="2400"/>
          </a:p>
        </p:txBody>
      </p:sp>
    </p:spTree>
  </p:cSld>
  <p:clrMapOvr>
    <a:masterClrMapping/>
  </p:clrMapOvr>
  <p:transition>
    <p:blinds dir="vert"/>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326657"/>
          <p:cNvSpPr>
            <a:spLocks noGrp="1"/>
          </p:cNvSpPr>
          <p:nvPr>
            <p:ph type="title"/>
          </p:nvPr>
        </p:nvSpPr>
        <p:spPr/>
        <p:txBody>
          <a:bodyPr anchor="ctr"/>
          <a:p>
            <a:r>
              <a:rPr lang="zh-CN" altLang="en-US" sz="2800" dirty="0"/>
              <a:t>四、绩效评价流程与报告</a:t>
            </a:r>
            <a:endParaRPr lang="zh-CN" altLang="en-US" sz="2800" dirty="0"/>
          </a:p>
        </p:txBody>
      </p:sp>
      <p:sp>
        <p:nvSpPr>
          <p:cNvPr id="38914" name="文本占位符 326658"/>
          <p:cNvSpPr>
            <a:spLocks noGrp="1"/>
          </p:cNvSpPr>
          <p:nvPr>
            <p:ph idx="1"/>
          </p:nvPr>
        </p:nvSpPr>
        <p:spPr>
          <a:xfrm>
            <a:off x="1703388" y="1628775"/>
            <a:ext cx="8964612" cy="5229225"/>
          </a:xfrm>
        </p:spPr>
        <p:txBody>
          <a:bodyPr anchor="t"/>
          <a:p>
            <a:pPr>
              <a:lnSpc>
                <a:spcPct val="90000"/>
              </a:lnSpc>
            </a:pPr>
            <a:r>
              <a:rPr lang="en-US" altLang="zh-CN" sz="2400" b="1" dirty="0">
                <a:solidFill>
                  <a:schemeClr val="folHlink"/>
                </a:solidFill>
                <a:latin typeface="楷体_GB2312" panose="02010609030101010101" pitchFamily="49" charset="-122"/>
                <a:ea typeface="楷体_GB2312" panose="02010609030101010101" pitchFamily="49" charset="-122"/>
              </a:rPr>
              <a:t>5</a:t>
            </a:r>
            <a:r>
              <a:rPr lang="zh-CN" altLang="en-US" sz="2400" b="1" dirty="0">
                <a:solidFill>
                  <a:schemeClr val="folHlink"/>
                </a:solidFill>
                <a:latin typeface="楷体_GB2312" panose="02010609030101010101" pitchFamily="49" charset="-122"/>
                <a:ea typeface="楷体_GB2312" panose="02010609030101010101" pitchFamily="49" charset="-122"/>
              </a:rPr>
              <a:t>、文字部分</a:t>
            </a:r>
            <a:endParaRPr lang="zh-CN" altLang="en-US" sz="2400" b="1">
              <a:latin typeface="楷体_GB2312" panose="02010609030101010101" pitchFamily="49" charset="-122"/>
              <a:ea typeface="楷体_GB2312" panose="02010609030101010101" pitchFamily="49" charset="-122"/>
            </a:endParaRPr>
          </a:p>
          <a:p>
            <a:pPr>
              <a:lnSpc>
                <a:spcPct val="90000"/>
              </a:lnSpc>
            </a:pPr>
            <a:r>
              <a:rPr lang="zh-CN" altLang="en-US" sz="2400" b="1" dirty="0">
                <a:latin typeface="楷体_GB2312" panose="02010609030101010101" pitchFamily="49" charset="-122"/>
                <a:ea typeface="楷体_GB2312" panose="02010609030101010101" pitchFamily="49" charset="-122"/>
              </a:rPr>
              <a:t>开头部分</a:t>
            </a:r>
            <a:r>
              <a:rPr lang="zh-CN" altLang="en-US" sz="2400" dirty="0">
                <a:latin typeface="楷体_GB2312" panose="02010609030101010101" pitchFamily="49" charset="-122"/>
                <a:ea typeface="楷体_GB2312" panose="02010609030101010101" pitchFamily="49" charset="-122"/>
              </a:rPr>
              <a:t>：主要简要介绍评价时间及组织形式。注意要简要。</a:t>
            </a:r>
            <a:endParaRPr lang="zh-CN" altLang="en-US" sz="2400" dirty="0">
              <a:latin typeface="楷体_GB2312" panose="02010609030101010101" pitchFamily="49" charset="-122"/>
              <a:ea typeface="楷体_GB2312" panose="02010609030101010101" pitchFamily="49" charset="-122"/>
            </a:endParaRPr>
          </a:p>
          <a:p>
            <a:pPr>
              <a:lnSpc>
                <a:spcPct val="90000"/>
              </a:lnSpc>
            </a:pPr>
            <a:r>
              <a:rPr lang="zh-CN" altLang="en-US" sz="2400" b="1" dirty="0">
                <a:latin typeface="楷体_GB2312" panose="02010609030101010101" pitchFamily="49" charset="-122"/>
                <a:ea typeface="楷体_GB2312" panose="02010609030101010101" pitchFamily="49" charset="-122"/>
              </a:rPr>
              <a:t>项目概况</a:t>
            </a:r>
            <a:r>
              <a:rPr lang="zh-CN" altLang="en-US" sz="2400" dirty="0">
                <a:latin typeface="楷体_GB2312" panose="02010609030101010101" pitchFamily="49" charset="-122"/>
                <a:ea typeface="楷体_GB2312" panose="02010609030101010101" pitchFamily="49" charset="-122"/>
              </a:rPr>
              <a:t>：对项目基本情况和项目执行情况进行陈述。重点是项目执行情况。评价依据不必写。</a:t>
            </a:r>
            <a:endParaRPr lang="zh-CN" altLang="en-US" sz="2400" dirty="0">
              <a:latin typeface="楷体_GB2312" panose="02010609030101010101" pitchFamily="49" charset="-122"/>
              <a:ea typeface="楷体_GB2312" panose="02010609030101010101" pitchFamily="49" charset="-122"/>
            </a:endParaRPr>
          </a:p>
          <a:p>
            <a:pPr>
              <a:lnSpc>
                <a:spcPct val="90000"/>
              </a:lnSpc>
            </a:pPr>
            <a:r>
              <a:rPr lang="zh-CN" altLang="en-US" sz="2400" b="1" dirty="0">
                <a:latin typeface="楷体_GB2312" panose="02010609030101010101" pitchFamily="49" charset="-122"/>
                <a:ea typeface="楷体_GB2312" panose="02010609030101010101" pitchFamily="49" charset="-122"/>
              </a:rPr>
              <a:t>项目绩效及评价结论</a:t>
            </a:r>
            <a:r>
              <a:rPr lang="zh-CN" altLang="en-US" sz="2400" dirty="0">
                <a:latin typeface="楷体_GB2312" panose="02010609030101010101" pitchFamily="49" charset="-122"/>
                <a:ea typeface="楷体_GB2312" panose="02010609030101010101" pitchFamily="49" charset="-122"/>
              </a:rPr>
              <a:t>：对项目的绩效情况进行归纳总结，并给出评价结论。</a:t>
            </a:r>
            <a:endParaRPr lang="zh-CN" altLang="en-US" sz="2400" dirty="0">
              <a:latin typeface="楷体_GB2312" panose="02010609030101010101" pitchFamily="49" charset="-122"/>
              <a:ea typeface="楷体_GB2312" panose="02010609030101010101" pitchFamily="49" charset="-122"/>
            </a:endParaRPr>
          </a:p>
          <a:p>
            <a:pPr>
              <a:lnSpc>
                <a:spcPct val="90000"/>
              </a:lnSpc>
            </a:pPr>
            <a:r>
              <a:rPr lang="zh-CN" altLang="en-US" sz="2400" b="1" dirty="0">
                <a:latin typeface="楷体_GB2312" panose="02010609030101010101" pitchFamily="49" charset="-122"/>
                <a:ea typeface="楷体_GB2312" panose="02010609030101010101" pitchFamily="49" charset="-122"/>
              </a:rPr>
              <a:t>评价发现的问题</a:t>
            </a:r>
            <a:r>
              <a:rPr lang="zh-CN" altLang="en-US" sz="2400" dirty="0">
                <a:latin typeface="楷体_GB2312" panose="02010609030101010101" pitchFamily="49" charset="-122"/>
                <a:ea typeface="楷体_GB2312" panose="02010609030101010101" pitchFamily="49" charset="-122"/>
              </a:rPr>
              <a:t>：提出项目实施过程中存在的主要问题。</a:t>
            </a:r>
            <a:endParaRPr lang="zh-CN" altLang="en-US" sz="2400" dirty="0">
              <a:latin typeface="楷体_GB2312" panose="02010609030101010101" pitchFamily="49" charset="-122"/>
              <a:ea typeface="楷体_GB2312" panose="02010609030101010101" pitchFamily="49" charset="-122"/>
            </a:endParaRPr>
          </a:p>
          <a:p>
            <a:pPr>
              <a:lnSpc>
                <a:spcPct val="90000"/>
              </a:lnSpc>
            </a:pPr>
            <a:r>
              <a:rPr lang="zh-CN" altLang="en-US" sz="2400" b="1" dirty="0">
                <a:latin typeface="楷体_GB2312" panose="02010609030101010101" pitchFamily="49" charset="-122"/>
                <a:ea typeface="楷体_GB2312" panose="02010609030101010101" pitchFamily="49" charset="-122"/>
              </a:rPr>
              <a:t>相关意见与建议</a:t>
            </a:r>
            <a:r>
              <a:rPr lang="zh-CN" altLang="en-US" sz="2400" dirty="0">
                <a:latin typeface="楷体_GB2312" panose="02010609030101010101" pitchFamily="49" charset="-122"/>
                <a:ea typeface="楷体_GB2312" panose="02010609030101010101" pitchFamily="49" charset="-122"/>
              </a:rPr>
              <a:t>：针对存在的问题，提出意见与建议。</a:t>
            </a:r>
            <a:endParaRPr lang="zh-CN" altLang="en-US" sz="2400" dirty="0">
              <a:latin typeface="楷体_GB2312" panose="02010609030101010101" pitchFamily="49" charset="-122"/>
              <a:ea typeface="楷体_GB2312" panose="02010609030101010101" pitchFamily="49" charset="-122"/>
            </a:endParaRPr>
          </a:p>
          <a:p>
            <a:pPr>
              <a:lnSpc>
                <a:spcPct val="90000"/>
              </a:lnSpc>
            </a:pPr>
            <a:r>
              <a:rPr lang="zh-CN" altLang="en-US" sz="2400" b="1" dirty="0">
                <a:latin typeface="楷体_GB2312" panose="02010609030101010101" pitchFamily="49" charset="-122"/>
                <a:ea typeface="楷体_GB2312" panose="02010609030101010101" pitchFamily="49" charset="-122"/>
              </a:rPr>
              <a:t>附件</a:t>
            </a:r>
            <a:r>
              <a:rPr lang="zh-CN" altLang="en-US" sz="2400" dirty="0">
                <a:latin typeface="楷体_GB2312" panose="02010609030101010101" pitchFamily="49" charset="-122"/>
                <a:ea typeface="楷体_GB2312" panose="02010609030101010101" pitchFamily="49" charset="-122"/>
              </a:rPr>
              <a:t>：项目评价过程中取得的与报告内容相关的一些附属资料，如一些数据、调查问卷情况等。要求将评价指标与标准列入附件；建议增加评分说明附件。</a:t>
            </a:r>
            <a:endParaRPr lang="zh-CN" altLang="en-US" sz="2400" dirty="0">
              <a:latin typeface="楷体_GB2312" panose="02010609030101010101" pitchFamily="49" charset="-122"/>
              <a:ea typeface="楷体_GB2312" panose="02010609030101010101" pitchFamily="49" charset="-122"/>
            </a:endParaRPr>
          </a:p>
        </p:txBody>
      </p:sp>
    </p:spTree>
  </p:cSld>
  <p:clrMapOvr>
    <a:masterClrMapping/>
  </p:clrMapOvr>
  <p:transition>
    <p:blinds dir="vert"/>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327681"/>
          <p:cNvSpPr/>
          <p:nvPr/>
        </p:nvSpPr>
        <p:spPr>
          <a:xfrm>
            <a:off x="1919288" y="3716338"/>
            <a:ext cx="8208962" cy="2160587"/>
          </a:xfrm>
          <a:prstGeom prst="rect">
            <a:avLst/>
          </a:prstGeom>
          <a:solidFill>
            <a:schemeClr val="accent1"/>
          </a:solidFill>
          <a:ln w="9525" cap="flat" cmpd="sng">
            <a:solidFill>
              <a:schemeClr val="tx1"/>
            </a:solidFill>
            <a:prstDash val="solid"/>
            <a:miter/>
            <a:headEnd type="none" w="med" len="med"/>
            <a:tailEnd type="none" w="med" len="med"/>
          </a:ln>
        </p:spPr>
        <p:txBody>
          <a:bodyPr anchor="t"/>
          <a:p>
            <a:pPr lvl="0" eaLnBrk="0" hangingPunct="0"/>
            <a:endParaRPr lang="zh-CN" altLang="en-US">
              <a:latin typeface="Arial" panose="020B0604020202020204" pitchFamily="34" charset="0"/>
              <a:ea typeface="宋体" panose="02010600030101010101" pitchFamily="2" charset="-122"/>
            </a:endParaRPr>
          </a:p>
        </p:txBody>
      </p:sp>
      <p:sp>
        <p:nvSpPr>
          <p:cNvPr id="39938" name="标题 327682"/>
          <p:cNvSpPr>
            <a:spLocks noGrp="1"/>
          </p:cNvSpPr>
          <p:nvPr>
            <p:ph type="title"/>
          </p:nvPr>
        </p:nvSpPr>
        <p:spPr/>
        <p:txBody>
          <a:bodyPr anchor="ctr"/>
          <a:p>
            <a:r>
              <a:rPr lang="zh-CN" altLang="en-US" sz="2800" dirty="0"/>
              <a:t>四、绩效评价流程与报告</a:t>
            </a:r>
            <a:endParaRPr lang="zh-CN" altLang="en-US" sz="2800" dirty="0"/>
          </a:p>
        </p:txBody>
      </p:sp>
      <p:sp>
        <p:nvSpPr>
          <p:cNvPr id="39939" name="文本占位符 327683"/>
          <p:cNvSpPr>
            <a:spLocks noGrp="1"/>
          </p:cNvSpPr>
          <p:nvPr>
            <p:ph idx="1"/>
          </p:nvPr>
        </p:nvSpPr>
        <p:spPr>
          <a:xfrm>
            <a:off x="1703388" y="1628775"/>
            <a:ext cx="8964612" cy="5229225"/>
          </a:xfrm>
        </p:spPr>
        <p:txBody>
          <a:bodyPr anchor="t"/>
          <a:p>
            <a:pPr>
              <a:lnSpc>
                <a:spcPct val="80000"/>
              </a:lnSpc>
            </a:pPr>
            <a:endParaRPr lang="en-US" altLang="zh-CN" sz="2400" b="1">
              <a:latin typeface="楷体_GB2312" panose="02010609030101010101" pitchFamily="49" charset="-122"/>
              <a:ea typeface="楷体_GB2312" panose="02010609030101010101" pitchFamily="49" charset="-122"/>
            </a:endParaRPr>
          </a:p>
          <a:p>
            <a:pPr>
              <a:lnSpc>
                <a:spcPct val="80000"/>
              </a:lnSpc>
            </a:pPr>
            <a:r>
              <a:rPr lang="zh-CN" altLang="en-US" sz="2400" b="1" dirty="0">
                <a:solidFill>
                  <a:schemeClr val="folHlink"/>
                </a:solidFill>
                <a:latin typeface="楷体_GB2312" panose="02010609030101010101" pitchFamily="49" charset="-122"/>
                <a:ea typeface="楷体_GB2312" panose="02010609030101010101" pitchFamily="49" charset="-122"/>
              </a:rPr>
              <a:t>文字部分各组成部分模板</a:t>
            </a:r>
            <a:endParaRPr lang="zh-CN" altLang="en-US" sz="2400" b="1">
              <a:latin typeface="楷体_GB2312" panose="02010609030101010101" pitchFamily="49" charset="-122"/>
              <a:ea typeface="楷体_GB2312" panose="02010609030101010101" pitchFamily="49" charset="-122"/>
            </a:endParaRPr>
          </a:p>
          <a:p>
            <a:pPr>
              <a:lnSpc>
                <a:spcPct val="80000"/>
              </a:lnSpc>
            </a:pPr>
            <a:r>
              <a:rPr lang="zh-CN" altLang="en-US" sz="2400" dirty="0">
                <a:latin typeface="楷体_GB2312" panose="02010609030101010101" pitchFamily="49" charset="-122"/>
                <a:ea typeface="楷体_GB2312" panose="02010609030101010101" pitchFamily="49" charset="-122"/>
              </a:rPr>
              <a:t>    开头部分：引言，简略交待评价方式、评价时间等。</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zh-CN" altLang="en-US" sz="2400" dirty="0">
                <a:latin typeface="楷体_GB2312" panose="02010609030101010101" pitchFamily="49" charset="-122"/>
                <a:ea typeface="楷体_GB2312" panose="02010609030101010101" pitchFamily="49" charset="-122"/>
              </a:rPr>
              <a:t>    项目概况：主要交待项目背景情况（由来、项目目标任务）与执行情况</a:t>
            </a:r>
            <a:endParaRPr lang="zh-CN" altLang="en-US" sz="2400" dirty="0">
              <a:latin typeface="楷体_GB2312" panose="02010609030101010101" pitchFamily="49" charset="-122"/>
              <a:ea typeface="楷体_GB2312" panose="02010609030101010101" pitchFamily="49" charset="-122"/>
            </a:endParaRPr>
          </a:p>
          <a:p>
            <a:pPr>
              <a:lnSpc>
                <a:spcPct val="80000"/>
              </a:lnSpc>
            </a:pPr>
            <a:endParaRPr lang="zh-CN" altLang="en-US" sz="2400" dirty="0">
              <a:latin typeface="楷体_GB2312" panose="02010609030101010101" pitchFamily="49" charset="-122"/>
              <a:ea typeface="楷体_GB2312" panose="02010609030101010101" pitchFamily="49" charset="-122"/>
            </a:endParaRPr>
          </a:p>
          <a:p>
            <a:pPr>
              <a:lnSpc>
                <a:spcPct val="80000"/>
              </a:lnSpc>
            </a:pPr>
            <a:r>
              <a:rPr lang="zh-CN" altLang="en-US" sz="2400" dirty="0">
                <a:latin typeface="楷体_GB2312" panose="02010609030101010101" pitchFamily="49" charset="-122"/>
                <a:ea typeface="楷体_GB2312" panose="02010609030101010101" pitchFamily="49" charset="-122"/>
              </a:rPr>
              <a:t>    绩效、问题、建议：均应按如下模板组织文字内容：</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b="1" dirty="0">
                <a:solidFill>
                  <a:schemeClr val="folHlink"/>
                </a:solidFill>
                <a:latin typeface="楷体_GB2312" panose="02010609030101010101" pitchFamily="49" charset="-122"/>
                <a:ea typeface="楷体_GB2312" panose="02010609030101010101" pitchFamily="49" charset="-122"/>
              </a:rPr>
              <a:t>[</a:t>
            </a:r>
            <a:r>
              <a:rPr lang="zh-CN" altLang="en-US" sz="2400" b="1" dirty="0">
                <a:solidFill>
                  <a:schemeClr val="folHlink"/>
                </a:solidFill>
                <a:latin typeface="楷体_GB2312" panose="02010609030101010101" pitchFamily="49" charset="-122"/>
                <a:ea typeface="楷体_GB2312" panose="02010609030101010101" pitchFamily="49" charset="-122"/>
              </a:rPr>
              <a:t>模板示例</a:t>
            </a:r>
            <a:r>
              <a:rPr lang="en-US" altLang="zh-CN" sz="2400" b="1">
                <a:solidFill>
                  <a:schemeClr val="folHlink"/>
                </a:solidFill>
                <a:latin typeface="楷体_GB2312" panose="02010609030101010101" pitchFamily="49" charset="-122"/>
                <a:ea typeface="楷体_GB2312" panose="02010609030101010101" pitchFamily="49" charset="-122"/>
              </a:rPr>
              <a:t>]</a:t>
            </a:r>
            <a:endParaRPr lang="en-US" altLang="zh-CN" sz="2400" b="1">
              <a:solidFill>
                <a:schemeClr val="folHlink"/>
              </a:solidFill>
              <a:latin typeface="楷体_GB2312" panose="02010609030101010101" pitchFamily="49" charset="-122"/>
              <a:ea typeface="楷体_GB2312" panose="02010609030101010101" pitchFamily="49" charset="-122"/>
            </a:endParaRPr>
          </a:p>
          <a:p>
            <a:pPr>
              <a:lnSpc>
                <a:spcPct val="80000"/>
              </a:lnSpc>
            </a:pPr>
            <a:r>
              <a:rPr lang="zh-CN" altLang="en-US" sz="2400" dirty="0">
                <a:latin typeface="楷体_GB2312" panose="02010609030101010101" pitchFamily="49" charset="-122"/>
                <a:ea typeface="楷体_GB2312" panose="02010609030101010101" pitchFamily="49" charset="-122"/>
              </a:rPr>
              <a:t>四、 </a:t>
            </a:r>
            <a:r>
              <a:rPr lang="zh-CN" altLang="en-US" sz="2400" b="1" dirty="0">
                <a:latin typeface="楷体_GB2312" panose="02010609030101010101" pitchFamily="49" charset="-122"/>
                <a:ea typeface="楷体_GB2312" panose="02010609030101010101" pitchFamily="49" charset="-122"/>
              </a:rPr>
              <a:t>项目主要绩效是：</a:t>
            </a:r>
            <a:endParaRPr lang="zh-CN" altLang="en-US" sz="2400" b="1" dirty="0">
              <a:latin typeface="楷体_GB2312" panose="02010609030101010101" pitchFamily="49" charset="-122"/>
              <a:ea typeface="楷体_GB2312" panose="02010609030101010101" pitchFamily="49" charset="-122"/>
            </a:endParaRPr>
          </a:p>
          <a:p>
            <a:pPr>
              <a:lnSpc>
                <a:spcPct val="80000"/>
              </a:lnSpc>
            </a:pPr>
            <a:r>
              <a:rPr lang="zh-CN" altLang="en-US" sz="2400" b="1" dirty="0">
                <a:latin typeface="楷体_GB2312" panose="02010609030101010101" pitchFamily="49" charset="-122"/>
                <a:ea typeface="楷体_GB2312" panose="02010609030101010101" pitchFamily="49" charset="-122"/>
              </a:rPr>
              <a:t>（一）绩效一归纳句。</a:t>
            </a:r>
            <a:r>
              <a:rPr lang="zh-CN" altLang="en-US" sz="2400" dirty="0">
                <a:latin typeface="楷体_GB2312" panose="02010609030101010101" pitchFamily="49" charset="-122"/>
                <a:ea typeface="楷体_GB2312" panose="02010609030101010101" pitchFamily="49" charset="-122"/>
              </a:rPr>
              <a:t>展开具体内容</a:t>
            </a:r>
            <a:r>
              <a:rPr lang="en-US" altLang="zh-CN" sz="2400">
                <a:ea typeface="楷体_GB2312" panose="02010609030101010101" pitchFamily="49" charset="-122"/>
              </a:rPr>
              <a:t>……</a:t>
            </a:r>
            <a:endParaRPr lang="en-US" altLang="zh-CN" sz="2400">
              <a:latin typeface="楷体_GB2312" panose="02010609030101010101" pitchFamily="49" charset="-122"/>
              <a:ea typeface="楷体_GB2312" panose="02010609030101010101" pitchFamily="49" charset="-122"/>
            </a:endParaRPr>
          </a:p>
          <a:p>
            <a:pPr>
              <a:lnSpc>
                <a:spcPct val="80000"/>
              </a:lnSpc>
            </a:pPr>
            <a:r>
              <a:rPr lang="zh-CN" altLang="en-US" sz="2400" b="1" dirty="0">
                <a:latin typeface="楷体_GB2312" panose="02010609030101010101" pitchFamily="49" charset="-122"/>
                <a:ea typeface="楷体_GB2312" panose="02010609030101010101" pitchFamily="49" charset="-122"/>
              </a:rPr>
              <a:t>（二）绩效二归纳句</a:t>
            </a:r>
            <a:r>
              <a:rPr lang="zh-CN" altLang="en-US" sz="2400" dirty="0">
                <a:latin typeface="楷体_GB2312" panose="02010609030101010101" pitchFamily="49" charset="-122"/>
                <a:ea typeface="楷体_GB2312" panose="02010609030101010101" pitchFamily="49" charset="-122"/>
              </a:rPr>
              <a:t>。展开具体内容</a:t>
            </a:r>
            <a:r>
              <a:rPr lang="en-US" altLang="zh-CN" sz="2400">
                <a:ea typeface="楷体_GB2312" panose="02010609030101010101" pitchFamily="49" charset="-122"/>
              </a:rPr>
              <a:t>……</a:t>
            </a:r>
            <a:endParaRPr lang="en-US" altLang="zh-CN" sz="2400">
              <a:latin typeface="楷体_GB2312" panose="02010609030101010101" pitchFamily="49" charset="-122"/>
              <a:ea typeface="楷体_GB2312" panose="02010609030101010101" pitchFamily="49" charset="-122"/>
            </a:endParaRPr>
          </a:p>
          <a:p>
            <a:pPr>
              <a:lnSpc>
                <a:spcPct val="80000"/>
              </a:lnSpc>
            </a:pPr>
            <a:r>
              <a:rPr lang="zh-CN" altLang="en-US" sz="2400" b="1" dirty="0">
                <a:latin typeface="楷体_GB2312" panose="02010609030101010101" pitchFamily="49" charset="-122"/>
                <a:ea typeface="楷体_GB2312" panose="02010609030101010101" pitchFamily="49" charset="-122"/>
              </a:rPr>
              <a:t>（三）绩效三归纳句</a:t>
            </a:r>
            <a:r>
              <a:rPr lang="zh-CN" altLang="en-US" sz="2400" dirty="0">
                <a:latin typeface="楷体_GB2312" panose="02010609030101010101" pitchFamily="49" charset="-122"/>
                <a:ea typeface="楷体_GB2312" panose="02010609030101010101" pitchFamily="49" charset="-122"/>
              </a:rPr>
              <a:t>。展开具体内容</a:t>
            </a:r>
            <a:r>
              <a:rPr lang="en-US" altLang="zh-CN" sz="2400">
                <a:ea typeface="楷体_GB2312" panose="02010609030101010101" pitchFamily="49" charset="-122"/>
              </a:rPr>
              <a:t>……</a:t>
            </a:r>
            <a:endParaRPr lang="en-US" altLang="zh-CN" sz="2400">
              <a:latin typeface="楷体_GB2312" panose="02010609030101010101" pitchFamily="49" charset="-122"/>
              <a:ea typeface="楷体_GB2312" panose="02010609030101010101" pitchFamily="49" charset="-122"/>
            </a:endParaRPr>
          </a:p>
          <a:p>
            <a:pPr>
              <a:lnSpc>
                <a:spcPct val="80000"/>
              </a:lnSpc>
            </a:pPr>
            <a:r>
              <a:rPr lang="en-US" altLang="zh-CN" sz="2400">
                <a:latin typeface="楷体_GB2312" panose="02010609030101010101" pitchFamily="49" charset="-122"/>
                <a:ea typeface="楷体_GB2312" panose="02010609030101010101" pitchFamily="49" charset="-122"/>
              </a:rPr>
              <a:t>  </a:t>
            </a:r>
            <a:r>
              <a:rPr lang="en-US" altLang="zh-CN" sz="2400">
                <a:ea typeface="楷体_GB2312" panose="02010609030101010101" pitchFamily="49" charset="-122"/>
              </a:rPr>
              <a:t>……</a:t>
            </a:r>
            <a:endParaRPr lang="en-US" altLang="zh-CN" sz="2400">
              <a:latin typeface="楷体_GB2312" panose="02010609030101010101" pitchFamily="49" charset="-122"/>
              <a:ea typeface="楷体_GB2312" panose="02010609030101010101" pitchFamily="49" charset="-122"/>
            </a:endParaRPr>
          </a:p>
          <a:p>
            <a:pPr>
              <a:lnSpc>
                <a:spcPct val="80000"/>
              </a:lnSpc>
              <a:buNone/>
            </a:pPr>
            <a:r>
              <a:rPr lang="en-US" altLang="zh-CN" sz="2400" b="1">
                <a:solidFill>
                  <a:schemeClr val="folHlink"/>
                </a:solidFill>
                <a:latin typeface="楷体_GB2312" panose="02010609030101010101" pitchFamily="49" charset="-122"/>
                <a:ea typeface="楷体_GB2312" panose="02010609030101010101" pitchFamily="49" charset="-122"/>
              </a:rPr>
              <a:t> </a:t>
            </a:r>
            <a:r>
              <a:rPr lang="en-US" altLang="zh-CN" sz="2400" b="1" dirty="0">
                <a:latin typeface="楷体_GB2312" panose="02010609030101010101" pitchFamily="49" charset="-122"/>
                <a:ea typeface="楷体_GB2312" panose="02010609030101010101" pitchFamily="49" charset="-122"/>
              </a:rPr>
              <a:t>[</a:t>
            </a:r>
            <a:r>
              <a:rPr lang="zh-CN" altLang="en-US" sz="2400" b="1" dirty="0">
                <a:latin typeface="楷体_GB2312" panose="02010609030101010101" pitchFamily="49" charset="-122"/>
                <a:ea typeface="楷体_GB2312" panose="02010609030101010101" pitchFamily="49" charset="-122"/>
                <a:hlinkClick r:id="rId1" action="ppaction://hlinkfile"/>
              </a:rPr>
              <a:t>范本实例</a:t>
            </a:r>
            <a:r>
              <a:rPr lang="en-US" altLang="zh-CN" sz="2400" b="1">
                <a:latin typeface="楷体_GB2312" panose="02010609030101010101" pitchFamily="49" charset="-122"/>
                <a:ea typeface="楷体_GB2312" panose="02010609030101010101" pitchFamily="49" charset="-122"/>
              </a:rPr>
              <a:t>]</a:t>
            </a:r>
            <a:endParaRPr lang="en-US" altLang="zh-CN" sz="2400" b="1">
              <a:latin typeface="楷体_GB2312" panose="02010609030101010101" pitchFamily="49" charset="-122"/>
              <a:ea typeface="楷体_GB2312" panose="02010609030101010101" pitchFamily="49" charset="-122"/>
            </a:endParaRPr>
          </a:p>
        </p:txBody>
      </p:sp>
    </p:spTree>
  </p:cSld>
  <p:clrMapOvr>
    <a:masterClrMapping/>
  </p:clrMapOvr>
  <p:transition>
    <p:blinds dir="vert"/>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328705"/>
          <p:cNvSpPr>
            <a:spLocks noGrp="1"/>
          </p:cNvSpPr>
          <p:nvPr>
            <p:ph type="title"/>
          </p:nvPr>
        </p:nvSpPr>
        <p:spPr/>
        <p:txBody>
          <a:bodyPr anchor="ctr"/>
          <a:p>
            <a:r>
              <a:rPr lang="zh-CN" altLang="en-US" sz="2800" dirty="0"/>
              <a:t>四、绩效评价流程与报告</a:t>
            </a:r>
            <a:endParaRPr lang="zh-CN" altLang="en-US" sz="2800" dirty="0"/>
          </a:p>
        </p:txBody>
      </p:sp>
      <p:sp>
        <p:nvSpPr>
          <p:cNvPr id="40962" name="文本占位符 328706"/>
          <p:cNvSpPr>
            <a:spLocks noGrp="1"/>
          </p:cNvSpPr>
          <p:nvPr>
            <p:ph idx="1"/>
          </p:nvPr>
        </p:nvSpPr>
        <p:spPr>
          <a:xfrm>
            <a:off x="1524000" y="1752600"/>
            <a:ext cx="8915400" cy="4916488"/>
          </a:xfrm>
        </p:spPr>
        <p:txBody>
          <a:bodyPr anchor="t"/>
          <a:p>
            <a:r>
              <a:rPr lang="en-US" altLang="zh-CN" sz="3500" b="1" dirty="0">
                <a:solidFill>
                  <a:schemeClr val="folHlink"/>
                </a:solidFill>
                <a:latin typeface="楷体_GB2312" panose="02010609030101010101" pitchFamily="49" charset="-122"/>
                <a:ea typeface="楷体_GB2312" panose="02010609030101010101" pitchFamily="49" charset="-122"/>
              </a:rPr>
              <a:t>[</a:t>
            </a:r>
            <a:r>
              <a:rPr lang="zh-CN" altLang="en-US" sz="3500" b="1" dirty="0">
                <a:solidFill>
                  <a:schemeClr val="folHlink"/>
                </a:solidFill>
                <a:latin typeface="楷体_GB2312" panose="02010609030101010101" pitchFamily="49" charset="-122"/>
                <a:ea typeface="楷体_GB2312" panose="02010609030101010101" pitchFamily="49" charset="-122"/>
              </a:rPr>
              <a:t>文字部分常见问题</a:t>
            </a:r>
            <a:r>
              <a:rPr lang="en-US" altLang="zh-CN" sz="3500" b="1">
                <a:solidFill>
                  <a:schemeClr val="folHlink"/>
                </a:solidFill>
                <a:latin typeface="楷体_GB2312" panose="02010609030101010101" pitchFamily="49" charset="-122"/>
                <a:ea typeface="楷体_GB2312" panose="02010609030101010101" pitchFamily="49" charset="-122"/>
              </a:rPr>
              <a:t>]</a:t>
            </a:r>
            <a:endParaRPr lang="en-US" altLang="zh-CN" sz="3500" b="1">
              <a:solidFill>
                <a:schemeClr val="folHlink"/>
              </a:solidFill>
              <a:latin typeface="楷体_GB2312" panose="02010609030101010101" pitchFamily="49" charset="-122"/>
              <a:ea typeface="楷体_GB2312" panose="02010609030101010101" pitchFamily="49" charset="-122"/>
            </a:endParaRPr>
          </a:p>
          <a:p>
            <a:r>
              <a:rPr lang="en-US" altLang="zh-CN" sz="2400" b="1" dirty="0">
                <a:latin typeface="楷体_GB2312" panose="02010609030101010101" pitchFamily="49" charset="-122"/>
                <a:ea typeface="楷体_GB2312" panose="02010609030101010101" pitchFamily="49" charset="-122"/>
              </a:rPr>
              <a:t>(1)</a:t>
            </a:r>
            <a:r>
              <a:rPr lang="zh-CN" altLang="en-US" sz="2400" b="1" dirty="0">
                <a:latin typeface="楷体_GB2312" panose="02010609030101010101" pitchFamily="49" charset="-122"/>
                <a:ea typeface="楷体_GB2312" panose="02010609030101010101" pitchFamily="49" charset="-122"/>
              </a:rPr>
              <a:t>内容不全，逻辑不明</a:t>
            </a:r>
            <a:endParaRPr lang="zh-CN" altLang="en-US" sz="2400" b="1" dirty="0">
              <a:latin typeface="楷体_GB2312" panose="02010609030101010101" pitchFamily="49" charset="-122"/>
              <a:ea typeface="楷体_GB2312" panose="02010609030101010101" pitchFamily="49" charset="-122"/>
            </a:endParaRPr>
          </a:p>
          <a:p>
            <a:r>
              <a:rPr lang="zh-CN" altLang="en-US" sz="2400" dirty="0">
                <a:latin typeface="楷体_GB2312" panose="02010609030101010101" pitchFamily="49" charset="-122"/>
                <a:ea typeface="楷体_GB2312" panose="02010609030101010101" pitchFamily="49" charset="-122"/>
              </a:rPr>
              <a:t>规定的内容残缺，行文缺少逻辑，论据难以支撑论点。</a:t>
            </a:r>
            <a:endParaRPr lang="zh-CN" altLang="en-US" sz="2400" dirty="0">
              <a:latin typeface="楷体_GB2312" panose="02010609030101010101" pitchFamily="49" charset="-122"/>
              <a:ea typeface="楷体_GB2312" panose="02010609030101010101" pitchFamily="49" charset="-122"/>
            </a:endParaRPr>
          </a:p>
          <a:p>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1" action="ppaction://hlinkfile"/>
              </a:rPr>
              <a:t>案例</a:t>
            </a:r>
            <a:r>
              <a:rPr lang="en-US" altLang="zh-CN" sz="2400" dirty="0">
                <a:latin typeface="楷体_GB2312" panose="02010609030101010101" pitchFamily="49" charset="-122"/>
                <a:ea typeface="楷体_GB2312" panose="02010609030101010101" pitchFamily="49" charset="-122"/>
                <a:hlinkClick r:id="rId1" action="ppaction://hlinkfile"/>
              </a:rPr>
              <a:t>1</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只有结论，缺少项目绩效的论述。</a:t>
            </a:r>
            <a:endParaRPr lang="zh-CN" altLang="en-US" sz="2400" dirty="0">
              <a:latin typeface="楷体_GB2312" panose="02010609030101010101" pitchFamily="49" charset="-122"/>
              <a:ea typeface="楷体_GB2312" panose="02010609030101010101" pitchFamily="49" charset="-122"/>
            </a:endParaRPr>
          </a:p>
          <a:p>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2" action="ppaction://hlinkfile"/>
              </a:rPr>
              <a:t>案例</a:t>
            </a:r>
            <a:r>
              <a:rPr lang="en-US" altLang="zh-CN" sz="2400" dirty="0">
                <a:latin typeface="楷体_GB2312" panose="02010609030101010101" pitchFamily="49" charset="-122"/>
                <a:ea typeface="楷体_GB2312" panose="02010609030101010101" pitchFamily="49" charset="-122"/>
                <a:hlinkClick r:id="rId2" action="ppaction://hlinkfile"/>
              </a:rPr>
              <a:t>2</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看不出是什么问题。</a:t>
            </a:r>
            <a:endParaRPr lang="zh-CN" altLang="en-US" sz="2400" dirty="0">
              <a:latin typeface="楷体_GB2312" panose="02010609030101010101" pitchFamily="49" charset="-122"/>
              <a:ea typeface="楷体_GB2312" panose="02010609030101010101" pitchFamily="49" charset="-122"/>
            </a:endParaRPr>
          </a:p>
          <a:p>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3" action="ppaction://hlinkfile"/>
              </a:rPr>
              <a:t>案例</a:t>
            </a:r>
            <a:r>
              <a:rPr lang="en-US" altLang="zh-CN" sz="2400" dirty="0">
                <a:latin typeface="楷体_GB2312" panose="02010609030101010101" pitchFamily="49" charset="-122"/>
                <a:ea typeface="楷体_GB2312" panose="02010609030101010101" pitchFamily="49" charset="-122"/>
                <a:hlinkClick r:id="rId3" action="ppaction://hlinkfile"/>
              </a:rPr>
              <a:t>3</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只有问题，没有建议。</a:t>
            </a:r>
            <a:endParaRPr lang="zh-CN" altLang="en-US" sz="2400" dirty="0">
              <a:latin typeface="楷体_GB2312" panose="02010609030101010101" pitchFamily="49" charset="-122"/>
              <a:ea typeface="楷体_GB2312" panose="02010609030101010101" pitchFamily="49" charset="-122"/>
            </a:endParaRPr>
          </a:p>
          <a:p>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4" action="ppaction://hlinkfile"/>
              </a:rPr>
              <a:t>案例</a:t>
            </a:r>
            <a:r>
              <a:rPr lang="en-US" altLang="zh-CN" sz="2400" dirty="0">
                <a:latin typeface="楷体_GB2312" panose="02010609030101010101" pitchFamily="49" charset="-122"/>
                <a:ea typeface="楷体_GB2312" panose="02010609030101010101" pitchFamily="49" charset="-122"/>
                <a:hlinkClick r:id="rId4" action="ppaction://hlinkfile"/>
              </a:rPr>
              <a:t>4</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效益来自问卷，但正文中对问卷调查情况只字未提。</a:t>
            </a:r>
            <a:endParaRPr lang="zh-CN" altLang="en-US" sz="2400" dirty="0">
              <a:latin typeface="楷体_GB2312" panose="02010609030101010101" pitchFamily="49" charset="-122"/>
              <a:ea typeface="楷体_GB2312" panose="02010609030101010101" pitchFamily="49" charset="-122"/>
            </a:endParaRPr>
          </a:p>
          <a:p>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5" action="ppaction://hlinkfile"/>
              </a:rPr>
              <a:t>案例</a:t>
            </a:r>
            <a:r>
              <a:rPr lang="en-US" altLang="zh-CN" sz="2400" dirty="0">
                <a:latin typeface="楷体_GB2312" panose="02010609030101010101" pitchFamily="49" charset="-122"/>
                <a:ea typeface="楷体_GB2312" panose="02010609030101010101" pitchFamily="49" charset="-122"/>
                <a:hlinkClick r:id="rId5" action="ppaction://hlinkfile"/>
              </a:rPr>
              <a:t>5</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数据采集缺少相关性（本案应从成本变化角度取数据，更有说服力）。</a:t>
            </a:r>
            <a:endParaRPr lang="zh-CN" altLang="en-US" sz="2400" dirty="0">
              <a:latin typeface="楷体_GB2312" panose="02010609030101010101" pitchFamily="49" charset="-122"/>
              <a:ea typeface="楷体_GB2312" panose="02010609030101010101" pitchFamily="49" charset="-122"/>
            </a:endParaRPr>
          </a:p>
          <a:p>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6" action="ppaction://hlinkfile"/>
              </a:rPr>
              <a:t>案例</a:t>
            </a:r>
            <a:r>
              <a:rPr lang="en-US" altLang="zh-CN" sz="2400" dirty="0">
                <a:latin typeface="楷体_GB2312" panose="02010609030101010101" pitchFamily="49" charset="-122"/>
                <a:ea typeface="楷体_GB2312" panose="02010609030101010101" pitchFamily="49" charset="-122"/>
                <a:hlinkClick r:id="rId6" action="ppaction://hlinkfile"/>
              </a:rPr>
              <a:t>6</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看不清具体是什么问题。</a:t>
            </a:r>
            <a:endParaRPr lang="zh-CN" altLang="en-US" sz="2400" dirty="0">
              <a:latin typeface="楷体_GB2312" panose="02010609030101010101" pitchFamily="49" charset="-122"/>
              <a:ea typeface="楷体_GB2312" panose="02010609030101010101" pitchFamily="49" charset="-122"/>
            </a:endParaRPr>
          </a:p>
        </p:txBody>
      </p:sp>
    </p:spTree>
  </p:cSld>
  <p:clrMapOvr>
    <a:masterClrMapping/>
  </p:clrMapOvr>
  <p:transition>
    <p:blinds dir="vert"/>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329729"/>
          <p:cNvSpPr>
            <a:spLocks noGrp="1"/>
          </p:cNvSpPr>
          <p:nvPr>
            <p:ph type="title"/>
          </p:nvPr>
        </p:nvSpPr>
        <p:spPr/>
        <p:txBody>
          <a:bodyPr anchor="ctr"/>
          <a:p>
            <a:r>
              <a:rPr lang="zh-CN" altLang="en-US" sz="2800" dirty="0"/>
              <a:t>四、绩效评价流程与报告</a:t>
            </a:r>
            <a:endParaRPr lang="zh-CN" altLang="en-US" sz="2800" dirty="0"/>
          </a:p>
        </p:txBody>
      </p:sp>
      <p:sp>
        <p:nvSpPr>
          <p:cNvPr id="41986" name="文本占位符 329730"/>
          <p:cNvSpPr>
            <a:spLocks noGrp="1"/>
          </p:cNvSpPr>
          <p:nvPr>
            <p:ph idx="1"/>
          </p:nvPr>
        </p:nvSpPr>
        <p:spPr>
          <a:xfrm>
            <a:off x="1981200" y="1981200"/>
            <a:ext cx="8507413" cy="4256088"/>
          </a:xfrm>
        </p:spPr>
        <p:txBody>
          <a:bodyPr anchor="t"/>
          <a:p>
            <a:pPr>
              <a:lnSpc>
                <a:spcPct val="80000"/>
              </a:lnSpc>
            </a:pPr>
            <a:r>
              <a:rPr lang="en-US" altLang="zh-CN" sz="2400" b="1" dirty="0">
                <a:latin typeface="楷体_GB2312" panose="02010609030101010101" pitchFamily="49" charset="-122"/>
                <a:ea typeface="楷体_GB2312" panose="02010609030101010101" pitchFamily="49" charset="-122"/>
              </a:rPr>
              <a:t>⑵</a:t>
            </a:r>
            <a:r>
              <a:rPr lang="zh-CN" altLang="en-US" sz="2400" b="1" dirty="0">
                <a:latin typeface="楷体_GB2312" panose="02010609030101010101" pitchFamily="49" charset="-122"/>
                <a:ea typeface="楷体_GB2312" panose="02010609030101010101" pitchFamily="49" charset="-122"/>
              </a:rPr>
              <a:t>行文混乱，条理不清</a:t>
            </a:r>
            <a:endParaRPr lang="zh-CN" altLang="en-US" sz="2400" b="1"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1" action="ppaction://hlinkfile"/>
              </a:rPr>
              <a:t>案例</a:t>
            </a:r>
            <a:r>
              <a:rPr lang="en-US" altLang="zh-CN" sz="2400" dirty="0">
                <a:latin typeface="楷体_GB2312" panose="02010609030101010101" pitchFamily="49" charset="-122"/>
                <a:ea typeface="楷体_GB2312" panose="02010609030101010101" pitchFamily="49" charset="-122"/>
                <a:hlinkClick r:id="rId1" action="ppaction://hlinkfile"/>
              </a:rPr>
              <a:t>1</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问题与建议混在一起。</a:t>
            </a:r>
            <a:endParaRPr lang="zh-CN" altLang="en-US" sz="240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2" action="ppaction://hlinkfile"/>
              </a:rPr>
              <a:t>案例</a:t>
            </a:r>
            <a:r>
              <a:rPr lang="en-US" altLang="zh-CN" sz="2400" dirty="0">
                <a:latin typeface="楷体_GB2312" panose="02010609030101010101" pitchFamily="49" charset="-122"/>
                <a:ea typeface="楷体_GB2312" panose="02010609030101010101" pitchFamily="49" charset="-122"/>
                <a:hlinkClick r:id="rId2" action="ppaction://hlinkfile"/>
              </a:rPr>
              <a:t>2</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问题与建议混在一起。</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3" action="ppaction://hlinkfile"/>
              </a:rPr>
              <a:t>案例</a:t>
            </a:r>
            <a:r>
              <a:rPr lang="en-US" altLang="zh-CN" sz="2400" dirty="0">
                <a:latin typeface="楷体_GB2312" panose="02010609030101010101" pitchFamily="49" charset="-122"/>
                <a:ea typeface="楷体_GB2312" panose="02010609030101010101" pitchFamily="49" charset="-122"/>
                <a:hlinkClick r:id="rId3" action="ppaction://hlinkfile"/>
              </a:rPr>
              <a:t>3</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绩效条理不清晰。</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4" action="ppaction://hlinkfile"/>
              </a:rPr>
              <a:t>案例</a:t>
            </a:r>
            <a:r>
              <a:rPr lang="en-US" altLang="zh-CN" sz="2400" dirty="0">
                <a:latin typeface="楷体_GB2312" panose="02010609030101010101" pitchFamily="49" charset="-122"/>
                <a:ea typeface="楷体_GB2312" panose="02010609030101010101" pitchFamily="49" charset="-122"/>
                <a:hlinkClick r:id="rId4" action="ppaction://hlinkfile"/>
              </a:rPr>
              <a:t>4</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项目绩效未分点，混作一团，根本看不清楚。</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5" action="ppaction://hlinkfile"/>
              </a:rPr>
              <a:t>案例</a:t>
            </a:r>
            <a:r>
              <a:rPr lang="en-US" altLang="zh-CN" sz="2400" dirty="0">
                <a:latin typeface="楷体_GB2312" panose="02010609030101010101" pitchFamily="49" charset="-122"/>
                <a:ea typeface="楷体_GB2312" panose="02010609030101010101" pitchFamily="49" charset="-122"/>
                <a:hlinkClick r:id="rId5" action="ppaction://hlinkfile"/>
              </a:rPr>
              <a:t>5</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比例失调，主次不分。概况太多，绩效未述 。</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6" action="ppaction://hlinkfile"/>
              </a:rPr>
              <a:t>案例</a:t>
            </a:r>
            <a:r>
              <a:rPr lang="en-US" altLang="zh-CN" sz="2400" dirty="0">
                <a:latin typeface="楷体_GB2312" panose="02010609030101010101" pitchFamily="49" charset="-122"/>
                <a:ea typeface="楷体_GB2312" panose="02010609030101010101" pitchFamily="49" charset="-122"/>
                <a:hlinkClick r:id="rId6" action="ppaction://hlinkfile"/>
              </a:rPr>
              <a:t>6</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问题与建议不清晰。</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7" action="ppaction://hlinkfile"/>
              </a:rPr>
              <a:t>案例</a:t>
            </a:r>
            <a:r>
              <a:rPr lang="en-US" altLang="zh-CN" sz="2400" dirty="0">
                <a:latin typeface="楷体_GB2312" panose="02010609030101010101" pitchFamily="49" charset="-122"/>
                <a:ea typeface="楷体_GB2312" panose="02010609030101010101" pitchFamily="49" charset="-122"/>
                <a:hlinkClick r:id="rId7" action="ppaction://hlinkfile"/>
              </a:rPr>
              <a:t>7</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绩效不是对指标的分析。</a:t>
            </a:r>
            <a:endParaRPr lang="zh-CN" altLang="en-US" sz="2400">
              <a:latin typeface="楷体_GB2312" panose="02010609030101010101" pitchFamily="49" charset="-122"/>
              <a:ea typeface="楷体_GB2312" panose="02010609030101010101" pitchFamily="49" charset="-122"/>
            </a:endParaRPr>
          </a:p>
          <a:p>
            <a:pPr>
              <a:lnSpc>
                <a:spcPct val="80000"/>
              </a:lnSpc>
            </a:pPr>
            <a:r>
              <a:rPr lang="en-US" altLang="zh-CN" sz="2400" b="1" dirty="0">
                <a:latin typeface="楷体_GB2312" panose="02010609030101010101" pitchFamily="49" charset="-122"/>
                <a:ea typeface="楷体_GB2312" panose="02010609030101010101" pitchFamily="49" charset="-122"/>
              </a:rPr>
              <a:t>(3)</a:t>
            </a:r>
            <a:r>
              <a:rPr lang="zh-CN" altLang="en-US" sz="2400" b="1" dirty="0">
                <a:latin typeface="楷体_GB2312" panose="02010609030101010101" pitchFamily="49" charset="-122"/>
                <a:ea typeface="楷体_GB2312" panose="02010609030101010101" pitchFamily="49" charset="-122"/>
              </a:rPr>
              <a:t>观点不清，结论不明</a:t>
            </a:r>
            <a:endParaRPr lang="zh-CN" altLang="en-US" sz="2400" b="1"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8" action="ppaction://hlinkfile"/>
              </a:rPr>
              <a:t>案例</a:t>
            </a:r>
            <a:r>
              <a:rPr lang="en-US" altLang="zh-CN" sz="2400" dirty="0">
                <a:latin typeface="楷体_GB2312" panose="02010609030101010101" pitchFamily="49" charset="-122"/>
                <a:ea typeface="楷体_GB2312" panose="02010609030101010101" pitchFamily="49" charset="-122"/>
                <a:hlinkClick r:id="rId8" action="ppaction://hlinkfile"/>
              </a:rPr>
              <a:t>1</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只有评价分数，没有明确评价等次。</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9" action="ppaction://hlinkfile"/>
              </a:rPr>
              <a:t>案例</a:t>
            </a:r>
            <a:r>
              <a:rPr lang="en-US" altLang="zh-CN" sz="2400" dirty="0">
                <a:latin typeface="楷体_GB2312" panose="02010609030101010101" pitchFamily="49" charset="-122"/>
                <a:ea typeface="楷体_GB2312" panose="02010609030101010101" pitchFamily="49" charset="-122"/>
                <a:hlinkClick r:id="rId9" action="ppaction://hlinkfile"/>
              </a:rPr>
              <a:t>2</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等次结论不规范。</a:t>
            </a:r>
            <a:endParaRPr lang="zh-CN" altLang="en-US" sz="2400" dirty="0">
              <a:latin typeface="楷体_GB2312" panose="02010609030101010101" pitchFamily="49" charset="-122"/>
              <a:ea typeface="楷体_GB2312" panose="02010609030101010101" pitchFamily="49" charset="-122"/>
            </a:endParaRPr>
          </a:p>
          <a:p>
            <a:pPr>
              <a:lnSpc>
                <a:spcPct val="80000"/>
              </a:lnSpc>
            </a:pPr>
            <a:endParaRPr lang="zh-CN" altLang="en-US" sz="2400" dirty="0">
              <a:latin typeface="楷体_GB2312" panose="02010609030101010101" pitchFamily="49" charset="-122"/>
              <a:ea typeface="楷体_GB2312" panose="02010609030101010101" pitchFamily="49" charset="-122"/>
            </a:endParaRPr>
          </a:p>
        </p:txBody>
      </p:sp>
    </p:spTree>
  </p:cSld>
  <p:clrMapOvr>
    <a:masterClrMapping/>
  </p:clrMapOvr>
  <p:transition>
    <p:blinds dir="vert"/>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330753"/>
          <p:cNvSpPr>
            <a:spLocks noGrp="1"/>
          </p:cNvSpPr>
          <p:nvPr>
            <p:ph type="title"/>
          </p:nvPr>
        </p:nvSpPr>
        <p:spPr/>
        <p:txBody>
          <a:bodyPr anchor="ctr"/>
          <a:p>
            <a:r>
              <a:rPr lang="zh-CN" altLang="en-US" sz="2800" dirty="0"/>
              <a:t>四、绩效评价流程与报告</a:t>
            </a:r>
            <a:endParaRPr lang="zh-CN" altLang="en-US" sz="2800" dirty="0"/>
          </a:p>
        </p:txBody>
      </p:sp>
      <p:sp>
        <p:nvSpPr>
          <p:cNvPr id="43010" name="文本占位符 330754"/>
          <p:cNvSpPr>
            <a:spLocks noGrp="1"/>
          </p:cNvSpPr>
          <p:nvPr>
            <p:ph idx="1"/>
          </p:nvPr>
        </p:nvSpPr>
        <p:spPr>
          <a:xfrm>
            <a:off x="1981200" y="1628775"/>
            <a:ext cx="8507413" cy="4895850"/>
          </a:xfrm>
        </p:spPr>
        <p:txBody>
          <a:bodyPr anchor="t"/>
          <a:p>
            <a:r>
              <a:rPr lang="en-US" altLang="zh-CN" sz="2400" b="1" dirty="0">
                <a:latin typeface="楷体_GB2312" panose="02010609030101010101" pitchFamily="49" charset="-122"/>
                <a:ea typeface="楷体_GB2312" panose="02010609030101010101" pitchFamily="49" charset="-122"/>
              </a:rPr>
              <a:t>(4)</a:t>
            </a:r>
            <a:r>
              <a:rPr lang="zh-CN" altLang="en-US" sz="2400" b="1" dirty="0">
                <a:latin typeface="楷体_GB2312" panose="02010609030101010101" pitchFamily="49" charset="-122"/>
                <a:ea typeface="楷体_GB2312" panose="02010609030101010101" pitchFamily="49" charset="-122"/>
              </a:rPr>
              <a:t>语言繁琐，不够简练</a:t>
            </a:r>
            <a:endParaRPr lang="zh-CN" altLang="en-US" sz="2400" b="1" dirty="0">
              <a:latin typeface="楷体_GB2312" panose="02010609030101010101" pitchFamily="49" charset="-122"/>
              <a:ea typeface="楷体_GB2312" panose="02010609030101010101" pitchFamily="49" charset="-122"/>
            </a:endParaRPr>
          </a:p>
          <a:p>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1" action="ppaction://hlinkfile"/>
              </a:rPr>
              <a:t>案例</a:t>
            </a:r>
            <a:r>
              <a:rPr lang="en-US" altLang="zh-CN" sz="2400" dirty="0">
                <a:latin typeface="楷体_GB2312" panose="02010609030101010101" pitchFamily="49" charset="-122"/>
                <a:ea typeface="楷体_GB2312" panose="02010609030101010101" pitchFamily="49" charset="-122"/>
                <a:hlinkClick r:id="rId1" action="ppaction://hlinkfile"/>
              </a:rPr>
              <a:t>1</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评价方法过程陈述太过繁琐，其实只需几句话即可。 </a:t>
            </a:r>
            <a:endParaRPr lang="zh-CN" altLang="en-US" sz="2400" dirty="0">
              <a:latin typeface="楷体_GB2312" panose="02010609030101010101" pitchFamily="49" charset="-122"/>
              <a:ea typeface="楷体_GB2312" panose="02010609030101010101" pitchFamily="49" charset="-122"/>
            </a:endParaRPr>
          </a:p>
          <a:p>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2" action="ppaction://hlinkfile"/>
              </a:rPr>
              <a:t>案例</a:t>
            </a:r>
            <a:r>
              <a:rPr lang="en-US" altLang="zh-CN" sz="2400" dirty="0">
                <a:latin typeface="楷体_GB2312" panose="02010609030101010101" pitchFamily="49" charset="-122"/>
                <a:ea typeface="楷体_GB2312" panose="02010609030101010101" pitchFamily="49" charset="-122"/>
                <a:hlinkClick r:id="rId2" action="ppaction://hlinkfile"/>
              </a:rPr>
              <a:t>2</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语言过于细致琐碎，捡了芝麻丢了西瓜，反而让人不知所云。</a:t>
            </a:r>
            <a:endParaRPr lang="zh-CN" altLang="en-US" sz="2400" dirty="0">
              <a:latin typeface="楷体_GB2312" panose="02010609030101010101" pitchFamily="49" charset="-122"/>
              <a:ea typeface="楷体_GB2312" panose="02010609030101010101" pitchFamily="49" charset="-122"/>
            </a:endParaRPr>
          </a:p>
          <a:p>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3" action="ppaction://hlinkfile"/>
              </a:rPr>
              <a:t>案例</a:t>
            </a:r>
            <a:r>
              <a:rPr lang="en-US" altLang="zh-CN" sz="2400" dirty="0">
                <a:latin typeface="楷体_GB2312" panose="02010609030101010101" pitchFamily="49" charset="-122"/>
                <a:ea typeface="楷体_GB2312" panose="02010609030101010101" pitchFamily="49" charset="-122"/>
                <a:hlinkClick r:id="rId3" action="ppaction://hlinkfile"/>
              </a:rPr>
              <a:t>3</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大量数字堆作一团，让人头晕。数字较多且有规律应用图表表达，就会一目了然。</a:t>
            </a:r>
            <a:endParaRPr lang="zh-CN" altLang="en-US" sz="2400" dirty="0">
              <a:latin typeface="楷体_GB2312" panose="02010609030101010101" pitchFamily="49" charset="-122"/>
              <a:ea typeface="楷体_GB2312" panose="02010609030101010101" pitchFamily="49" charset="-122"/>
            </a:endParaRPr>
          </a:p>
          <a:p>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4" action="ppaction://hlinkfile"/>
              </a:rPr>
              <a:t>案例</a:t>
            </a:r>
            <a:r>
              <a:rPr lang="en-US" altLang="zh-CN" sz="2400" dirty="0">
                <a:latin typeface="楷体_GB2312" panose="02010609030101010101" pitchFamily="49" charset="-122"/>
                <a:ea typeface="楷体_GB2312" panose="02010609030101010101" pitchFamily="49" charset="-122"/>
                <a:hlinkClick r:id="rId4" action="ppaction://hlinkfile"/>
              </a:rPr>
              <a:t>4</a:t>
            </a:r>
            <a:r>
              <a:rPr lang="en-US" altLang="zh-CN" sz="2400" dirty="0">
                <a:latin typeface="楷体_GB2312" panose="02010609030101010101" pitchFamily="49" charset="-122"/>
                <a:ea typeface="楷体_GB2312" panose="02010609030101010101" pitchFamily="49" charset="-122"/>
              </a:rPr>
              <a:t>]  </a:t>
            </a:r>
            <a:r>
              <a:rPr lang="zh-CN" altLang="en-US" sz="2400" dirty="0">
                <a:latin typeface="楷体_GB2312" panose="02010609030101010101" pitchFamily="49" charset="-122"/>
                <a:ea typeface="楷体_GB2312" panose="02010609030101010101" pitchFamily="49" charset="-122"/>
              </a:rPr>
              <a:t>但也不能走到另一个极端，太简单，应该有血有肉。</a:t>
            </a:r>
            <a:endParaRPr lang="zh-CN" altLang="en-US" sz="2400" dirty="0">
              <a:latin typeface="楷体_GB2312" panose="02010609030101010101" pitchFamily="49" charset="-122"/>
              <a:ea typeface="楷体_GB2312" panose="02010609030101010101" pitchFamily="49" charset="-122"/>
            </a:endParaRPr>
          </a:p>
        </p:txBody>
      </p:sp>
    </p:spTree>
  </p:cSld>
  <p:clrMapOvr>
    <a:masterClrMapping/>
  </p:clrMapOvr>
  <p:transition>
    <p:blinds dir="vert"/>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331777"/>
          <p:cNvSpPr>
            <a:spLocks noGrp="1"/>
          </p:cNvSpPr>
          <p:nvPr>
            <p:ph type="title"/>
          </p:nvPr>
        </p:nvSpPr>
        <p:spPr/>
        <p:txBody>
          <a:bodyPr anchor="ctr"/>
          <a:p>
            <a:r>
              <a:rPr lang="zh-CN" altLang="en-US" sz="2800" dirty="0"/>
              <a:t>四、绩效评价流程与报告</a:t>
            </a:r>
            <a:endParaRPr lang="zh-CN" altLang="en-US" sz="2800" dirty="0"/>
          </a:p>
        </p:txBody>
      </p:sp>
      <p:sp>
        <p:nvSpPr>
          <p:cNvPr id="44034" name="文本占位符 331778"/>
          <p:cNvSpPr>
            <a:spLocks noGrp="1"/>
          </p:cNvSpPr>
          <p:nvPr>
            <p:ph idx="1"/>
          </p:nvPr>
        </p:nvSpPr>
        <p:spPr/>
        <p:txBody>
          <a:bodyPr anchor="t"/>
          <a:p>
            <a:pPr>
              <a:lnSpc>
                <a:spcPct val="80000"/>
              </a:lnSpc>
            </a:pPr>
            <a:r>
              <a:rPr lang="en-US" altLang="zh-CN" sz="2400" b="1" dirty="0">
                <a:solidFill>
                  <a:schemeClr val="folHlink"/>
                </a:solidFill>
                <a:latin typeface="楷体_GB2312" panose="02010609030101010101" pitchFamily="49" charset="-122"/>
                <a:ea typeface="楷体_GB2312" panose="02010609030101010101" pitchFamily="49" charset="-122"/>
              </a:rPr>
              <a:t>6</a:t>
            </a:r>
            <a:r>
              <a:rPr lang="zh-CN" altLang="en-US" sz="2400" b="1" dirty="0">
                <a:solidFill>
                  <a:schemeClr val="folHlink"/>
                </a:solidFill>
                <a:latin typeface="楷体_GB2312" panose="02010609030101010101" pitchFamily="49" charset="-122"/>
                <a:ea typeface="楷体_GB2312" panose="02010609030101010101" pitchFamily="49" charset="-122"/>
              </a:rPr>
              <a:t>、指标体系常见问题（附件）</a:t>
            </a:r>
            <a:endParaRPr lang="zh-CN" altLang="en-US" sz="2400" b="1">
              <a:solidFill>
                <a:schemeClr val="folHlink"/>
              </a:solidFill>
              <a:latin typeface="楷体_GB2312" panose="02010609030101010101" pitchFamily="49" charset="-122"/>
              <a:ea typeface="楷体_GB2312" panose="02010609030101010101" pitchFamily="49" charset="-122"/>
            </a:endParaRPr>
          </a:p>
          <a:p>
            <a:pPr>
              <a:lnSpc>
                <a:spcPct val="80000"/>
              </a:lnSpc>
              <a:buNone/>
            </a:pPr>
            <a:r>
              <a:rPr lang="zh-CN" altLang="en-US" sz="2400" dirty="0">
                <a:latin typeface="楷体_GB2312" panose="02010609030101010101" pitchFamily="49" charset="-122"/>
                <a:ea typeface="楷体_GB2312" panose="02010609030101010101" pitchFamily="49" charset="-122"/>
              </a:rPr>
              <a:t>  </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1" action="ppaction://hlinkfile"/>
              </a:rPr>
              <a:t>案例</a:t>
            </a:r>
            <a:r>
              <a:rPr lang="en-US" altLang="zh-CN" sz="2400" dirty="0">
                <a:latin typeface="楷体_GB2312" panose="02010609030101010101" pitchFamily="49" charset="-122"/>
                <a:ea typeface="楷体_GB2312" panose="02010609030101010101" pitchFamily="49" charset="-122"/>
                <a:hlinkClick r:id="rId1" action="ppaction://hlinkfile"/>
              </a:rPr>
              <a:t>1</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指标不全面。</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2" action="ppaction://hlinkfile"/>
              </a:rPr>
              <a:t>案例</a:t>
            </a:r>
            <a:r>
              <a:rPr lang="en-US" altLang="zh-CN" sz="2400" dirty="0">
                <a:latin typeface="楷体_GB2312" panose="02010609030101010101" pitchFamily="49" charset="-122"/>
                <a:ea typeface="楷体_GB2312" panose="02010609030101010101" pitchFamily="49" charset="-122"/>
                <a:hlinkClick r:id="rId2" action="ppaction://hlinkfile"/>
              </a:rPr>
              <a:t>2</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指标不细化、量化。</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3" action="ppaction://hlinkfile"/>
              </a:rPr>
              <a:t>案例</a:t>
            </a:r>
            <a:r>
              <a:rPr lang="en-US" altLang="zh-CN" sz="2400" dirty="0">
                <a:latin typeface="楷体_GB2312" panose="02010609030101010101" pitchFamily="49" charset="-122"/>
                <a:ea typeface="楷体_GB2312" panose="02010609030101010101" pitchFamily="49" charset="-122"/>
                <a:hlinkClick r:id="rId3" action="ppaction://hlinkfile"/>
              </a:rPr>
              <a:t>3</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指标分值不合理。</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4" action="ppaction://hlinkfile"/>
              </a:rPr>
              <a:t>案例</a:t>
            </a:r>
            <a:r>
              <a:rPr lang="en-US" altLang="zh-CN" sz="2400" dirty="0">
                <a:latin typeface="楷体_GB2312" panose="02010609030101010101" pitchFamily="49" charset="-122"/>
                <a:ea typeface="楷体_GB2312" panose="02010609030101010101" pitchFamily="49" charset="-122"/>
                <a:hlinkClick r:id="rId4" action="ppaction://hlinkfile"/>
              </a:rPr>
              <a:t>4</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权重不合理。</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5" action="ppaction://hlinkfile"/>
              </a:rPr>
              <a:t>案例</a:t>
            </a:r>
            <a:r>
              <a:rPr lang="en-US" altLang="zh-CN" sz="2400" dirty="0">
                <a:latin typeface="楷体_GB2312" panose="02010609030101010101" pitchFamily="49" charset="-122"/>
                <a:ea typeface="楷体_GB2312" panose="02010609030101010101" pitchFamily="49" charset="-122"/>
                <a:hlinkClick r:id="rId5" action="ppaction://hlinkfile"/>
              </a:rPr>
              <a:t>5</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无个性指标，较为普遍。</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6" action="ppaction://hlinkfile"/>
              </a:rPr>
              <a:t>案例</a:t>
            </a:r>
            <a:r>
              <a:rPr lang="en-US" altLang="zh-CN" sz="2400" dirty="0">
                <a:latin typeface="楷体_GB2312" panose="02010609030101010101" pitchFamily="49" charset="-122"/>
                <a:ea typeface="楷体_GB2312" panose="02010609030101010101" pitchFamily="49" charset="-122"/>
                <a:hlinkClick r:id="rId6" action="ppaction://hlinkfile"/>
              </a:rPr>
              <a:t>6</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评价标准不明确。</a:t>
            </a:r>
            <a:endParaRPr lang="zh-CN" altLang="en-US" sz="2400" dirty="0">
              <a:latin typeface="楷体_GB2312" panose="02010609030101010101" pitchFamily="49" charset="-122"/>
              <a:ea typeface="楷体_GB2312" panose="02010609030101010101" pitchFamily="49" charset="-122"/>
            </a:endParaRPr>
          </a:p>
          <a:p>
            <a:pPr>
              <a:lnSpc>
                <a:spcPct val="80000"/>
              </a:lnSpc>
            </a:pP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hlinkClick r:id="rId7" action="ppaction://hlinkfile"/>
              </a:rPr>
              <a:t>案例</a:t>
            </a:r>
            <a:r>
              <a:rPr lang="en-US" altLang="zh-CN" sz="2400" dirty="0">
                <a:latin typeface="楷体_GB2312" panose="02010609030101010101" pitchFamily="49" charset="-122"/>
                <a:ea typeface="楷体_GB2312" panose="02010609030101010101" pitchFamily="49" charset="-122"/>
                <a:hlinkClick r:id="rId7" action="ppaction://hlinkfile"/>
              </a:rPr>
              <a:t>7</a:t>
            </a:r>
            <a:r>
              <a:rPr lang="en-US" altLang="zh-CN" sz="2400" dirty="0">
                <a:latin typeface="楷体_GB2312" panose="02010609030101010101" pitchFamily="49" charset="-122"/>
                <a:ea typeface="楷体_GB2312" panose="02010609030101010101" pitchFamily="49" charset="-122"/>
              </a:rPr>
              <a:t>]</a:t>
            </a:r>
            <a:r>
              <a:rPr lang="zh-CN" altLang="en-US" sz="2400" dirty="0">
                <a:latin typeface="楷体_GB2312" panose="02010609030101010101" pitchFamily="49" charset="-122"/>
                <a:ea typeface="楷体_GB2312" panose="02010609030101010101" pitchFamily="49" charset="-122"/>
              </a:rPr>
              <a:t>指标、分值和权重不清晰。</a:t>
            </a:r>
            <a:endParaRPr lang="zh-CN" altLang="en-US" sz="2400" dirty="0">
              <a:latin typeface="楷体_GB2312" panose="02010609030101010101" pitchFamily="49" charset="-122"/>
              <a:ea typeface="楷体_GB2312" panose="02010609030101010101" pitchFamily="49" charset="-122"/>
            </a:endParaRPr>
          </a:p>
        </p:txBody>
      </p:sp>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291"/>
          <p:cNvSpPr>
            <a:spLocks noChangeArrowheads="1"/>
          </p:cNvSpPr>
          <p:nvPr/>
        </p:nvSpPr>
        <p:spPr bwMode="auto">
          <a:xfrm flipV="1">
            <a:off x="8915400" y="2561101"/>
            <a:ext cx="1752600" cy="2444751"/>
          </a:xfrm>
          <a:custGeom>
            <a:avLst/>
            <a:gdLst/>
            <a:ahLst/>
            <a:cxnLst/>
            <a:rect l="l" t="t" r="r" b="b"/>
            <a:pathLst>
              <a:path w="1752600" h="1295400">
                <a:moveTo>
                  <a:pt x="0" y="1295400"/>
                </a:moveTo>
                <a:lnTo>
                  <a:pt x="1752600" y="1295400"/>
                </a:lnTo>
                <a:lnTo>
                  <a:pt x="1752600" y="0"/>
                </a:lnTo>
                <a:lnTo>
                  <a:pt x="714154" y="0"/>
                </a:lnTo>
                <a:close/>
              </a:path>
            </a:pathLst>
          </a:custGeom>
          <a:solidFill>
            <a:srgbClr val="054487"/>
          </a:solidFill>
          <a:ln>
            <a:noFill/>
          </a:ln>
          <a:effectLst/>
        </p:spPr>
        <p:txBody>
          <a:bodyPr wrap="none" anchor="ctr"/>
          <a:lstStyle/>
          <a:p>
            <a:endParaRPr lang="zh-CN" altLang="en-US">
              <a:solidFill>
                <a:schemeClr val="bg1"/>
              </a:solidFill>
            </a:endParaRPr>
          </a:p>
        </p:txBody>
      </p:sp>
      <p:sp>
        <p:nvSpPr>
          <p:cNvPr id="33" name="AutoShape 292"/>
          <p:cNvSpPr>
            <a:spLocks noChangeArrowheads="1"/>
          </p:cNvSpPr>
          <p:nvPr/>
        </p:nvSpPr>
        <p:spPr bwMode="auto">
          <a:xfrm flipV="1">
            <a:off x="1524000" y="2561101"/>
            <a:ext cx="4191000" cy="2444751"/>
          </a:xfrm>
          <a:custGeom>
            <a:avLst/>
            <a:gdLst/>
            <a:ahLst/>
            <a:cxnLst/>
            <a:rect l="l" t="t" r="r" b="b"/>
            <a:pathLst>
              <a:path w="4191000" h="1295400">
                <a:moveTo>
                  <a:pt x="0" y="1295400"/>
                </a:moveTo>
                <a:lnTo>
                  <a:pt x="3476846" y="1295400"/>
                </a:lnTo>
                <a:lnTo>
                  <a:pt x="4191000" y="0"/>
                </a:lnTo>
                <a:lnTo>
                  <a:pt x="0" y="0"/>
                </a:lnTo>
                <a:close/>
              </a:path>
            </a:pathLst>
          </a:custGeom>
          <a:solidFill>
            <a:srgbClr val="054487"/>
          </a:solidFill>
          <a:ln>
            <a:noFill/>
          </a:ln>
          <a:effectLst/>
        </p:spPr>
        <p:txBody>
          <a:bodyPr wrap="none" anchor="ctr"/>
          <a:lstStyle/>
          <a:p>
            <a:endParaRPr lang="zh-CN" altLang="en-US">
              <a:solidFill>
                <a:schemeClr val="bg1"/>
              </a:solidFill>
            </a:endParaRPr>
          </a:p>
        </p:txBody>
      </p:sp>
      <p:sp>
        <p:nvSpPr>
          <p:cNvPr id="34" name="WordArt 293"/>
          <p:cNvSpPr>
            <a:spLocks noChangeArrowheads="1" noChangeShapeType="1" noTextEdit="1"/>
          </p:cNvSpPr>
          <p:nvPr/>
        </p:nvSpPr>
        <p:spPr bwMode="auto">
          <a:xfrm>
            <a:off x="1991544" y="2849894"/>
            <a:ext cx="2016224" cy="10567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zh-CN" altLang="en-US" sz="5400" kern="10" spc="700" dirty="0">
                <a:solidFill>
                  <a:schemeClr val="bg1"/>
                </a:solidFill>
                <a:latin typeface="微软雅黑" panose="020B0503020204020204" pitchFamily="34" charset="-122"/>
                <a:ea typeface="微软雅黑" panose="020B0503020204020204" pitchFamily="34" charset="-122"/>
              </a:rPr>
              <a:t>目 录</a:t>
            </a:r>
            <a:endParaRPr lang="zh-CN" altLang="en-US" sz="5400" kern="10" spc="700" dirty="0">
              <a:solidFill>
                <a:schemeClr val="bg1"/>
              </a:solidFill>
              <a:latin typeface="微软雅黑" panose="020B0503020204020204" pitchFamily="34" charset="-122"/>
              <a:ea typeface="微软雅黑" panose="020B0503020204020204" pitchFamily="34" charset="-122"/>
            </a:endParaRPr>
          </a:p>
        </p:txBody>
      </p:sp>
      <p:sp>
        <p:nvSpPr>
          <p:cNvPr id="35" name="WordArt 294"/>
          <p:cNvSpPr>
            <a:spLocks noChangeArrowheads="1" noChangeShapeType="1" noTextEdit="1"/>
          </p:cNvSpPr>
          <p:nvPr/>
        </p:nvSpPr>
        <p:spPr bwMode="auto">
          <a:xfrm>
            <a:off x="2783512" y="4098032"/>
            <a:ext cx="2232368" cy="554424"/>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en-US" altLang="zh-CN" sz="2800" b="1" kern="10" dirty="0">
                <a:solidFill>
                  <a:schemeClr val="bg1"/>
                </a:solidFill>
                <a:latin typeface="微软雅黑" panose="020B0503020204020204" pitchFamily="34" charset="-122"/>
                <a:ea typeface="微软雅黑" panose="020B0503020204020204" pitchFamily="34" charset="-122"/>
              </a:rPr>
              <a:t>   CONTENTS   </a:t>
            </a:r>
            <a:endParaRPr lang="zh-CN" altLang="en-US" sz="2800" b="1" kern="10" dirty="0">
              <a:solidFill>
                <a:schemeClr val="bg1"/>
              </a:solidFill>
              <a:latin typeface="微软雅黑" panose="020B0503020204020204" pitchFamily="34" charset="-122"/>
              <a:ea typeface="微软雅黑" panose="020B0503020204020204" pitchFamily="34" charset="-122"/>
            </a:endParaRPr>
          </a:p>
        </p:txBody>
      </p:sp>
      <p:sp>
        <p:nvSpPr>
          <p:cNvPr id="36" name="WordArt 20"/>
          <p:cNvSpPr>
            <a:spLocks noChangeArrowheads="1" noChangeShapeType="1" noTextEdit="1"/>
          </p:cNvSpPr>
          <p:nvPr/>
        </p:nvSpPr>
        <p:spPr bwMode="auto">
          <a:xfrm>
            <a:off x="5375920" y="1916832"/>
            <a:ext cx="228600" cy="6096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endParaRPr lang="zh-CN" altLang="en-US" sz="3600" b="1" kern="10" dirty="0">
              <a:solidFill>
                <a:srgbClr val="054487"/>
              </a:solidFill>
              <a:latin typeface="Arial" panose="020B0604020202020204"/>
              <a:cs typeface="Arial" panose="020B0604020202020204"/>
            </a:endParaRPr>
          </a:p>
        </p:txBody>
      </p:sp>
      <p:sp>
        <p:nvSpPr>
          <p:cNvPr id="38" name="WordArt 20"/>
          <p:cNvSpPr>
            <a:spLocks noChangeArrowheads="1" noChangeShapeType="1" noTextEdit="1"/>
          </p:cNvSpPr>
          <p:nvPr/>
        </p:nvSpPr>
        <p:spPr bwMode="auto">
          <a:xfrm>
            <a:off x="5663952" y="3212976"/>
            <a:ext cx="304800" cy="6096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54487"/>
                </a:solidFill>
                <a:latin typeface="Arial" panose="020B0604020202020204"/>
                <a:cs typeface="Arial" panose="020B0604020202020204"/>
              </a:rPr>
              <a:t>2</a:t>
            </a:r>
            <a:endParaRPr lang="zh-CN" altLang="en-US" sz="3600" b="1" kern="10" dirty="0">
              <a:solidFill>
                <a:srgbClr val="054487"/>
              </a:solidFill>
              <a:latin typeface="Arial" panose="020B0604020202020204"/>
              <a:cs typeface="Arial" panose="020B0604020202020204"/>
            </a:endParaRPr>
          </a:p>
        </p:txBody>
      </p:sp>
      <p:sp>
        <p:nvSpPr>
          <p:cNvPr id="39" name="Rectangle 22"/>
          <p:cNvSpPr>
            <a:spLocks noChangeArrowheads="1"/>
          </p:cNvSpPr>
          <p:nvPr/>
        </p:nvSpPr>
        <p:spPr bwMode="auto">
          <a:xfrm>
            <a:off x="6168008" y="306896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000" dirty="0">
                <a:solidFill>
                  <a:srgbClr val="054487"/>
                </a:solidFill>
                <a:latin typeface="微软雅黑" panose="020B0503020204020204" pitchFamily="34" charset="-122"/>
                <a:ea typeface="微软雅黑" panose="020B0503020204020204" pitchFamily="34" charset="-122"/>
              </a:rPr>
              <a:t>预算绩效管理政策</a:t>
            </a:r>
            <a:endParaRPr lang="zh-CN" altLang="en-US" sz="2000" b="1" dirty="0">
              <a:solidFill>
                <a:srgbClr val="05448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from="(-#ppt_w/2)" to="(#ppt_x)" calcmode="lin" valueType="num">
                                      <p:cBhvr>
                                        <p:cTn id="16" dur="600" fill="hold">
                                          <p:stCondLst>
                                            <p:cond delay="0"/>
                                          </p:stCondLst>
                                        </p:cTn>
                                        <p:tgtEl>
                                          <p:spTgt spid="34"/>
                                        </p:tgtEl>
                                        <p:attrNameLst>
                                          <p:attrName>ppt_x</p:attrName>
                                        </p:attrNameLst>
                                      </p:cBhvr>
                                    </p:anim>
                                    <p:anim from="0" to="-1.0" calcmode="lin" valueType="num">
                                      <p:cBhvr>
                                        <p:cTn id="17" dur="200" decel="50000" autoRev="1" fill="hold">
                                          <p:stCondLst>
                                            <p:cond delay="600"/>
                                          </p:stCondLst>
                                        </p:cTn>
                                        <p:tgtEl>
                                          <p:spTgt spid="34"/>
                                        </p:tgtEl>
                                        <p:attrNameLst>
                                          <p:attrName>xshear</p:attrName>
                                        </p:attrNameLst>
                                      </p:cBhvr>
                                    </p:anim>
                                    <p:animScale>
                                      <p:cBhvr>
                                        <p:cTn id="18" dur="200" decel="100000" autoRev="1" fill="hold">
                                          <p:stCondLst>
                                            <p:cond delay="600"/>
                                          </p:stCondLst>
                                        </p:cTn>
                                        <p:tgtEl>
                                          <p:spTgt spid="34"/>
                                        </p:tgtEl>
                                      </p:cBhvr>
                                      <p:from x="100000" y="100000"/>
                                      <p:to x="80000" y="100000"/>
                                    </p:animScale>
                                    <p:anim by="(#ppt_h/3+#ppt_w*0.1)" calcmode="lin" valueType="num">
                                      <p:cBhvr additive="sum">
                                        <p:cTn id="19" dur="200" decel="100000" autoRev="1" fill="hold">
                                          <p:stCondLst>
                                            <p:cond delay="600"/>
                                          </p:stCondLst>
                                        </p:cTn>
                                        <p:tgtEl>
                                          <p:spTgt spid="34"/>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from="(-#ppt_w/2)" to="(#ppt_x)" calcmode="lin" valueType="num">
                                      <p:cBhvr>
                                        <p:cTn id="22" dur="600" fill="hold">
                                          <p:stCondLst>
                                            <p:cond delay="0"/>
                                          </p:stCondLst>
                                        </p:cTn>
                                        <p:tgtEl>
                                          <p:spTgt spid="35"/>
                                        </p:tgtEl>
                                        <p:attrNameLst>
                                          <p:attrName>ppt_x</p:attrName>
                                        </p:attrNameLst>
                                      </p:cBhvr>
                                    </p:anim>
                                    <p:anim from="0" to="-1.0" calcmode="lin" valueType="num">
                                      <p:cBhvr>
                                        <p:cTn id="23" dur="200" decel="50000" autoRev="1" fill="hold">
                                          <p:stCondLst>
                                            <p:cond delay="600"/>
                                          </p:stCondLst>
                                        </p:cTn>
                                        <p:tgtEl>
                                          <p:spTgt spid="35"/>
                                        </p:tgtEl>
                                        <p:attrNameLst>
                                          <p:attrName>xshear</p:attrName>
                                        </p:attrNameLst>
                                      </p:cBhvr>
                                    </p:anim>
                                    <p:animScale>
                                      <p:cBhvr>
                                        <p:cTn id="24" dur="200" decel="100000" autoRev="1" fill="hold">
                                          <p:stCondLst>
                                            <p:cond delay="600"/>
                                          </p:stCondLst>
                                        </p:cTn>
                                        <p:tgtEl>
                                          <p:spTgt spid="35"/>
                                        </p:tgtEl>
                                      </p:cBhvr>
                                      <p:from x="100000" y="100000"/>
                                      <p:to x="80000" y="100000"/>
                                    </p:animScale>
                                    <p:anim by="(#ppt_h/3+#ppt_w*0.1)" calcmode="lin" valueType="num">
                                      <p:cBhvr additive="sum">
                                        <p:cTn id="25" dur="200" decel="100000" autoRev="1" fill="hold">
                                          <p:stCondLst>
                                            <p:cond delay="600"/>
                                          </p:stCondLst>
                                        </p:cTn>
                                        <p:tgtEl>
                                          <p:spTgt spid="35"/>
                                        </p:tgtEl>
                                        <p:attrNameLst>
                                          <p:attrName>ppt_x</p:attrName>
                                        </p:attrNameLst>
                                      </p:cBhvr>
                                    </p:anim>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 calcmode="lin" valueType="num">
                                      <p:cBhvr>
                                        <p:cTn id="31" dur="500" fill="hold"/>
                                        <p:tgtEl>
                                          <p:spTgt spid="36"/>
                                        </p:tgtEl>
                                        <p:attrNameLst>
                                          <p:attrName>style.rotation</p:attrName>
                                        </p:attrNameLst>
                                      </p:cBhvr>
                                      <p:tavLst>
                                        <p:tav tm="0">
                                          <p:val>
                                            <p:fltVal val="360"/>
                                          </p:val>
                                        </p:tav>
                                        <p:tav tm="100000">
                                          <p:val>
                                            <p:fltVal val="0"/>
                                          </p:val>
                                        </p:tav>
                                      </p:tavLst>
                                    </p:anim>
                                    <p:animEffect transition="in" filter="fade">
                                      <p:cBhvr>
                                        <p:cTn id="32" dur="500"/>
                                        <p:tgtEl>
                                          <p:spTgt spid="36"/>
                                        </p:tgtEl>
                                      </p:cBhvr>
                                    </p:animEffect>
                                  </p:childTnLst>
                                </p:cTn>
                              </p:par>
                            </p:childTnLst>
                          </p:cTn>
                        </p:par>
                        <p:par>
                          <p:cTn id="33" fill="hold">
                            <p:stCondLst>
                              <p:cond delay="2000"/>
                            </p:stCondLst>
                            <p:childTnLst>
                              <p:par>
                                <p:cTn id="34" presetID="49" presetClass="entr" presetSubtype="0" decel="10000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 calcmode="lin" valueType="num">
                                      <p:cBhvr>
                                        <p:cTn id="38" dur="500" fill="hold"/>
                                        <p:tgtEl>
                                          <p:spTgt spid="38"/>
                                        </p:tgtEl>
                                        <p:attrNameLst>
                                          <p:attrName>style.rotation</p:attrName>
                                        </p:attrNameLst>
                                      </p:cBhvr>
                                      <p:tavLst>
                                        <p:tav tm="0">
                                          <p:val>
                                            <p:fltVal val="360"/>
                                          </p:val>
                                        </p:tav>
                                        <p:tav tm="100000">
                                          <p:val>
                                            <p:fltVal val="0"/>
                                          </p:val>
                                        </p:tav>
                                      </p:tavLst>
                                    </p:anim>
                                    <p:animEffect transition="in" filter="fade">
                                      <p:cBhvr>
                                        <p:cTn id="39" dur="500"/>
                                        <p:tgtEl>
                                          <p:spTgt spid="38"/>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p:bldP spid="35" grpId="0"/>
      <p:bldP spid="36" grpId="0"/>
      <p:bldP spid="38" grpId="0"/>
      <p:bldP spid="39" grpId="0"/>
    </p:bld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780627" y="1443149"/>
            <a:ext cx="7692301" cy="4255125"/>
            <a:chOff x="423441" y="1252647"/>
            <a:chExt cx="5696614" cy="2996057"/>
          </a:xfrm>
        </p:grpSpPr>
        <p:sp>
          <p:nvSpPr>
            <p:cNvPr id="28" name="椭圆 27"/>
            <p:cNvSpPr/>
            <p:nvPr/>
          </p:nvSpPr>
          <p:spPr>
            <a:xfrm>
              <a:off x="1581497" y="2140496"/>
              <a:ext cx="1015052" cy="1008101"/>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评价结果</a:t>
              </a:r>
              <a:endPar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29" name="直接箭头连接符 28"/>
            <p:cNvCxnSpPr/>
            <p:nvPr/>
          </p:nvCxnSpPr>
          <p:spPr>
            <a:xfrm>
              <a:off x="2089023" y="3220616"/>
              <a:ext cx="0" cy="360040"/>
            </a:xfrm>
            <a:prstGeom prst="straightConnector1">
              <a:avLst/>
            </a:prstGeom>
            <a:noFill/>
            <a:ln w="6350" cap="flat" cmpd="sng" algn="ctr">
              <a:solidFill>
                <a:srgbClr val="53548A"/>
              </a:solidFill>
              <a:prstDash val="solid"/>
              <a:miter lim="800000"/>
              <a:tailEnd type="triangle"/>
            </a:ln>
            <a:effectLst/>
          </p:spPr>
        </p:cxnSp>
        <p:sp>
          <p:nvSpPr>
            <p:cNvPr id="30" name="文本框 9"/>
            <p:cNvSpPr txBox="1"/>
            <p:nvPr/>
          </p:nvSpPr>
          <p:spPr>
            <a:xfrm>
              <a:off x="1296430" y="3566077"/>
              <a:ext cx="1656175" cy="6826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defRPr/>
              </a:pPr>
              <a:r>
                <a:rPr kumimoji="0" lang="zh-CN" altLang="en-US"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预算部门（单位）</a:t>
              </a:r>
              <a:endParaRPr kumimoji="0" lang="en-US" altLang="zh-CN"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600"/>
                </a:spcAft>
                <a:buClrTx/>
                <a:buSzTx/>
                <a:buFontTx/>
                <a:buNone/>
                <a:defRPr/>
              </a:pPr>
              <a:r>
                <a:rPr lang="zh-CN" altLang="en-US" sz="1600" kern="0" dirty="0">
                  <a:solidFill>
                    <a:sysClr val="windowText" lastClr="000000">
                      <a:lumMod val="75000"/>
                      <a:lumOff val="25000"/>
                    </a:sysClr>
                  </a:solidFill>
                  <a:latin typeface="微软雅黑" panose="020B0503020204020204" pitchFamily="34" charset="-122"/>
                </a:rPr>
                <a:t>以后年度</a:t>
              </a:r>
              <a:r>
                <a:rPr lang="zh-CN" altLang="en-US" sz="1600" kern="0" dirty="0" smtClean="0">
                  <a:solidFill>
                    <a:sysClr val="windowText" lastClr="000000">
                      <a:lumMod val="75000"/>
                      <a:lumOff val="25000"/>
                    </a:sysClr>
                  </a:solidFill>
                  <a:latin typeface="微软雅黑" panose="020B0503020204020204" pitchFamily="34" charset="-122"/>
                </a:rPr>
                <a:t>预算安排的重要依据</a:t>
              </a:r>
              <a:endParaRPr lang="zh-CN" altLang="en-US" sz="1600" kern="0" dirty="0">
                <a:solidFill>
                  <a:sysClr val="windowText" lastClr="000000">
                    <a:lumMod val="75000"/>
                    <a:lumOff val="25000"/>
                  </a:sysClr>
                </a:solidFill>
                <a:latin typeface="微软雅黑" panose="020B0503020204020204" pitchFamily="34" charset="-122"/>
              </a:endParaRPr>
            </a:p>
          </p:txBody>
        </p:sp>
        <p:cxnSp>
          <p:nvCxnSpPr>
            <p:cNvPr id="31" name="直接箭头连接符 30"/>
            <p:cNvCxnSpPr/>
            <p:nvPr/>
          </p:nvCxnSpPr>
          <p:spPr>
            <a:xfrm flipV="1">
              <a:off x="2088513" y="1780456"/>
              <a:ext cx="0" cy="288032"/>
            </a:xfrm>
            <a:prstGeom prst="straightConnector1">
              <a:avLst/>
            </a:prstGeom>
            <a:noFill/>
            <a:ln w="6350" cap="flat" cmpd="sng" algn="ctr">
              <a:solidFill>
                <a:srgbClr val="53548A"/>
              </a:solidFill>
              <a:prstDash val="solid"/>
              <a:miter lim="800000"/>
              <a:tailEnd type="triangle"/>
            </a:ln>
            <a:effectLst/>
          </p:spPr>
        </p:cxnSp>
        <p:sp>
          <p:nvSpPr>
            <p:cNvPr id="32" name="文本框 15"/>
            <p:cNvSpPr txBox="1"/>
            <p:nvPr/>
          </p:nvSpPr>
          <p:spPr>
            <a:xfrm>
              <a:off x="871674" y="1252647"/>
              <a:ext cx="2044927" cy="2817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预算审批部门（人大</a:t>
              </a:r>
              <a:r>
                <a:rPr kumimoji="0" lang="zh-CN" altLang="en-US" sz="200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33" name="直接箭头连接符 32"/>
            <p:cNvCxnSpPr/>
            <p:nvPr/>
          </p:nvCxnSpPr>
          <p:spPr>
            <a:xfrm flipH="1">
              <a:off x="1116410" y="2644546"/>
              <a:ext cx="360040" cy="0"/>
            </a:xfrm>
            <a:prstGeom prst="straightConnector1">
              <a:avLst/>
            </a:prstGeom>
            <a:noFill/>
            <a:ln w="6350" cap="flat" cmpd="sng" algn="ctr">
              <a:solidFill>
                <a:srgbClr val="53548A"/>
              </a:solidFill>
              <a:prstDash val="solid"/>
              <a:miter lim="800000"/>
              <a:tailEnd type="triangle"/>
            </a:ln>
            <a:effectLst/>
          </p:spPr>
        </p:cxnSp>
        <p:sp>
          <p:nvSpPr>
            <p:cNvPr id="34" name="文本框 19"/>
            <p:cNvSpPr txBox="1"/>
            <p:nvPr/>
          </p:nvSpPr>
          <p:spPr>
            <a:xfrm>
              <a:off x="423441" y="2475269"/>
              <a:ext cx="692969" cy="2817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公示</a:t>
              </a:r>
              <a:endParaRPr kumimoji="0" lang="zh-CN" altLang="en-US" sz="20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35" name="矩形 34"/>
            <p:cNvSpPr/>
            <p:nvPr/>
          </p:nvSpPr>
          <p:spPr>
            <a:xfrm>
              <a:off x="3420665" y="1564432"/>
              <a:ext cx="2232245" cy="360040"/>
            </a:xfrm>
            <a:prstGeom prst="rect">
              <a:avLst/>
            </a:prstGeom>
            <a:solidFill>
              <a:schemeClr val="bg1">
                <a:lumMod val="6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优：</a:t>
              </a:r>
              <a:r>
                <a:rPr kumimoji="0" lang="en-US" altLang="zh-CN"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90</a:t>
              </a: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（含）</a:t>
              </a:r>
              <a:r>
                <a:rPr kumimoji="0" lang="en-US" altLang="zh-CN"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-100</a:t>
              </a: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分</a:t>
              </a:r>
              <a:endPar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矩形 35"/>
            <p:cNvSpPr/>
            <p:nvPr/>
          </p:nvSpPr>
          <p:spPr>
            <a:xfrm>
              <a:off x="3420664" y="2169169"/>
              <a:ext cx="2232245" cy="360040"/>
            </a:xfrm>
            <a:prstGeom prst="rect">
              <a:avLst/>
            </a:prstGeom>
            <a:solidFill>
              <a:schemeClr val="bg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良：</a:t>
              </a:r>
              <a:r>
                <a:rPr kumimoji="0" lang="en-US" altLang="zh-CN"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80</a:t>
              </a: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（含）</a:t>
              </a:r>
              <a:r>
                <a:rPr kumimoji="0" lang="en-US" altLang="zh-CN"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-90</a:t>
              </a: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分</a:t>
              </a:r>
              <a:endPar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矩形 36"/>
            <p:cNvSpPr/>
            <p:nvPr/>
          </p:nvSpPr>
          <p:spPr>
            <a:xfrm>
              <a:off x="3419757" y="2788557"/>
              <a:ext cx="2232245" cy="360040"/>
            </a:xfrm>
            <a:prstGeom prst="rect">
              <a:avLst/>
            </a:prstGeom>
            <a:solidFill>
              <a:srgbClr val="43808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中：</a:t>
              </a:r>
              <a:r>
                <a:rPr kumimoji="0" lang="en-US" altLang="zh-CN"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60</a:t>
              </a: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（含）</a:t>
              </a:r>
              <a:r>
                <a:rPr kumimoji="0" lang="en-US" altLang="zh-CN"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-80</a:t>
              </a: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分</a:t>
              </a:r>
              <a:endPar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矩形 37"/>
            <p:cNvSpPr/>
            <p:nvPr/>
          </p:nvSpPr>
          <p:spPr>
            <a:xfrm>
              <a:off x="3419756" y="3432015"/>
              <a:ext cx="2232245" cy="360040"/>
            </a:xfrm>
            <a:prstGeom prst="rect">
              <a:avLst/>
            </a:prstGeom>
            <a:solidFill>
              <a:srgbClr val="43808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 差：</a:t>
              </a:r>
              <a:r>
                <a:rPr kumimoji="0" lang="en-US" altLang="zh-CN"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0-60</a:t>
              </a:r>
              <a:r>
                <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分</a:t>
              </a:r>
              <a:endParaRPr kumimoji="0" lang="zh-CN" altLang="en-US" sz="24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63" name="直接连接符 62"/>
            <p:cNvCxnSpPr>
              <a:stCxn id="28" idx="6"/>
            </p:cNvCxnSpPr>
            <p:nvPr/>
          </p:nvCxnSpPr>
          <p:spPr>
            <a:xfrm flipV="1">
              <a:off x="2596549" y="2644546"/>
              <a:ext cx="320052" cy="1"/>
            </a:xfrm>
            <a:prstGeom prst="line">
              <a:avLst/>
            </a:prstGeom>
            <a:noFill/>
            <a:ln w="6350" cap="flat" cmpd="sng" algn="ctr">
              <a:solidFill>
                <a:srgbClr val="53548A"/>
              </a:solidFill>
              <a:prstDash val="solid"/>
              <a:miter lim="800000"/>
              <a:headEnd type="none" w="med" len="med"/>
              <a:tailEnd type="stealth" w="med" len="med"/>
            </a:ln>
            <a:effectLst/>
          </p:spPr>
        </p:cxnSp>
        <p:cxnSp>
          <p:nvCxnSpPr>
            <p:cNvPr id="64" name="直接连接符 63"/>
            <p:cNvCxnSpPr/>
            <p:nvPr/>
          </p:nvCxnSpPr>
          <p:spPr>
            <a:xfrm>
              <a:off x="2915692" y="1780456"/>
              <a:ext cx="504064" cy="0"/>
            </a:xfrm>
            <a:prstGeom prst="line">
              <a:avLst/>
            </a:prstGeom>
            <a:noFill/>
            <a:ln w="6350" cap="flat" cmpd="sng" algn="ctr">
              <a:solidFill>
                <a:srgbClr val="53548A"/>
              </a:solidFill>
              <a:prstDash val="solid"/>
              <a:miter lim="800000"/>
              <a:headEnd type="none" w="med" len="med"/>
              <a:tailEnd type="none" w="med" len="med"/>
            </a:ln>
            <a:effectLst/>
          </p:spPr>
        </p:cxnSp>
        <p:cxnSp>
          <p:nvCxnSpPr>
            <p:cNvPr id="65" name="直接连接符 64"/>
            <p:cNvCxnSpPr>
              <a:endCxn id="36" idx="1"/>
            </p:cNvCxnSpPr>
            <p:nvPr/>
          </p:nvCxnSpPr>
          <p:spPr>
            <a:xfrm>
              <a:off x="2916601" y="2349189"/>
              <a:ext cx="504063" cy="0"/>
            </a:xfrm>
            <a:prstGeom prst="line">
              <a:avLst/>
            </a:prstGeom>
            <a:noFill/>
            <a:ln w="6350" cap="flat" cmpd="sng" algn="ctr">
              <a:solidFill>
                <a:srgbClr val="53548A"/>
              </a:solidFill>
              <a:prstDash val="solid"/>
              <a:miter lim="800000"/>
              <a:headEnd type="none" w="med" len="med"/>
              <a:tailEnd type="none" w="med" len="med"/>
            </a:ln>
            <a:effectLst/>
          </p:spPr>
        </p:cxnSp>
        <p:cxnSp>
          <p:nvCxnSpPr>
            <p:cNvPr id="66" name="直接连接符 65"/>
            <p:cNvCxnSpPr>
              <a:endCxn id="37" idx="1"/>
            </p:cNvCxnSpPr>
            <p:nvPr/>
          </p:nvCxnSpPr>
          <p:spPr>
            <a:xfrm>
              <a:off x="2916601" y="2968577"/>
              <a:ext cx="503156" cy="0"/>
            </a:xfrm>
            <a:prstGeom prst="line">
              <a:avLst/>
            </a:prstGeom>
            <a:noFill/>
            <a:ln w="6350" cap="flat" cmpd="sng" algn="ctr">
              <a:solidFill>
                <a:srgbClr val="53548A"/>
              </a:solidFill>
              <a:prstDash val="solid"/>
              <a:miter lim="800000"/>
              <a:headEnd type="none" w="med" len="med"/>
              <a:tailEnd type="none" w="med" len="med"/>
            </a:ln>
            <a:effectLst/>
          </p:spPr>
        </p:cxnSp>
        <p:cxnSp>
          <p:nvCxnSpPr>
            <p:cNvPr id="67" name="直接连接符 66"/>
            <p:cNvCxnSpPr>
              <a:endCxn id="38" idx="1"/>
            </p:cNvCxnSpPr>
            <p:nvPr/>
          </p:nvCxnSpPr>
          <p:spPr>
            <a:xfrm>
              <a:off x="2916601" y="3612035"/>
              <a:ext cx="503155" cy="0"/>
            </a:xfrm>
            <a:prstGeom prst="line">
              <a:avLst/>
            </a:prstGeom>
            <a:noFill/>
            <a:ln w="6350" cap="flat" cmpd="sng" algn="ctr">
              <a:solidFill>
                <a:srgbClr val="53548A"/>
              </a:solidFill>
              <a:prstDash val="solid"/>
              <a:miter lim="800000"/>
              <a:headEnd type="none" w="med" len="med"/>
              <a:tailEnd type="none" w="med" len="med"/>
            </a:ln>
            <a:effectLst/>
          </p:spPr>
        </p:cxnSp>
        <p:cxnSp>
          <p:nvCxnSpPr>
            <p:cNvPr id="68" name="直接连接符 67"/>
            <p:cNvCxnSpPr/>
            <p:nvPr/>
          </p:nvCxnSpPr>
          <p:spPr>
            <a:xfrm>
              <a:off x="2916601" y="1780456"/>
              <a:ext cx="0" cy="1831579"/>
            </a:xfrm>
            <a:prstGeom prst="line">
              <a:avLst/>
            </a:prstGeom>
            <a:noFill/>
            <a:ln w="6350" cap="flat" cmpd="sng" algn="ctr">
              <a:solidFill>
                <a:srgbClr val="53548A"/>
              </a:solidFill>
              <a:prstDash val="solid"/>
              <a:miter lim="800000"/>
            </a:ln>
            <a:effectLst/>
          </p:spPr>
        </p:cxnSp>
        <p:sp>
          <p:nvSpPr>
            <p:cNvPr id="69" name="箭头: 右 55"/>
            <p:cNvSpPr/>
            <p:nvPr/>
          </p:nvSpPr>
          <p:spPr>
            <a:xfrm>
              <a:off x="5868936" y="1663600"/>
              <a:ext cx="216024" cy="180020"/>
            </a:xfrm>
            <a:prstGeom prst="rightArrow">
              <a:avLst/>
            </a:prstGeom>
            <a:solidFill>
              <a:srgbClr val="5354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1" name="箭头: 右 61"/>
            <p:cNvSpPr/>
            <p:nvPr/>
          </p:nvSpPr>
          <p:spPr>
            <a:xfrm>
              <a:off x="5868936" y="2259179"/>
              <a:ext cx="216024" cy="180020"/>
            </a:xfrm>
            <a:prstGeom prst="rightArrow">
              <a:avLst/>
            </a:prstGeom>
            <a:solidFill>
              <a:srgbClr val="424456">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3" name="箭头: 右 59"/>
            <p:cNvSpPr/>
            <p:nvPr/>
          </p:nvSpPr>
          <p:spPr>
            <a:xfrm>
              <a:off x="5833841" y="2854758"/>
              <a:ext cx="286214" cy="823478"/>
            </a:xfrm>
            <a:prstGeom prst="rightArrow">
              <a:avLst/>
            </a:prstGeom>
            <a:solidFill>
              <a:srgbClr val="43808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 name="TextBox 2"/>
          <p:cNvSpPr txBox="1"/>
          <p:nvPr/>
        </p:nvSpPr>
        <p:spPr>
          <a:xfrm>
            <a:off x="8716562" y="1969972"/>
            <a:ext cx="1513288" cy="369332"/>
          </a:xfrm>
          <a:prstGeom prst="rect">
            <a:avLst/>
          </a:prstGeom>
          <a:noFill/>
        </p:spPr>
        <p:txBody>
          <a:bodyPr wrap="square" rtlCol="0">
            <a:spAutoFit/>
          </a:bodyPr>
          <a:lstStyle/>
          <a:p>
            <a:r>
              <a:rPr lang="zh-CN" altLang="en-US" b="1" dirty="0"/>
              <a:t>优先保障</a:t>
            </a:r>
            <a:endParaRPr lang="zh-CN" altLang="en-US" b="1" dirty="0"/>
          </a:p>
        </p:txBody>
      </p:sp>
      <p:sp>
        <p:nvSpPr>
          <p:cNvPr id="75" name="TextBox 74"/>
          <p:cNvSpPr txBox="1"/>
          <p:nvPr/>
        </p:nvSpPr>
        <p:spPr>
          <a:xfrm>
            <a:off x="8716562" y="2815838"/>
            <a:ext cx="1513288" cy="369332"/>
          </a:xfrm>
          <a:prstGeom prst="rect">
            <a:avLst/>
          </a:prstGeom>
          <a:noFill/>
        </p:spPr>
        <p:txBody>
          <a:bodyPr wrap="square" rtlCol="0">
            <a:spAutoFit/>
          </a:bodyPr>
          <a:lstStyle/>
          <a:p>
            <a:r>
              <a:rPr lang="zh-CN" altLang="en-US" b="1" dirty="0"/>
              <a:t>限期整改</a:t>
            </a:r>
            <a:endParaRPr lang="zh-CN" altLang="en-US" b="1" dirty="0"/>
          </a:p>
        </p:txBody>
      </p:sp>
      <p:sp>
        <p:nvSpPr>
          <p:cNvPr id="76" name="TextBox 75"/>
          <p:cNvSpPr txBox="1"/>
          <p:nvPr/>
        </p:nvSpPr>
        <p:spPr>
          <a:xfrm>
            <a:off x="8716562" y="3980137"/>
            <a:ext cx="1513288" cy="646331"/>
          </a:xfrm>
          <a:prstGeom prst="rect">
            <a:avLst/>
          </a:prstGeom>
          <a:noFill/>
        </p:spPr>
        <p:txBody>
          <a:bodyPr wrap="square" rtlCol="0">
            <a:spAutoFit/>
          </a:bodyPr>
          <a:lstStyle/>
          <a:p>
            <a:r>
              <a:rPr lang="zh-CN" altLang="en-US" b="1" dirty="0"/>
              <a:t>通报批评、压缩或取消</a:t>
            </a:r>
            <a:endParaRPr lang="zh-CN" altLang="en-US" b="1" dirty="0"/>
          </a:p>
        </p:txBody>
      </p:sp>
      <p:grpSp>
        <p:nvGrpSpPr>
          <p:cNvPr id="39" name="组合 38"/>
          <p:cNvGrpSpPr/>
          <p:nvPr/>
        </p:nvGrpSpPr>
        <p:grpSpPr>
          <a:xfrm>
            <a:off x="-510686" y="141771"/>
            <a:ext cx="5561657" cy="984885"/>
            <a:chOff x="-633047" y="224137"/>
            <a:chExt cx="6330461" cy="984885"/>
          </a:xfrm>
        </p:grpSpPr>
        <p:sp>
          <p:nvSpPr>
            <p:cNvPr id="40"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绩效评价   </a:t>
              </a:r>
              <a:r>
                <a:rPr lang="zh-CN" altLang="en-US" sz="2400" dirty="0">
                  <a:solidFill>
                    <a:schemeClr val="accent1"/>
                  </a:solidFill>
                  <a:latin typeface="华文细黑" panose="02010600040101010101" pitchFamily="2" charset="-122"/>
                  <a:ea typeface="华文细黑" panose="02010600040101010101" pitchFamily="2" charset="-122"/>
                </a:rPr>
                <a:t>评价结果及应用</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41" name="直接连接符 40"/>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med" advClick="0" advTm="4005">
    <p:pull/>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025330" y="1115596"/>
            <a:ext cx="5383422" cy="1019958"/>
            <a:chOff x="1966396" y="2013314"/>
            <a:chExt cx="5383422" cy="1019958"/>
          </a:xfrm>
        </p:grpSpPr>
        <p:cxnSp>
          <p:nvCxnSpPr>
            <p:cNvPr id="9" name="直接连接符 8"/>
            <p:cNvCxnSpPr/>
            <p:nvPr/>
          </p:nvCxnSpPr>
          <p:spPr>
            <a:xfrm>
              <a:off x="2174677" y="2843630"/>
              <a:ext cx="4548969"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966396" y="2013314"/>
              <a:ext cx="5383422" cy="1019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zh-CN"/>
              </a:defPPr>
              <a:lvl1pPr marR="0" lvl="0" indent="0" defTabSz="1218565" fontAlgn="auto">
                <a:lnSpc>
                  <a:spcPct val="100000"/>
                </a:lnSpc>
                <a:spcBef>
                  <a:spcPts val="0"/>
                </a:spcBef>
                <a:spcAft>
                  <a:spcPts val="0"/>
                </a:spcAft>
                <a:buClrTx/>
                <a:buSzTx/>
                <a:buFontTx/>
                <a:buNone/>
                <a:defRPr kumimoji="0" sz="3600" b="0" i="0" u="none" strike="noStrike" cap="none" spc="0" normalizeH="0" baseline="0">
                  <a:ln>
                    <a:noFill/>
                  </a:ln>
                  <a:solidFill>
                    <a:srgbClr val="000000">
                      <a:lumMod val="65000"/>
                      <a:lumOff val="35000"/>
                    </a:srgbClr>
                  </a:solidFill>
                  <a:effectLst/>
                  <a:uLnTx/>
                  <a:uFillTx/>
                  <a:latin typeface="黑体" panose="02010600030101010101" charset="-122"/>
                  <a:ea typeface="黑体" panose="0201060003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218565" rtl="0" eaLnBrk="0" fontAlgn="auto" latinLnBrk="0" hangingPunct="0">
                <a:lnSpc>
                  <a:spcPct val="100000"/>
                </a:lnSpc>
                <a:spcBef>
                  <a:spcPts val="0"/>
                </a:spcBef>
                <a:spcAft>
                  <a:spcPts val="0"/>
                </a:spcAft>
                <a:buClrTx/>
                <a:buSzTx/>
                <a:buFontTx/>
                <a:buNone/>
                <a:defRPr/>
              </a:pPr>
              <a:r>
                <a:rPr lang="zh-CN" altLang="en-US" dirty="0"/>
                <a:t>预算</a:t>
              </a:r>
              <a:r>
                <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rPr>
                <a:t>绩效评价管理办法</a:t>
              </a:r>
              <a:endPar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endParaRPr>
            </a:p>
          </p:txBody>
        </p:sp>
      </p:grpSp>
      <p:sp>
        <p:nvSpPr>
          <p:cNvPr id="5" name="文本框 4"/>
          <p:cNvSpPr txBox="1"/>
          <p:nvPr/>
        </p:nvSpPr>
        <p:spPr>
          <a:xfrm>
            <a:off x="4535355" y="2905789"/>
            <a:ext cx="2363372" cy="400110"/>
          </a:xfrm>
          <a:prstGeom prst="rect">
            <a:avLst/>
          </a:prstGeom>
          <a:noFill/>
          <a:ln>
            <a:solidFill>
              <a:schemeClr val="tx1">
                <a:lumMod val="50000"/>
              </a:schemeClr>
            </a:solidFill>
          </a:ln>
        </p:spPr>
        <p:txBody>
          <a:bodyPr wrap="square" rtlCol="0">
            <a:spAutoFit/>
          </a:bodyPr>
          <a:lstStyle/>
          <a:p>
            <a:pPr algn="ctr"/>
            <a:r>
              <a:rPr lang="zh-CN" altLang="en-US" sz="2000" dirty="0"/>
              <a:t>案例分析</a:t>
            </a:r>
            <a:endParaRPr lang="zh-CN" altLang="en-US" sz="2000" dirty="0"/>
          </a:p>
        </p:txBody>
      </p:sp>
      <p:sp>
        <p:nvSpPr>
          <p:cNvPr id="12" name="文本框 11"/>
          <p:cNvSpPr txBox="1"/>
          <p:nvPr/>
        </p:nvSpPr>
        <p:spPr>
          <a:xfrm>
            <a:off x="3146088" y="3826412"/>
            <a:ext cx="5528603" cy="369332"/>
          </a:xfrm>
          <a:prstGeom prst="rect">
            <a:avLst/>
          </a:prstGeom>
          <a:noFill/>
        </p:spPr>
        <p:txBody>
          <a:bodyPr wrap="square" rtlCol="0">
            <a:spAutoFit/>
          </a:bodyPr>
          <a:lstStyle/>
          <a:p>
            <a:pPr algn="ctr"/>
            <a:r>
              <a:rPr lang="zh-CN" altLang="en-US" dirty="0">
                <a:hlinkClick r:id="rId1" action="ppaction://hlinkfile"/>
              </a:rPr>
              <a:t>案例链接</a:t>
            </a:r>
            <a:endParaRPr lang="zh-CN" alt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425761" y="1065988"/>
            <a:ext cx="7936199" cy="1722439"/>
            <a:chOff x="1366827" y="1963707"/>
            <a:chExt cx="7936199" cy="1019958"/>
          </a:xfrm>
        </p:grpSpPr>
        <p:grpSp>
          <p:nvGrpSpPr>
            <p:cNvPr id="13" name="组合 12"/>
            <p:cNvGrpSpPr/>
            <p:nvPr/>
          </p:nvGrpSpPr>
          <p:grpSpPr>
            <a:xfrm>
              <a:off x="1366827" y="2081051"/>
              <a:ext cx="2109594" cy="888902"/>
              <a:chOff x="915714" y="2228671"/>
              <a:chExt cx="2014330" cy="1461766"/>
            </a:xfrm>
          </p:grpSpPr>
          <p:sp>
            <p:nvSpPr>
              <p:cNvPr id="14" name="椭圆 13"/>
              <p:cNvSpPr/>
              <p:nvPr/>
            </p:nvSpPr>
            <p:spPr>
              <a:xfrm>
                <a:off x="915714" y="2228671"/>
                <a:ext cx="2014330" cy="1461766"/>
              </a:xfrm>
              <a:prstGeom prst="ellipse">
                <a:avLst/>
              </a:prstGeom>
              <a:solidFill>
                <a:schemeClr val="bg1">
                  <a:lumMod val="95000"/>
                </a:schemeClr>
              </a:solidFill>
              <a:ln>
                <a:solidFill>
                  <a:schemeClr val="bg2">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rPr>
                  <a:t>Part A</a:t>
                </a:r>
                <a:endParaRPr kumimoji="0" lang="zh-CN" altLang="en-US"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915714" y="2228671"/>
                <a:ext cx="2014330" cy="1461766"/>
              </a:xfrm>
              <a:prstGeom prst="ellipse">
                <a:avLst/>
              </a:prstGeom>
              <a:solidFill>
                <a:schemeClr val="bg1">
                  <a:lumMod val="6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Calibri" panose="020F0502020204030204"/>
                    <a:ea typeface="宋体" panose="02010600030101010101" pitchFamily="2" charset="-122"/>
                    <a:cs typeface="+mn-cs"/>
                  </a:rPr>
                  <a:t>六</a:t>
                </a:r>
                <a:endParaRPr kumimoji="0" lang="zh-CN" altLang="en-US"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4036134" y="2810973"/>
              <a:ext cx="4548969"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19604" y="1963707"/>
              <a:ext cx="5383422" cy="1019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zh-CN"/>
              </a:defPPr>
              <a:lvl1pPr marR="0" lvl="0" indent="0" defTabSz="1218565" fontAlgn="auto">
                <a:lnSpc>
                  <a:spcPct val="100000"/>
                </a:lnSpc>
                <a:spcBef>
                  <a:spcPts val="0"/>
                </a:spcBef>
                <a:spcAft>
                  <a:spcPts val="0"/>
                </a:spcAft>
                <a:buClrTx/>
                <a:buSzTx/>
                <a:buFontTx/>
                <a:buNone/>
                <a:defRPr kumimoji="0" sz="3600" b="0" i="0" u="none" strike="noStrike" cap="none" spc="0" normalizeH="0" baseline="0">
                  <a:ln>
                    <a:noFill/>
                  </a:ln>
                  <a:solidFill>
                    <a:srgbClr val="000000">
                      <a:lumMod val="65000"/>
                      <a:lumOff val="35000"/>
                    </a:srgbClr>
                  </a:solidFill>
                  <a:effectLst/>
                  <a:uLnTx/>
                  <a:uFillTx/>
                  <a:latin typeface="黑体" panose="02010600030101010101" charset="-122"/>
                  <a:ea typeface="黑体" panose="0201060003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defRPr/>
              </a:pPr>
              <a:r>
                <a:rPr lang="zh-CN" altLang="en-US" dirty="0"/>
                <a:t>预算绩效评价结果应用</a:t>
              </a:r>
              <a:r>
                <a:rPr lang="zh-CN" altLang="en-US" dirty="0" smtClean="0"/>
                <a:t>管理</a:t>
              </a:r>
              <a:r>
                <a:rPr kumimoji="0" lang="zh-CN" altLang="en-US" sz="3600" b="0" i="0" u="none" strike="noStrike" kern="1200" cap="none" spc="0" normalizeH="0" baseline="0" noProof="0" dirty="0" smtClean="0">
                  <a:ln>
                    <a:noFill/>
                  </a:ln>
                  <a:solidFill>
                    <a:srgbClr val="000000">
                      <a:lumMod val="65000"/>
                      <a:lumOff val="35000"/>
                    </a:srgbClr>
                  </a:solidFill>
                  <a:effectLst/>
                  <a:uLnTx/>
                  <a:uFillTx/>
                  <a:latin typeface="黑体" panose="02010600030101010101" charset="-122"/>
                  <a:ea typeface="黑体" panose="02010600030101010101" charset="-122"/>
                  <a:cs typeface="+mn-cs"/>
                </a:rPr>
                <a:t>办法</a:t>
              </a:r>
              <a:endPar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endParaRPr>
            </a:p>
          </p:txBody>
        </p:sp>
      </p:grpSp>
      <p:sp>
        <p:nvSpPr>
          <p:cNvPr id="30" name="文本框 29"/>
          <p:cNvSpPr txBox="1"/>
          <p:nvPr/>
        </p:nvSpPr>
        <p:spPr>
          <a:xfrm>
            <a:off x="4654823" y="2291101"/>
            <a:ext cx="3374077" cy="255454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grpSp>
        <p:nvGrpSpPr>
          <p:cNvPr id="6" name="组合 5"/>
          <p:cNvGrpSpPr/>
          <p:nvPr/>
        </p:nvGrpSpPr>
        <p:grpSpPr>
          <a:xfrm>
            <a:off x="943513" y="3578150"/>
            <a:ext cx="3321557" cy="736212"/>
            <a:chOff x="812887" y="4283803"/>
            <a:chExt cx="3321557" cy="736212"/>
          </a:xfrm>
        </p:grpSpPr>
        <p:sp>
          <p:nvSpPr>
            <p:cNvPr id="29" name="文本框 28"/>
            <p:cNvSpPr txBox="1"/>
            <p:nvPr/>
          </p:nvSpPr>
          <p:spPr>
            <a:xfrm>
              <a:off x="812887" y="4283803"/>
              <a:ext cx="3321557" cy="400110"/>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defRPr/>
              </a:pP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4" name="矩形 33"/>
            <p:cNvSpPr/>
            <p:nvPr/>
          </p:nvSpPr>
          <p:spPr>
            <a:xfrm>
              <a:off x="1256218" y="4650683"/>
              <a:ext cx="184731" cy="369332"/>
            </a:xfrm>
            <a:prstGeom prst="rect">
              <a:avLst/>
            </a:prstGeom>
          </p:spPr>
          <p:txBody>
            <a:bodyPr wrap="none">
              <a:spAutoFit/>
            </a:bodyPr>
            <a:lstStyle/>
            <a:p>
              <a:pPr marR="0" lvl="0" algn="l" defTabSz="914400" rtl="0" eaLnBrk="0" fontAlgn="base" latinLnBrk="0" hangingPunct="0">
                <a:lnSpc>
                  <a:spcPct val="100000"/>
                </a:lnSpc>
                <a:spcBef>
                  <a:spcPct val="0"/>
                </a:spcBef>
                <a:spcAft>
                  <a:spcPct val="0"/>
                </a:spcAft>
                <a:buClrTx/>
                <a:buSzTx/>
                <a:defRPr/>
              </a:pPr>
              <a:endParaRPr kumimoji="0" lang="en-US" altLang="zh-CN" sz="18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grpSp>
      <p:grpSp>
        <p:nvGrpSpPr>
          <p:cNvPr id="2" name="组合 1"/>
          <p:cNvGrpSpPr/>
          <p:nvPr/>
        </p:nvGrpSpPr>
        <p:grpSpPr>
          <a:xfrm>
            <a:off x="4654823" y="3583013"/>
            <a:ext cx="3238256" cy="1743460"/>
            <a:chOff x="8040456" y="1551416"/>
            <a:chExt cx="3238256" cy="1743460"/>
          </a:xfrm>
        </p:grpSpPr>
        <p:sp>
          <p:nvSpPr>
            <p:cNvPr id="31" name="文本框 30"/>
            <p:cNvSpPr txBox="1"/>
            <p:nvPr/>
          </p:nvSpPr>
          <p:spPr>
            <a:xfrm>
              <a:off x="8040456" y="1551416"/>
              <a:ext cx="3238256"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6" name="矩形 35"/>
            <p:cNvSpPr/>
            <p:nvPr/>
          </p:nvSpPr>
          <p:spPr>
            <a:xfrm>
              <a:off x="8408540" y="2925544"/>
              <a:ext cx="184731" cy="369332"/>
            </a:xfrm>
            <a:prstGeom prst="rect">
              <a:avLst/>
            </a:prstGeom>
          </p:spPr>
          <p:txBody>
            <a:bodyPr wrap="none">
              <a:spAutoFit/>
            </a:bodyPr>
            <a:lstStyle/>
            <a:p>
              <a:pPr marR="0" lvl="0" algn="l" defTabSz="914400" rtl="0" eaLnBrk="0" fontAlgn="base" latinLnBrk="0" hangingPunct="0">
                <a:lnSpc>
                  <a:spcPct val="100000"/>
                </a:lnSpc>
                <a:spcBef>
                  <a:spcPct val="0"/>
                </a:spcBef>
                <a:spcAft>
                  <a:spcPct val="0"/>
                </a:spcAft>
                <a:buClrTx/>
                <a:buSzTx/>
                <a:defRPr/>
              </a:pPr>
              <a:endParaRPr kumimoji="0" lang="en-US" altLang="zh-CN" sz="18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grpSp>
      <p:sp>
        <p:nvSpPr>
          <p:cNvPr id="3" name="文本框 2"/>
          <p:cNvSpPr txBox="1"/>
          <p:nvPr/>
        </p:nvSpPr>
        <p:spPr>
          <a:xfrm>
            <a:off x="4913878" y="2798932"/>
            <a:ext cx="2575228" cy="923330"/>
          </a:xfrm>
          <a:prstGeom prst="rect">
            <a:avLst/>
          </a:prstGeom>
          <a:noFill/>
        </p:spPr>
        <p:txBody>
          <a:bodyPr wrap="square" rtlCol="0">
            <a:spAutoFit/>
          </a:bodyPr>
          <a:lstStyle/>
          <a:p>
            <a:endParaRPr lang="en-US" altLang="zh-CN" dirty="0"/>
          </a:p>
          <a:p>
            <a:endParaRPr lang="en-US" altLang="zh-CN" dirty="0"/>
          </a:p>
          <a:p>
            <a:pPr marL="285750" indent="-285750">
              <a:buFont typeface="Arial" panose="020B0604020202020204" pitchFamily="34" charset="0"/>
              <a:buChar char="•"/>
            </a:pPr>
            <a:endParaRPr lang="zh-CN" altLang="en-US" dirty="0"/>
          </a:p>
        </p:txBody>
      </p:sp>
      <p:sp>
        <p:nvSpPr>
          <p:cNvPr id="4" name="文本框 3"/>
          <p:cNvSpPr txBox="1"/>
          <p:nvPr/>
        </p:nvSpPr>
        <p:spPr>
          <a:xfrm>
            <a:off x="8454683" y="2788428"/>
            <a:ext cx="3374076" cy="646331"/>
          </a:xfrm>
          <a:prstGeom prst="rect">
            <a:avLst/>
          </a:prstGeom>
          <a:noFill/>
        </p:spPr>
        <p:txBody>
          <a:bodyPr wrap="square" rtlCol="0">
            <a:spAutoFit/>
          </a:bodyPr>
          <a:lstStyle/>
          <a:p>
            <a:endParaRPr lang="en-US" altLang="zh-CN" dirty="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endParaRPr lang="zh-CN" altLang="en-US" dirty="0">
              <a:latin typeface="华文细黑" panose="02010600040101010101" pitchFamily="2" charset="-122"/>
              <a:ea typeface="华文细黑" panose="02010600040101010101" pitchFamily="2" charset="-122"/>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827" y="1159767"/>
            <a:ext cx="10248314" cy="3970318"/>
          </a:xfrm>
          <a:prstGeom prst="rect">
            <a:avLst/>
          </a:prstGeom>
        </p:spPr>
        <p:txBody>
          <a:bodyPr wrap="square">
            <a:spAutoFit/>
          </a:bodyPr>
          <a:lstStyle/>
          <a:p>
            <a:pPr indent="355600" algn="just">
              <a:lnSpc>
                <a:spcPct val="150000"/>
              </a:lnSpc>
              <a:spcAft>
                <a:spcPts val="0"/>
              </a:spcAft>
            </a:pPr>
            <a:r>
              <a:rPr lang="zh-CN" altLang="en-US" sz="2400" b="1" kern="100" dirty="0" smtClean="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责任主体：</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绩效评价</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结果应用的主体是省财政厅和其他省级部门</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a:t>
            </a:r>
            <a:endPar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报告：</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省</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财政厅实施的重点绩效评价结果和部分省级部门实施的绩效评价结果随同年度决算向省人大常委会报告</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a:t>
            </a:r>
            <a:endParaRPr lang="en-US" altLang="zh-CN"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向社会公开：</a:t>
            </a:r>
            <a:r>
              <a:rPr lang="zh-CN" altLang="en-US" sz="2400" b="1" kern="100" dirty="0" smtClean="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除</a:t>
            </a:r>
            <a:r>
              <a:rPr lang="zh-CN" altLang="en-US" sz="24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涉密内容外，绩效评价结果应按照政府信息公开有关规定，随同年度决算向社会公开，同时公开预算绩效目标管理、绩效监控、绩效评价工作开展情况，自觉接受社会各界监督。绩效评价报告纳入依申请公开文件目录。</a:t>
            </a:r>
            <a:endParaRPr lang="en-US" altLang="zh-CN" sz="24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endParaRPr>
          </a:p>
        </p:txBody>
      </p:sp>
      <p:grpSp>
        <p:nvGrpSpPr>
          <p:cNvPr id="3" name="组合 2"/>
          <p:cNvGrpSpPr/>
          <p:nvPr/>
        </p:nvGrpSpPr>
        <p:grpSpPr>
          <a:xfrm>
            <a:off x="-14068" y="359547"/>
            <a:ext cx="6110068" cy="523220"/>
            <a:chOff x="-11415" y="359547"/>
            <a:chExt cx="5387926" cy="523220"/>
          </a:xfrm>
        </p:grpSpPr>
        <p:sp>
          <p:nvSpPr>
            <p:cNvPr id="4" name="矩形 3"/>
            <p:cNvSpPr/>
            <p:nvPr/>
          </p:nvSpPr>
          <p:spPr>
            <a:xfrm>
              <a:off x="-11415" y="359547"/>
              <a:ext cx="5387926" cy="523220"/>
            </a:xfrm>
            <a:prstGeom prst="rect">
              <a:avLst/>
            </a:prstGeom>
          </p:spPr>
          <p:txBody>
            <a:bodyPr wrap="square">
              <a:spAutoFit/>
            </a:bodyPr>
            <a:lstStyle/>
            <a:p>
              <a:pPr lvl="0" algn="ctr">
                <a:defRPr/>
              </a:pPr>
              <a:r>
                <a:rPr lang="zh-CN" altLang="en-US" sz="28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省级预算绩效评价结果应用管理</a:t>
              </a:r>
              <a:endParaRPr lang="en-US" altLang="zh-CN" sz="28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sym typeface="+mn-ea"/>
              </a:endParaRPr>
            </a:p>
          </p:txBody>
        </p:sp>
        <p:cxnSp>
          <p:nvCxnSpPr>
            <p:cNvPr id="5" name="直接连接符 4"/>
            <p:cNvCxnSpPr/>
            <p:nvPr/>
          </p:nvCxnSpPr>
          <p:spPr bwMode="auto">
            <a:xfrm>
              <a:off x="0" y="759657"/>
              <a:ext cx="526131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827" y="1159767"/>
            <a:ext cx="10248314" cy="5632311"/>
          </a:xfrm>
          <a:prstGeom prst="rect">
            <a:avLst/>
          </a:prstGeom>
        </p:spPr>
        <p:txBody>
          <a:bodyPr wrap="square">
            <a:spAutoFit/>
          </a:bodyPr>
          <a:lstStyle/>
          <a:p>
            <a:pPr indent="355600" algn="just">
              <a:lnSpc>
                <a:spcPct val="150000"/>
              </a:lnSpc>
              <a:spcAft>
                <a:spcPts val="0"/>
              </a:spcAft>
            </a:pPr>
            <a:r>
              <a:rPr lang="zh-CN" altLang="en-US" sz="2400" b="1" kern="100" dirty="0" smtClean="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   结果应用：</a:t>
            </a:r>
            <a:r>
              <a:rPr lang="zh-CN" altLang="en-US" sz="2400" b="1" kern="100" dirty="0" smtClean="0">
                <a:latin typeface="Times New Roman" panose="02020603050405020304" pitchFamily="18" charset="0"/>
                <a:ea typeface="仿宋_GB2312" panose="02010609030101010101" pitchFamily="1" charset="-122"/>
                <a:cs typeface="Times New Roman" panose="02020603050405020304" pitchFamily="18" charset="0"/>
              </a:rPr>
              <a:t>省</a:t>
            </a:r>
            <a:r>
              <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rPr>
              <a:t>财政厅在预算安排中应用绩效评价结果的原则和具体方式在每年省财政厅财政规划编报通知中予以明确。</a:t>
            </a:r>
            <a:endPar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latin typeface="Times New Roman" panose="02020603050405020304" pitchFamily="18" charset="0"/>
                <a:ea typeface="仿宋_GB2312" panose="02010609030101010101" pitchFamily="1" charset="-122"/>
                <a:cs typeface="Times New Roman" panose="02020603050405020304" pitchFamily="18" charset="0"/>
              </a:rPr>
              <a:t>   对绩效评价</a:t>
            </a:r>
            <a:r>
              <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rPr>
              <a:t>结果为</a:t>
            </a:r>
            <a:r>
              <a:rPr lang="zh-CN" altLang="en-US" sz="2400" b="1" kern="100" dirty="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优</a:t>
            </a:r>
            <a:r>
              <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rPr>
              <a:t>的，省财政厅将予以通报表扬，并在编报下一年预算时予以优先安排，必要时适当增加资金规模。</a:t>
            </a:r>
            <a:endPar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latin typeface="Times New Roman" panose="02020603050405020304" pitchFamily="18" charset="0"/>
                <a:ea typeface="仿宋_GB2312" panose="02010609030101010101" pitchFamily="1" charset="-122"/>
                <a:cs typeface="Times New Roman" panose="02020603050405020304" pitchFamily="18" charset="0"/>
              </a:rPr>
              <a:t>   对</a:t>
            </a:r>
            <a:r>
              <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rPr>
              <a:t>绩效评价结果为</a:t>
            </a:r>
            <a:r>
              <a:rPr lang="zh-CN" altLang="en-US" sz="2400" b="1" kern="100" dirty="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良</a:t>
            </a:r>
            <a:r>
              <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rPr>
              <a:t>的，省财政厅督促省级部门限期整改所发现问题，整改情况作为安排以后年度预算的重要参考。</a:t>
            </a:r>
            <a:endPar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latin typeface="Times New Roman" panose="02020603050405020304" pitchFamily="18" charset="0"/>
                <a:ea typeface="仿宋_GB2312" panose="02010609030101010101" pitchFamily="1" charset="-122"/>
                <a:cs typeface="Times New Roman" panose="02020603050405020304" pitchFamily="18" charset="0"/>
              </a:rPr>
              <a:t>   对绩效评价结果为</a:t>
            </a:r>
            <a:r>
              <a:rPr lang="zh-CN" altLang="en-US" sz="2400" b="1" kern="100" dirty="0" smtClean="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中</a:t>
            </a:r>
            <a:r>
              <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rPr>
              <a:t>的，省财政原则上按照被评价年度预算的</a:t>
            </a:r>
            <a:r>
              <a:rPr lang="en-US" altLang="zh-CN" sz="2400" b="1" kern="100" dirty="0">
                <a:latin typeface="Times New Roman" panose="02020603050405020304" pitchFamily="18" charset="0"/>
                <a:ea typeface="仿宋_GB2312" panose="02010609030101010101" pitchFamily="1" charset="-122"/>
                <a:cs typeface="Times New Roman" panose="02020603050405020304" pitchFamily="18" charset="0"/>
              </a:rPr>
              <a:t>10%-30%</a:t>
            </a:r>
            <a:r>
              <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rPr>
              <a:t>在编报下一年度预算时进行扣减，扣减资金</a:t>
            </a:r>
            <a:r>
              <a:rPr lang="zh-CN" altLang="en-US" sz="2400" b="1" kern="100" dirty="0" smtClean="0">
                <a:latin typeface="Times New Roman" panose="02020603050405020304" pitchFamily="18" charset="0"/>
                <a:ea typeface="仿宋_GB2312" panose="02010609030101010101" pitchFamily="1" charset="-122"/>
                <a:cs typeface="Times New Roman" panose="02020603050405020304" pitchFamily="18" charset="0"/>
              </a:rPr>
              <a:t>收回。</a:t>
            </a:r>
            <a:endPar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endParaRPr>
          </a:p>
          <a:p>
            <a:pPr indent="355600" algn="just">
              <a:lnSpc>
                <a:spcPct val="150000"/>
              </a:lnSpc>
              <a:spcAft>
                <a:spcPts val="0"/>
              </a:spcAft>
            </a:pPr>
            <a:r>
              <a:rPr lang="zh-CN" altLang="en-US" sz="2400" b="1" kern="100" dirty="0" smtClean="0">
                <a:latin typeface="Times New Roman" panose="02020603050405020304" pitchFamily="18" charset="0"/>
                <a:ea typeface="仿宋_GB2312" panose="02010609030101010101" pitchFamily="1" charset="-122"/>
                <a:cs typeface="Times New Roman" panose="02020603050405020304" pitchFamily="18" charset="0"/>
              </a:rPr>
              <a:t>   对</a:t>
            </a:r>
            <a:r>
              <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rPr>
              <a:t>绩效评价结果为</a:t>
            </a:r>
            <a:r>
              <a:rPr lang="zh-CN" altLang="en-US" sz="2400" b="1" kern="100" dirty="0">
                <a:solidFill>
                  <a:srgbClr val="FF0000"/>
                </a:solidFill>
                <a:latin typeface="Times New Roman" panose="02020603050405020304" pitchFamily="18" charset="0"/>
                <a:ea typeface="仿宋_GB2312" panose="02010609030101010101" pitchFamily="1" charset="-122"/>
                <a:cs typeface="Times New Roman" panose="02020603050405020304" pitchFamily="18" charset="0"/>
              </a:rPr>
              <a:t>差</a:t>
            </a:r>
            <a:r>
              <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rPr>
              <a:t>的，省财政原则上按照被评价年度预算的</a:t>
            </a:r>
            <a:r>
              <a:rPr lang="en-US" altLang="zh-CN" sz="2400" b="1" kern="100" dirty="0">
                <a:latin typeface="Times New Roman" panose="02020603050405020304" pitchFamily="18" charset="0"/>
                <a:ea typeface="仿宋_GB2312" panose="02010609030101010101" pitchFamily="1" charset="-122"/>
                <a:cs typeface="Times New Roman" panose="02020603050405020304" pitchFamily="18" charset="0"/>
              </a:rPr>
              <a:t>30%</a:t>
            </a:r>
            <a:r>
              <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rPr>
              <a:t>以上在编报下一年度预算进行扣减，直至取消相应项目支出预算安排。</a:t>
            </a:r>
            <a:endParaRPr lang="zh-CN" altLang="en-US" sz="2400" b="1" kern="100" dirty="0">
              <a:latin typeface="Times New Roman" panose="02020603050405020304" pitchFamily="18" charset="0"/>
              <a:ea typeface="仿宋_GB2312" panose="02010609030101010101" pitchFamily="1" charset="-122"/>
              <a:cs typeface="Times New Roman" panose="02020603050405020304" pitchFamily="18" charset="0"/>
            </a:endParaRPr>
          </a:p>
        </p:txBody>
      </p:sp>
      <p:grpSp>
        <p:nvGrpSpPr>
          <p:cNvPr id="3" name="组合 2"/>
          <p:cNvGrpSpPr/>
          <p:nvPr/>
        </p:nvGrpSpPr>
        <p:grpSpPr>
          <a:xfrm>
            <a:off x="-14068" y="359547"/>
            <a:ext cx="6110068" cy="523220"/>
            <a:chOff x="-11415" y="359547"/>
            <a:chExt cx="5387926" cy="523220"/>
          </a:xfrm>
        </p:grpSpPr>
        <p:sp>
          <p:nvSpPr>
            <p:cNvPr id="4" name="矩形 3"/>
            <p:cNvSpPr/>
            <p:nvPr/>
          </p:nvSpPr>
          <p:spPr>
            <a:xfrm>
              <a:off x="-11415" y="359547"/>
              <a:ext cx="5387926" cy="523220"/>
            </a:xfrm>
            <a:prstGeom prst="rect">
              <a:avLst/>
            </a:prstGeom>
          </p:spPr>
          <p:txBody>
            <a:bodyPr wrap="square">
              <a:spAutoFit/>
            </a:bodyPr>
            <a:lstStyle/>
            <a:p>
              <a:pPr lvl="0" algn="ctr">
                <a:defRPr/>
              </a:pPr>
              <a:r>
                <a:rPr lang="zh-CN" altLang="en-US" sz="28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省级预算绩效评价结果应用管理</a:t>
              </a:r>
              <a:endParaRPr lang="en-US" altLang="zh-CN" sz="2800" dirty="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sym typeface="+mn-ea"/>
              </a:endParaRPr>
            </a:p>
          </p:txBody>
        </p:sp>
        <p:cxnSp>
          <p:nvCxnSpPr>
            <p:cNvPr id="5" name="直接连接符 4"/>
            <p:cNvCxnSpPr/>
            <p:nvPr/>
          </p:nvCxnSpPr>
          <p:spPr bwMode="auto">
            <a:xfrm>
              <a:off x="0" y="759657"/>
              <a:ext cx="526131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09040" y="2072640"/>
            <a:ext cx="9392920" cy="4297680"/>
          </a:xfrm>
          <a:prstGeom prst="rect">
            <a:avLst/>
          </a:prstGeom>
          <a:noFill/>
          <a:ln w="9525">
            <a:noFill/>
          </a:ln>
        </p:spPr>
        <p:txBody>
          <a:bodyPr wrap="square">
            <a:spAutoFit/>
          </a:bodyPr>
          <a:p>
            <a:pPr marL="0" indent="0" algn="l" latinLnBrk="0">
              <a:lnSpc>
                <a:spcPct val="150000"/>
              </a:lnSpc>
            </a:pP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    机关各科室、局属各单位：</a:t>
            </a:r>
            <a:endParaRPr lang="zh-CN" altLang="en-US" sz="28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0" algn="l" latinLnBrk="0">
              <a:lnSpc>
                <a:spcPct val="15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安阳市</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2020</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年市级预算新增项目事前绩效评估目标设定和审核办法</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已经局长办公会研究通过，现印发给你们，请认真贯彻执行。 </a:t>
            </a:r>
            <a:endParaRPr lang="zh-CN" altLang="en-US" sz="28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0" algn="l" latinLnBrk="0">
              <a:lnSpc>
                <a:spcPct val="150000"/>
              </a:lnSpc>
            </a:pP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	</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0" algn="l" latinLnBrk="0">
              <a:lnSpc>
                <a:spcPct val="150000"/>
              </a:lnSpc>
            </a:pPr>
            <a:r>
              <a:rPr lang="zh-CN" altLang="en-US" sz="1600" b="0" u="none">
                <a:latin typeface="仿宋_GB2312" panose="02010609030101010101" pitchFamily="1" charset="-122"/>
                <a:ea typeface="仿宋_GB2312" panose="02010609030101010101" pitchFamily="1" charset="-122"/>
                <a:cs typeface="仿宋_GB2312" panose="02010609030101010101" pitchFamily="1" charset="-122"/>
              </a:rPr>
              <a:t>     </a:t>
            </a:r>
            <a:endParaRPr lang="zh-CN" altLang="en-US"/>
          </a:p>
        </p:txBody>
      </p:sp>
      <p:sp>
        <p:nvSpPr>
          <p:cNvPr id="2" name="文本框 1"/>
          <p:cNvSpPr txBox="1"/>
          <p:nvPr/>
        </p:nvSpPr>
        <p:spPr>
          <a:xfrm>
            <a:off x="3237230" y="310515"/>
            <a:ext cx="6705600" cy="1402080"/>
          </a:xfrm>
          <a:prstGeom prst="rect">
            <a:avLst/>
          </a:prstGeom>
          <a:noFill/>
        </p:spPr>
        <p:txBody>
          <a:bodyPr wrap="none" rtlCol="0" anchor="t">
            <a:spAutoFit/>
          </a:bodyPr>
          <a:p>
            <a:pPr algn="ctr"/>
            <a:r>
              <a:rPr lang="zh-CN" altLang="en-US" sz="2800">
                <a:latin typeface="方正小标宋_GBK" charset="0"/>
                <a:ea typeface="方正小标宋_GBK" charset="0"/>
                <a:cs typeface="方正小标宋_GBK" charset="0"/>
                <a:sym typeface="+mn-ea"/>
              </a:rPr>
              <a:t>安阳市财政局关于印发安阳市</a:t>
            </a:r>
            <a:r>
              <a:rPr lang="en-US" altLang="zh-CN" sz="2800">
                <a:latin typeface="方正小标宋_GBK" charset="0"/>
                <a:ea typeface="方正小标宋_GBK" charset="0"/>
                <a:cs typeface="方正小标宋_GBK" charset="0"/>
                <a:sym typeface="+mn-ea"/>
              </a:rPr>
              <a:t>2020</a:t>
            </a:r>
            <a:r>
              <a:rPr lang="zh-CN" altLang="en-US" sz="2800">
                <a:latin typeface="方正小标宋_GBK" charset="0"/>
                <a:ea typeface="方正小标宋_GBK" charset="0"/>
                <a:cs typeface="方正小标宋_GBK" charset="0"/>
                <a:sym typeface="+mn-ea"/>
              </a:rPr>
              <a:t>年市级预算新增项目事前绩效评估目标设定和审核办法的通知</a:t>
            </a:r>
            <a:endParaRPr lang="zh-CN" altLang="en-US" sz="2800"/>
          </a:p>
        </p:txBody>
      </p:sp>
      <p:sp>
        <p:nvSpPr>
          <p:cNvPr id="3" name="文本框 2"/>
          <p:cNvSpPr txBox="1"/>
          <p:nvPr/>
        </p:nvSpPr>
        <p:spPr>
          <a:xfrm>
            <a:off x="7254240" y="5196840"/>
            <a:ext cx="2856230" cy="518160"/>
          </a:xfrm>
          <a:prstGeom prst="rect">
            <a:avLst/>
          </a:prstGeom>
          <a:noFill/>
        </p:spPr>
        <p:txBody>
          <a:bodyPr wrap="none" rtlCol="0" anchor="t">
            <a:spAutoFit/>
          </a:bodyPr>
          <a:p>
            <a:r>
              <a:rPr lang="en-US" altLang="zh-CN" sz="2800" b="1">
                <a:latin typeface="仿宋_GB2312" panose="02010609030101010101" pitchFamily="1" charset="-122"/>
                <a:ea typeface="仿宋_GB2312" panose="02010609030101010101" pitchFamily="1" charset="-122"/>
                <a:cs typeface="仿宋_GB2312" panose="02010609030101010101" pitchFamily="1" charset="-122"/>
                <a:sym typeface="+mn-ea"/>
              </a:rPr>
              <a:t>2019</a:t>
            </a:r>
            <a:r>
              <a:rPr lang="zh-CN" altLang="en-US" sz="2800" b="1">
                <a:latin typeface="仿宋_GB2312" panose="02010609030101010101" pitchFamily="1" charset="-122"/>
                <a:ea typeface="仿宋_GB2312" panose="02010609030101010101" pitchFamily="1" charset="-122"/>
                <a:cs typeface="仿宋_GB2312" panose="02010609030101010101" pitchFamily="1" charset="-122"/>
                <a:sym typeface="+mn-ea"/>
              </a:rPr>
              <a:t>年</a:t>
            </a:r>
            <a:r>
              <a:rPr lang="en-US" altLang="zh-CN" sz="2800" b="1">
                <a:latin typeface="仿宋_GB2312" panose="02010609030101010101" pitchFamily="1" charset="-122"/>
                <a:ea typeface="仿宋_GB2312" panose="02010609030101010101" pitchFamily="1" charset="-122"/>
                <a:cs typeface="仿宋_GB2312" panose="02010609030101010101" pitchFamily="1" charset="-122"/>
                <a:sym typeface="+mn-ea"/>
              </a:rPr>
              <a:t>9</a:t>
            </a:r>
            <a:r>
              <a:rPr lang="zh-CN" altLang="en-US" sz="2800" b="1">
                <a:latin typeface="仿宋_GB2312" panose="02010609030101010101" pitchFamily="1" charset="-122"/>
                <a:ea typeface="仿宋_GB2312" panose="02010609030101010101" pitchFamily="1" charset="-122"/>
                <a:cs typeface="仿宋_GB2312" panose="02010609030101010101" pitchFamily="1" charset="-122"/>
                <a:sym typeface="+mn-ea"/>
              </a:rPr>
              <a:t>月</a:t>
            </a:r>
            <a:r>
              <a:rPr lang="en-US" altLang="zh-CN" sz="2800" b="1">
                <a:latin typeface="仿宋_GB2312" panose="02010609030101010101" pitchFamily="1" charset="-122"/>
                <a:ea typeface="仿宋_GB2312" panose="02010609030101010101" pitchFamily="1" charset="-122"/>
                <a:cs typeface="仿宋_GB2312" panose="02010609030101010101" pitchFamily="1" charset="-122"/>
                <a:sym typeface="+mn-ea"/>
              </a:rPr>
              <a:t>30</a:t>
            </a:r>
            <a:r>
              <a:rPr lang="zh-CN" altLang="en-US" sz="2800" b="1">
                <a:latin typeface="仿宋_GB2312" panose="02010609030101010101" pitchFamily="1" charset="-122"/>
                <a:ea typeface="仿宋_GB2312" panose="02010609030101010101" pitchFamily="1" charset="-122"/>
                <a:cs typeface="仿宋_GB2312" panose="02010609030101010101" pitchFamily="1" charset="-122"/>
                <a:sym typeface="+mn-ea"/>
              </a:rPr>
              <a:t>日</a:t>
            </a:r>
            <a:r>
              <a:rPr lang="zh-CN" altLang="en-US">
                <a:latin typeface="仿宋_GB2312" panose="02010609030101010101" pitchFamily="1" charset="-122"/>
                <a:ea typeface="仿宋_GB2312" panose="02010609030101010101" pitchFamily="1" charset="-122"/>
                <a:cs typeface="仿宋_GB2312" panose="02010609030101010101" pitchFamily="1" charset="-122"/>
                <a:sym typeface="+mn-ea"/>
              </a:rPr>
              <a:t>   </a:t>
            </a:r>
            <a:endParaRPr lang="zh-CN" alt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18235" y="883920"/>
            <a:ext cx="10032365" cy="3417570"/>
          </a:xfrm>
          <a:prstGeom prst="rect">
            <a:avLst/>
          </a:prstGeom>
          <a:noFill/>
          <a:ln w="9525">
            <a:noFill/>
          </a:ln>
        </p:spPr>
        <p:txBody>
          <a:bodyPr wrap="square">
            <a:spAutoFit/>
          </a:bodyPr>
          <a:p>
            <a:pPr marL="0" indent="406400" algn="l" latinLnBrk="0">
              <a:lnSpc>
                <a:spcPct val="130000"/>
              </a:lnSpc>
            </a:pP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   </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 市级各预算部门（单位）拟申请市财政预算安排资金规模在</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200</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万元以上的新增项目，其中同一性质项目不得进行拆分申请；有上级要求配套等刚性项目需求的新增项目，此次暂不开展事前绩效评估；基本建设资金按现行基本建设有关程序开展事前绩效评估</a:t>
            </a:r>
            <a:r>
              <a:rPr lang="zh-CN" altLang="en-US" sz="1600" b="1" u="none">
                <a:latin typeface="仿宋_GB2312" panose="02010609030101010101" pitchFamily="1" charset="-122"/>
                <a:ea typeface="仿宋_GB2312" panose="02010609030101010101" pitchFamily="1" charset="-122"/>
                <a:cs typeface="仿宋_GB2312" panose="02010609030101010101" pitchFamily="1" charset="-122"/>
              </a:rPr>
              <a:t>。</a:t>
            </a:r>
            <a:endParaRPr lang="zh-CN" altLang="en-US" b="1"/>
          </a:p>
        </p:txBody>
      </p:sp>
      <p:sp>
        <p:nvSpPr>
          <p:cNvPr id="2" name="文本框 1"/>
          <p:cNvSpPr txBox="1"/>
          <p:nvPr/>
        </p:nvSpPr>
        <p:spPr>
          <a:xfrm>
            <a:off x="1767840" y="396240"/>
            <a:ext cx="2621280" cy="579120"/>
          </a:xfrm>
          <a:prstGeom prst="rect">
            <a:avLst/>
          </a:prstGeom>
          <a:noFill/>
        </p:spPr>
        <p:txBody>
          <a:bodyPr wrap="none" rtlCol="0" anchor="t">
            <a:spAutoFit/>
          </a:bodyPr>
          <a:p>
            <a:r>
              <a:rPr lang="zh-CN" altLang="en-US" sz="3200">
                <a:latin typeface="黑体" panose="02010600030101010101" charset="-122"/>
                <a:ea typeface="黑体" panose="02010600030101010101" charset="-122"/>
                <a:cs typeface="黑体" panose="02010600030101010101" charset="-122"/>
                <a:sym typeface="+mn-ea"/>
              </a:rPr>
              <a:t>一、评估范围</a:t>
            </a:r>
            <a:endParaRPr lang="zh-CN" altLang="en-US" sz="320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66240" y="487680"/>
            <a:ext cx="9300845" cy="7304405"/>
          </a:xfrm>
          <a:prstGeom prst="rect">
            <a:avLst/>
          </a:prstGeom>
          <a:noFill/>
          <a:ln w="9525">
            <a:noFill/>
          </a:ln>
        </p:spPr>
        <p:txBody>
          <a:bodyPr wrap="square">
            <a:spAutoFit/>
          </a:bodyPr>
          <a:p>
            <a:pPr marL="0" indent="406400" algn="l" latinLnBrk="0">
              <a:lnSpc>
                <a:spcPct val="130000"/>
              </a:lnSpc>
            </a:pPr>
            <a:r>
              <a:rPr lang="zh-CN" altLang="en-US" sz="2800" b="0" u="none">
                <a:latin typeface="黑体" panose="02010600030101010101" charset="-122"/>
                <a:ea typeface="黑体" panose="02010600030101010101" charset="-122"/>
                <a:cs typeface="黑体" panose="02010600030101010101" charset="-122"/>
              </a:rPr>
              <a:t>二、绩效目标的设定要求</a:t>
            </a:r>
            <a:endParaRPr lang="zh-CN" altLang="en-US" sz="2800" b="0" u="none">
              <a:latin typeface="黑体" panose="02010600030101010101" charset="-122"/>
              <a:ea typeface="黑体" panose="02010600030101010101" charset="-122"/>
              <a:cs typeface="黑体" panose="02010600030101010101" charset="-122"/>
            </a:endParaRPr>
          </a:p>
          <a:p>
            <a:pPr marL="0" indent="406400" algn="l" latinLnBrk="0">
              <a:lnSpc>
                <a:spcPct val="130000"/>
              </a:lnSpc>
            </a:pPr>
            <a:endParaRPr lang="zh-CN" altLang="en-US" sz="24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30000"/>
              </a:lnSpc>
            </a:pP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 </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   绩效目标是安排各预算部门（单位）新增项目资金的重要依据和前置条件。部门（单位）在编制预算时，要逐项目设定绩效目标，并具体分解成各相关指标，主要包括产出指标、效益指标和满意度指标，须满足以下几点要求：</a:t>
            </a:r>
            <a:r>
              <a:rPr lang="zh-CN" altLang="en-US" sz="2800" b="1" u="none">
                <a:latin typeface="楷体_GB2312" panose="02010609030101010101" pitchFamily="49" charset="-122"/>
                <a:ea typeface="楷体_GB2312" panose="02010609030101010101" pitchFamily="49" charset="-122"/>
                <a:cs typeface="楷体_GB2312" panose="02010609030101010101" pitchFamily="49" charset="-122"/>
              </a:rPr>
              <a:t>（一）指向明确。</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绩效目标要符合法律法规、国民经济和社会发展规划、部门（单位）职能及事业发展规划等要求，并与相应的预算支出用途、使用范围、预期效果等紧密相关。</a:t>
            </a:r>
            <a:endParaRPr lang="zh-CN" altLang="en-US" sz="2800" b="1"/>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28675" y="762000"/>
            <a:ext cx="9986645" cy="5212080"/>
          </a:xfrm>
          <a:prstGeom prst="rect">
            <a:avLst/>
          </a:prstGeom>
          <a:noFill/>
          <a:ln w="9525">
            <a:noFill/>
          </a:ln>
        </p:spPr>
        <p:txBody>
          <a:bodyPr wrap="square">
            <a:spAutoFit/>
          </a:bodyPr>
          <a:p>
            <a:pPr marL="0" indent="406400" algn="l" latinLnBrk="0">
              <a:lnSpc>
                <a:spcPct val="150000"/>
              </a:lnSpc>
            </a:pPr>
            <a:r>
              <a:rPr lang="zh-CN" altLang="en-US" sz="2800" b="1" u="none">
                <a:latin typeface="楷体_GB2312" panose="02010609030101010101" pitchFamily="49" charset="-122"/>
                <a:ea typeface="楷体_GB2312" panose="02010609030101010101" pitchFamily="49" charset="-122"/>
                <a:cs typeface="楷体_GB2312" panose="02010609030101010101" pitchFamily="49" charset="-122"/>
              </a:rPr>
              <a:t>（二）细化量化。</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绩效目标应当从数量、质量、成本、时效以及经济效益、社会效益、生态效益、可持续影响、满意度等方面进行细化，须以定量表述为主。不能以量化形式表述的，可采用定性表述，但应具有可衡量性。</a:t>
            </a:r>
            <a:r>
              <a:rPr lang="zh-CN" altLang="en-US" sz="2800" b="1" u="none">
                <a:latin typeface="楷体_GB2312" panose="02010609030101010101" pitchFamily="49" charset="-122"/>
                <a:ea typeface="楷体_GB2312" panose="02010609030101010101" pitchFamily="49" charset="-122"/>
                <a:cs typeface="楷体_GB2312" panose="02010609030101010101" pitchFamily="49" charset="-122"/>
              </a:rPr>
              <a:t>（三）合理可行。</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设置绩效目标时要经过调查研究和科学论证，符合客观实际，能够在一定期限内如期实现。</a:t>
            </a:r>
            <a:r>
              <a:rPr lang="zh-CN" altLang="en-US" sz="2800" b="1" u="none">
                <a:latin typeface="楷体_GB2312" panose="02010609030101010101" pitchFamily="49" charset="-122"/>
                <a:ea typeface="楷体_GB2312" panose="02010609030101010101" pitchFamily="49" charset="-122"/>
                <a:cs typeface="楷体_GB2312" panose="02010609030101010101" pitchFamily="49" charset="-122"/>
              </a:rPr>
              <a:t>（四）相应匹配。</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绩效目标要与计划期内的任务数或计划数相对应，与预算确定的投资额或资金量相匹配。</a:t>
            </a:r>
            <a:endParaRPr lang="zh-CN" altLang="en-US" sz="2800" b="1"/>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09675" y="320040"/>
            <a:ext cx="9345930" cy="5852160"/>
          </a:xfrm>
          <a:prstGeom prst="rect">
            <a:avLst/>
          </a:prstGeom>
          <a:noFill/>
          <a:ln w="9525">
            <a:noFill/>
          </a:ln>
        </p:spPr>
        <p:txBody>
          <a:bodyPr wrap="square">
            <a:spAutoFit/>
          </a:bodyPr>
          <a:p>
            <a:pPr marL="0" indent="406400" algn="l" latinLnBrk="0">
              <a:lnSpc>
                <a:spcPct val="150000"/>
              </a:lnSpc>
            </a:pPr>
            <a:r>
              <a:rPr lang="zh-CN" altLang="en-US" sz="2800" b="0" u="none">
                <a:latin typeface="黑体" panose="02010600030101010101" charset="-122"/>
                <a:ea typeface="黑体" panose="02010600030101010101" charset="-122"/>
                <a:cs typeface="黑体" panose="02010600030101010101" charset="-122"/>
              </a:rPr>
              <a:t>三、绩效目标和评估报告编制、审核的职责及程序</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部门（单位）在科学合理设定绩效目标的基础上，具体组织事前绩效评估工作，编制事前绩效评估报告。报告须附带绩效目标申报表、项目预期绩效与管控措施申报表（见附件</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1-3</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）等，具体要求可参照</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河南省省级预算项目政策事前绩效评估管理办法</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等文件执行。</a:t>
            </a:r>
            <a:endParaRPr lang="zh-CN" altLang="en-US" sz="28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部门（单位）将事前绩效评估项目设定的绩效目标和评估报告按照“两上两下”预算编报程序和时间节点要求送市财政局对口业务科室进行审核。</a:t>
            </a:r>
            <a:endParaRPr lang="zh-CN" altLang="en-US" sz="28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24063" y="214313"/>
            <a:ext cx="8229600" cy="733425"/>
          </a:xfrm>
        </p:spPr>
        <p:txBody>
          <a:bodyPr vert="horz" wrap="square" lIns="91440" tIns="45720" rIns="91440" bIns="45720" numCol="1" anchor="t" anchorCtr="0" compatLnSpc="1">
            <a:spAutoFit/>
          </a:bodyPr>
          <a:p>
            <a:pPr lvl="0"/>
            <a:r>
              <a:rPr lang="zh-CN" altLang="en-US" sz="4000" dirty="0">
                <a:solidFill>
                  <a:srgbClr val="FF0000"/>
                </a:solidFill>
                <a:latin typeface="Arial" panose="020B0604020202020204" pitchFamily="34" charset="0"/>
                <a:ea typeface="隶书" panose="02010509060101010101" pitchFamily="49" charset="-122"/>
              </a:rPr>
              <a:t>（四）我国绩效评价改革历程</a:t>
            </a:r>
            <a:endParaRPr lang="zh-CN" altLang="en-US" sz="4000" dirty="0">
              <a:solidFill>
                <a:srgbClr val="FF0000"/>
              </a:solidFill>
              <a:latin typeface="Arial" panose="020B0604020202020204" pitchFamily="34" charset="0"/>
              <a:ea typeface="隶书" panose="02010509060101010101" pitchFamily="49" charset="-122"/>
            </a:endParaRPr>
          </a:p>
        </p:txBody>
      </p:sp>
      <p:sp>
        <p:nvSpPr>
          <p:cNvPr id="68611" name="内容占位符 2"/>
          <p:cNvSpPr>
            <a:spLocks noGrp="1"/>
          </p:cNvSpPr>
          <p:nvPr>
            <p:ph idx="1"/>
          </p:nvPr>
        </p:nvSpPr>
        <p:spPr>
          <a:xfrm>
            <a:off x="2024063" y="928688"/>
            <a:ext cx="8229600" cy="4916487"/>
          </a:xfrm>
        </p:spPr>
        <p:txBody>
          <a:bodyPr vert="horz" wrap="square" lIns="91440" tIns="45720" rIns="91440" bIns="45720" anchor="t"/>
          <a:p>
            <a:pPr eaLnBrk="1" hangingPunct="1">
              <a:lnSpc>
                <a:spcPct val="120000"/>
              </a:lnSpc>
            </a:pPr>
            <a:r>
              <a:rPr lang="en-US" altLang="zh-CN" sz="1900" b="1" dirty="0"/>
              <a:t>1999</a:t>
            </a:r>
            <a:r>
              <a:rPr lang="zh-CN" altLang="en-US" sz="1900" b="1" dirty="0"/>
              <a:t>年成立</a:t>
            </a:r>
            <a:r>
              <a:rPr lang="zh-CN" altLang="en-US" sz="1900" b="1" dirty="0">
                <a:solidFill>
                  <a:srgbClr val="990033"/>
                </a:solidFill>
              </a:rPr>
              <a:t>投资评审中心</a:t>
            </a:r>
            <a:r>
              <a:rPr lang="zh-CN" altLang="en-US" sz="1900" b="1" dirty="0"/>
              <a:t>；</a:t>
            </a:r>
            <a:endParaRPr lang="zh-CN" altLang="en-US" sz="1900" b="1" dirty="0"/>
          </a:p>
          <a:p>
            <a:pPr eaLnBrk="1" hangingPunct="1">
              <a:lnSpc>
                <a:spcPct val="120000"/>
              </a:lnSpc>
            </a:pPr>
            <a:r>
              <a:rPr lang="en-US" altLang="zh-CN" sz="1900" b="1" dirty="0"/>
              <a:t>2000</a:t>
            </a:r>
            <a:r>
              <a:rPr lang="zh-CN" altLang="en-US" sz="1900" b="1" dirty="0"/>
              <a:t>年</a:t>
            </a:r>
            <a:r>
              <a:rPr lang="en-US" altLang="zh-CN" sz="1900" b="1" dirty="0"/>
              <a:t>7</a:t>
            </a:r>
            <a:r>
              <a:rPr lang="zh-CN" altLang="en-US" sz="1900" b="1" dirty="0"/>
              <a:t>月，财政部教科文司成立公共支出绩效考评课题组；</a:t>
            </a:r>
            <a:endParaRPr lang="zh-CN" altLang="en-US" sz="1900" b="1" dirty="0"/>
          </a:p>
          <a:p>
            <a:pPr eaLnBrk="1" hangingPunct="1">
              <a:lnSpc>
                <a:spcPct val="120000"/>
              </a:lnSpc>
            </a:pPr>
            <a:r>
              <a:rPr lang="en-US" altLang="zh-CN" sz="1900" b="1" dirty="0"/>
              <a:t>2002</a:t>
            </a:r>
            <a:r>
              <a:rPr lang="zh-CN" altLang="en-US" sz="1900" b="1" dirty="0"/>
              <a:t>年</a:t>
            </a:r>
            <a:r>
              <a:rPr lang="en-US" altLang="zh-CN" sz="1900" b="1" dirty="0"/>
              <a:t>10</a:t>
            </a:r>
            <a:r>
              <a:rPr lang="zh-CN" altLang="en-US" sz="1900" b="1" dirty="0"/>
              <a:t>月，</a:t>
            </a:r>
            <a:r>
              <a:rPr lang="zh-CN" altLang="en-US" sz="1900" b="1" dirty="0">
                <a:solidFill>
                  <a:srgbClr val="0000CC"/>
                </a:solidFill>
              </a:rPr>
              <a:t>教科文司</a:t>
            </a:r>
            <a:r>
              <a:rPr lang="zh-CN" altLang="en-US" sz="1900" b="1" dirty="0"/>
              <a:t>进行了绩效考评试点；</a:t>
            </a:r>
            <a:endParaRPr lang="zh-CN" altLang="en-US" sz="1900" b="1" dirty="0"/>
          </a:p>
          <a:p>
            <a:pPr eaLnBrk="1" hangingPunct="1">
              <a:lnSpc>
                <a:spcPct val="120000"/>
              </a:lnSpc>
            </a:pPr>
            <a:r>
              <a:rPr lang="en-US" altLang="zh-CN" sz="1900" b="1" dirty="0"/>
              <a:t>2003</a:t>
            </a:r>
            <a:r>
              <a:rPr lang="zh-CN" altLang="en-US" sz="1900" b="1" dirty="0"/>
              <a:t>年</a:t>
            </a:r>
            <a:r>
              <a:rPr lang="en-US" altLang="zh-CN" sz="1900" b="1" dirty="0"/>
              <a:t>4</a:t>
            </a:r>
            <a:r>
              <a:rPr lang="zh-CN" altLang="en-US" sz="1900" b="1" dirty="0"/>
              <a:t>月，财政部颁发</a:t>
            </a:r>
            <a:r>
              <a:rPr lang="en-US" altLang="zh-CN" sz="1900" b="1" dirty="0"/>
              <a:t>《</a:t>
            </a:r>
            <a:r>
              <a:rPr lang="zh-CN" altLang="en-US" sz="1900" b="1" dirty="0"/>
              <a:t>中央级</a:t>
            </a:r>
            <a:r>
              <a:rPr lang="zh-CN" altLang="en-US" sz="1900" b="1" dirty="0">
                <a:solidFill>
                  <a:srgbClr val="0000CC"/>
                </a:solidFill>
              </a:rPr>
              <a:t>教科文部门项目</a:t>
            </a:r>
            <a:r>
              <a:rPr lang="zh-CN" altLang="en-US" sz="1900" b="1" dirty="0"/>
              <a:t>绩效考评管理实行办法</a:t>
            </a:r>
            <a:r>
              <a:rPr lang="en-US" altLang="zh-CN" sz="1900" b="1" dirty="0"/>
              <a:t>》</a:t>
            </a:r>
            <a:r>
              <a:rPr lang="zh-CN" altLang="en-US" sz="1900" b="1" dirty="0"/>
              <a:t>；</a:t>
            </a:r>
            <a:endParaRPr lang="zh-CN" altLang="en-US" sz="1900" b="1" dirty="0"/>
          </a:p>
          <a:p>
            <a:pPr eaLnBrk="1" hangingPunct="1">
              <a:lnSpc>
                <a:spcPct val="120000"/>
              </a:lnSpc>
            </a:pPr>
            <a:r>
              <a:rPr lang="en-US" altLang="zh-CN" sz="1900" b="1" dirty="0"/>
              <a:t>2003</a:t>
            </a:r>
            <a:r>
              <a:rPr lang="zh-CN" altLang="en-US" sz="1900" b="1" dirty="0"/>
              <a:t>年</a:t>
            </a:r>
            <a:r>
              <a:rPr lang="en-US" altLang="zh-CN" sz="1900" b="1" dirty="0"/>
              <a:t>9</a:t>
            </a:r>
            <a:r>
              <a:rPr lang="zh-CN" altLang="en-US" sz="1900" b="1" dirty="0"/>
              <a:t>月，财政部颁发</a:t>
            </a:r>
            <a:r>
              <a:rPr lang="en-US" altLang="zh-CN" sz="1900" b="1" dirty="0"/>
              <a:t>《</a:t>
            </a:r>
            <a:r>
              <a:rPr lang="zh-CN" altLang="en-US" sz="1900" b="1" dirty="0"/>
              <a:t>中央级</a:t>
            </a:r>
            <a:r>
              <a:rPr lang="zh-CN" altLang="en-US" sz="1900" b="1" dirty="0">
                <a:solidFill>
                  <a:srgbClr val="0000CC"/>
                </a:solidFill>
              </a:rPr>
              <a:t>行政经费项目</a:t>
            </a:r>
            <a:r>
              <a:rPr lang="zh-CN" altLang="en-US" sz="1900" b="1" dirty="0"/>
              <a:t>支出绩效考评管理办法</a:t>
            </a:r>
            <a:r>
              <a:rPr lang="en-US" altLang="zh-CN" sz="1900" b="1" dirty="0"/>
              <a:t>》</a:t>
            </a:r>
            <a:r>
              <a:rPr lang="zh-CN" altLang="en-US" sz="1900" b="1" dirty="0"/>
              <a:t>；</a:t>
            </a:r>
            <a:endParaRPr lang="zh-CN" altLang="en-US" sz="1900" b="1" dirty="0"/>
          </a:p>
          <a:p>
            <a:pPr eaLnBrk="1" hangingPunct="1">
              <a:lnSpc>
                <a:spcPct val="120000"/>
              </a:lnSpc>
            </a:pPr>
            <a:r>
              <a:rPr lang="en-US" altLang="zh-CN" sz="1900" b="1" dirty="0"/>
              <a:t>2003</a:t>
            </a:r>
            <a:r>
              <a:rPr lang="zh-CN" altLang="en-US" sz="1900" b="1" dirty="0"/>
              <a:t>年</a:t>
            </a:r>
            <a:r>
              <a:rPr lang="en-US" altLang="zh-CN" sz="1900" b="1" dirty="0"/>
              <a:t>10</a:t>
            </a:r>
            <a:r>
              <a:rPr lang="zh-CN" altLang="en-US" sz="1900" b="1" dirty="0"/>
              <a:t>月，</a:t>
            </a:r>
            <a:r>
              <a:rPr lang="zh-CN" altLang="en-US" sz="1900" b="1" dirty="0">
                <a:solidFill>
                  <a:srgbClr val="990033"/>
                </a:solidFill>
              </a:rPr>
              <a:t>十六届三中全会明确要求</a:t>
            </a:r>
            <a:r>
              <a:rPr lang="zh-CN" altLang="en-US" sz="1900" b="1" dirty="0"/>
              <a:t>：</a:t>
            </a:r>
            <a:r>
              <a:rPr lang="zh-CN" altLang="en-US" sz="1900" b="1" dirty="0">
                <a:solidFill>
                  <a:srgbClr val="0000CC"/>
                </a:solidFill>
              </a:rPr>
              <a:t>建立预算绩效考评体系</a:t>
            </a:r>
            <a:r>
              <a:rPr lang="zh-CN" altLang="en-US" sz="1900" b="1" dirty="0"/>
              <a:t>；</a:t>
            </a:r>
            <a:endParaRPr lang="zh-CN" altLang="en-US" sz="1900" b="1" dirty="0"/>
          </a:p>
          <a:p>
            <a:pPr eaLnBrk="1" hangingPunct="1">
              <a:lnSpc>
                <a:spcPct val="120000"/>
              </a:lnSpc>
            </a:pPr>
            <a:r>
              <a:rPr lang="en-US" altLang="zh-CN" sz="1900" b="1" dirty="0"/>
              <a:t>2005</a:t>
            </a:r>
            <a:r>
              <a:rPr lang="zh-CN" altLang="en-US" sz="1900" b="1" dirty="0"/>
              <a:t>年</a:t>
            </a:r>
            <a:r>
              <a:rPr lang="en-US" altLang="zh-CN" sz="1900" b="1" dirty="0"/>
              <a:t>5</a:t>
            </a:r>
            <a:r>
              <a:rPr lang="zh-CN" altLang="en-US" sz="1900" b="1" dirty="0"/>
              <a:t>月，财政部颁发</a:t>
            </a:r>
            <a:r>
              <a:rPr lang="en-US" altLang="zh-CN" sz="1900" b="1" dirty="0"/>
              <a:t>《</a:t>
            </a:r>
            <a:r>
              <a:rPr lang="zh-CN" altLang="en-US" sz="1900" b="1" dirty="0"/>
              <a:t>中央部门预算支出绩效考评管理办法</a:t>
            </a:r>
            <a:r>
              <a:rPr lang="en-US" altLang="zh-CN" sz="1900" b="1" dirty="0"/>
              <a:t>》</a:t>
            </a:r>
            <a:r>
              <a:rPr lang="zh-CN" altLang="en-US" sz="1900" b="1" dirty="0"/>
              <a:t>。将考评范围</a:t>
            </a:r>
            <a:r>
              <a:rPr lang="zh-CN" altLang="en-US" sz="1900" b="1" dirty="0">
                <a:solidFill>
                  <a:srgbClr val="0000CC"/>
                </a:solidFill>
              </a:rPr>
              <a:t>扩大到中央部门管理的所有资金</a:t>
            </a:r>
            <a:r>
              <a:rPr lang="zh-CN" altLang="en-US" sz="1900" b="1" dirty="0"/>
              <a:t>。具有</a:t>
            </a:r>
            <a:r>
              <a:rPr lang="zh-CN" altLang="en-US" sz="1900" b="1" dirty="0">
                <a:solidFill>
                  <a:srgbClr val="FF0000"/>
                </a:solidFill>
              </a:rPr>
              <a:t>里程碑</a:t>
            </a:r>
            <a:r>
              <a:rPr lang="zh-CN" altLang="en-US" sz="1900" b="1" dirty="0"/>
              <a:t>的意义。</a:t>
            </a:r>
            <a:endParaRPr lang="zh-CN" altLang="en-US" sz="1900" b="1" dirty="0"/>
          </a:p>
          <a:p>
            <a:pPr eaLnBrk="1" hangingPunct="1">
              <a:lnSpc>
                <a:spcPct val="120000"/>
              </a:lnSpc>
            </a:pPr>
            <a:r>
              <a:rPr lang="en-US" altLang="zh-CN" sz="1900" b="1" dirty="0"/>
              <a:t>2009</a:t>
            </a:r>
            <a:r>
              <a:rPr lang="zh-CN" altLang="en-US" sz="1900" b="1" dirty="0"/>
              <a:t>年</a:t>
            </a:r>
            <a:r>
              <a:rPr lang="en-US" altLang="zh-CN" sz="1900" b="1" dirty="0"/>
              <a:t>6</a:t>
            </a:r>
            <a:r>
              <a:rPr lang="zh-CN" altLang="en-US" sz="1900" b="1" dirty="0"/>
              <a:t>月发布</a:t>
            </a:r>
            <a:r>
              <a:rPr lang="en-US" altLang="zh-CN" sz="1900" b="1" dirty="0">
                <a:solidFill>
                  <a:srgbClr val="0000CC"/>
                </a:solidFill>
              </a:rPr>
              <a:t>《</a:t>
            </a:r>
            <a:r>
              <a:rPr lang="zh-CN" altLang="en-US" sz="1900" b="1" dirty="0">
                <a:solidFill>
                  <a:srgbClr val="0000CC"/>
                </a:solidFill>
              </a:rPr>
              <a:t>财政支出绩效评价管理暂行办法</a:t>
            </a:r>
            <a:r>
              <a:rPr lang="en-US" altLang="zh-CN" sz="1900" b="1" dirty="0">
                <a:solidFill>
                  <a:srgbClr val="0000CC"/>
                </a:solidFill>
              </a:rPr>
              <a:t>》</a:t>
            </a:r>
            <a:r>
              <a:rPr lang="zh-CN" altLang="en-US" sz="1900" b="1" dirty="0"/>
              <a:t>（财预</a:t>
            </a:r>
            <a:r>
              <a:rPr lang="en-US" altLang="zh-CN" sz="1900" b="1" dirty="0"/>
              <a:t>〔2009〕76</a:t>
            </a:r>
            <a:r>
              <a:rPr lang="zh-CN" altLang="en-US" sz="1900" b="1" dirty="0"/>
              <a:t>号）</a:t>
            </a:r>
            <a:endParaRPr lang="en-US" altLang="zh-CN" sz="1900" b="1" dirty="0"/>
          </a:p>
          <a:p>
            <a:pPr eaLnBrk="1" hangingPunct="1">
              <a:lnSpc>
                <a:spcPct val="120000"/>
              </a:lnSpc>
            </a:pPr>
            <a:r>
              <a:rPr lang="en-US" altLang="zh-CN" sz="1900" b="1" dirty="0"/>
              <a:t>2011</a:t>
            </a:r>
            <a:r>
              <a:rPr lang="zh-CN" altLang="en-US" sz="1900" b="1" dirty="0"/>
              <a:t>年</a:t>
            </a:r>
            <a:r>
              <a:rPr lang="en-US" altLang="zh-CN" sz="1900" b="1" dirty="0"/>
              <a:t>4</a:t>
            </a:r>
            <a:r>
              <a:rPr lang="zh-CN" altLang="en-US" sz="1900" b="1" dirty="0"/>
              <a:t>月发布</a:t>
            </a:r>
            <a:r>
              <a:rPr lang="en-US" altLang="zh-CN" sz="1900" b="1" dirty="0">
                <a:solidFill>
                  <a:srgbClr val="0000CC"/>
                </a:solidFill>
              </a:rPr>
              <a:t>《</a:t>
            </a:r>
            <a:r>
              <a:rPr lang="zh-CN" altLang="en-US" sz="1900" b="1" dirty="0">
                <a:solidFill>
                  <a:srgbClr val="0000CC"/>
                </a:solidFill>
              </a:rPr>
              <a:t>财政支出绩效评价管理暂行办法</a:t>
            </a:r>
            <a:r>
              <a:rPr lang="en-US" altLang="zh-CN" sz="1900" b="1" dirty="0">
                <a:solidFill>
                  <a:srgbClr val="0000CC"/>
                </a:solidFill>
              </a:rPr>
              <a:t>》</a:t>
            </a:r>
            <a:r>
              <a:rPr lang="zh-CN" altLang="en-US" sz="1900" b="1" dirty="0"/>
              <a:t>（财预</a:t>
            </a:r>
            <a:r>
              <a:rPr lang="en-US" altLang="zh-CN" sz="1900" b="1" dirty="0"/>
              <a:t>〔2011〕285</a:t>
            </a:r>
            <a:r>
              <a:rPr lang="zh-CN" altLang="en-US" sz="1900" b="1" dirty="0"/>
              <a:t>号）取代了上述考评办法。</a:t>
            </a:r>
            <a:endParaRPr lang="zh-CN" altLang="en-US" sz="1900" b="1" dirty="0"/>
          </a:p>
          <a:p>
            <a:pPr eaLnBrk="1" hangingPunct="1"/>
            <a:endParaRPr lang="zh-CN" altLang="en-US" sz="1800" dirty="0"/>
          </a:p>
        </p:txBody>
      </p:sp>
      <p:sp>
        <p:nvSpPr>
          <p:cNvPr id="4" name="日期占位符 3"/>
          <p:cNvSpPr txBox="1">
            <a:spLocks noGrp="1"/>
          </p:cNvSpPr>
          <p:nvPr>
            <p:ph type="dt" sz="half" idx="10"/>
          </p:nvPr>
        </p:nvSpPr>
        <p:spPr bwMode="auto">
          <a:xfrm>
            <a:off x="1825625" y="6172200"/>
            <a:ext cx="2289175" cy="476250"/>
          </a:xfrm>
        </p:spPr>
        <p:txBody>
          <a:bodyPr vert="horz" wrap="square" lIns="91440" tIns="45720" rIns="91440" bIns="45720" numCol="1" anchor="b" anchorCtr="0" compatLnSpc="1"/>
          <a:p>
            <a:pPr lvl="0" eaLnBrk="1" hangingPunct="1"/>
            <a:fld id="{BB962C8B-B14F-4D97-AF65-F5344CB8AC3E}" type="datetime1">
              <a:rPr lang="zh-CN" altLang="en-US" sz="1600" dirty="0">
                <a:latin typeface="Garamond" panose="02020404030301010803" pitchFamily="18" charset="0"/>
                <a:ea typeface="幼圆" panose="02010509060101010101" pitchFamily="49" charset="-122"/>
              </a:rPr>
            </a:fld>
            <a:endParaRPr lang="zh-CN" altLang="en-US" sz="1600" dirty="0">
              <a:latin typeface="Garamond" panose="02020404030301010803" pitchFamily="18" charset="0"/>
              <a:ea typeface="幼圆" panose="02010509060101010101" pitchFamily="49" charset="-122"/>
            </a:endParaRPr>
          </a:p>
        </p:txBody>
      </p:sp>
      <p:sp>
        <p:nvSpPr>
          <p:cNvPr id="5" name="页脚占位符 4"/>
          <p:cNvSpPr txBox="1">
            <a:spLocks noGrp="1"/>
          </p:cNvSpPr>
          <p:nvPr>
            <p:ph type="ftr" sz="quarter" idx="11"/>
          </p:nvPr>
        </p:nvSpPr>
        <p:spPr bwMode="auto">
          <a:xfrm>
            <a:off x="4648200" y="6172200"/>
            <a:ext cx="2895600" cy="476250"/>
          </a:xfrm>
        </p:spPr>
        <p:txBody>
          <a:bodyPr vert="horz" wrap="square" lIns="91440" tIns="45720" rIns="91440" bIns="45720" numCol="1" anchor="b" anchorCtr="0" compatLnSpc="1"/>
          <a:p>
            <a:pPr lvl="0" algn="ctr" eaLnBrk="1" hangingPunct="1"/>
            <a:r>
              <a:rPr lang="en-US" altLang="zh-CN" sz="2000" dirty="0">
                <a:latin typeface="Garamond" panose="02020404030301010803" pitchFamily="18" charset="0"/>
                <a:ea typeface="华文新魏" panose="02010800040101010101" pitchFamily="2" charset="-122"/>
              </a:rPr>
              <a:t>河南财经政法大学</a:t>
            </a:r>
            <a:endParaRPr lang="en-US" altLang="zh-CN" sz="2000" dirty="0">
              <a:latin typeface="Garamond" panose="02020404030301010803" pitchFamily="18" charset="0"/>
              <a:ea typeface="华文新魏" panose="02010800040101010101" pitchFamily="2" charset="-122"/>
            </a:endParaRPr>
          </a:p>
        </p:txBody>
      </p:sp>
      <p:sp>
        <p:nvSpPr>
          <p:cNvPr id="68614" name="灯片编号占位符 5"/>
          <p:cNvSpPr txBox="1">
            <a:spLocks noGrp="1"/>
          </p:cNvSpPr>
          <p:nvPr>
            <p:ph type="sldNum" sz="quarter" idx="12"/>
          </p:nvPr>
        </p:nvSpPr>
        <p:spPr>
          <a:xfrm>
            <a:off x="8077200" y="6172200"/>
            <a:ext cx="2289175" cy="476250"/>
          </a:xfrm>
        </p:spPr>
        <p:txBody>
          <a:bodyPr anchor="b"/>
          <a:p>
            <a:pPr algn="r" eaLnBrk="1" hangingPunct="1"/>
            <a:fld id="{9A0DB2DC-4C9A-4742-B13C-FB6460FD3503}" type="slidenum">
              <a:rPr lang="en-US" altLang="zh-CN" sz="1600" dirty="0">
                <a:latin typeface="Garamond" panose="02020404030301010803" pitchFamily="18" charset="0"/>
                <a:ea typeface="隶书" panose="02010509060101010101" pitchFamily="49" charset="-122"/>
              </a:rPr>
            </a:fld>
            <a:endParaRPr lang="en-US" altLang="zh-CN" sz="1600" dirty="0">
              <a:latin typeface="Garamond" panose="02020404030301010803" pitchFamily="18" charset="0"/>
              <a:ea typeface="隶书" panose="02010509060101010101" pitchFamily="49" charset="-122"/>
            </a:endParaRPr>
          </a:p>
        </p:txBody>
      </p:sp>
    </p:spTree>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29080" y="472440"/>
            <a:ext cx="8600440" cy="5212080"/>
          </a:xfrm>
          <a:prstGeom prst="rect">
            <a:avLst/>
          </a:prstGeom>
          <a:noFill/>
          <a:ln w="9525">
            <a:noFill/>
          </a:ln>
        </p:spPr>
        <p:txBody>
          <a:bodyPr wrap="square">
            <a:spAutoFit/>
          </a:bodyPr>
          <a:p>
            <a:pPr marL="0" indent="406400" algn="l" latinLnBrk="0">
              <a:lnSpc>
                <a:spcPct val="15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市财政局各业务科室对部门（单位）申报的绩效目标和评估报告提出初审意见，经科室负责人和主管局长签字后报预算绩效管理科。</a:t>
            </a:r>
            <a:endParaRPr lang="zh-CN" altLang="en-US" sz="28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预算绩效管理科会同预算评审中心等对各业务科室报送的绩效目标和评估报告进行复核，通过后汇总报市财政局局长办公会研究。</a:t>
            </a:r>
            <a:endParaRPr lang="zh-CN" altLang="en-US" sz="28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5.</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经市财政局局长办公会研究审核通过的绩效目标和评估报告，报请市政府批准。</a:t>
            </a:r>
            <a:endParaRPr lang="zh-CN" altLang="en-US" sz="2800" b="1"/>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84835" y="45720"/>
            <a:ext cx="10687685" cy="6675120"/>
          </a:xfrm>
          <a:prstGeom prst="rect">
            <a:avLst/>
          </a:prstGeom>
          <a:noFill/>
          <a:ln w="9525">
            <a:noFill/>
          </a:ln>
        </p:spPr>
        <p:txBody>
          <a:bodyPr wrap="square">
            <a:spAutoFit/>
          </a:bodyPr>
          <a:p>
            <a:pPr marL="0" indent="406400" algn="l" latinLnBrk="0">
              <a:lnSpc>
                <a:spcPct val="150000"/>
              </a:lnSpc>
            </a:pPr>
            <a:r>
              <a:rPr lang="zh-CN" altLang="en-US" sz="3200" b="0" u="none">
                <a:latin typeface="黑体" panose="02010600030101010101" charset="-122"/>
                <a:ea typeface="黑体" panose="02010600030101010101" charset="-122"/>
                <a:cs typeface="黑体" panose="02010600030101010101" charset="-122"/>
              </a:rPr>
              <a:t>四、工作要求</a:t>
            </a:r>
            <a:endParaRPr lang="zh-CN" altLang="en-US" sz="32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en-US" altLang="zh-CN" sz="3200" b="1"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绩效目标审核、批准结果作为预算安排的重要依据。绩效目标未经市财政局局长办公会审核通过并经市政府批准的项目，不得在预算中安排。</a:t>
            </a:r>
            <a:endParaRPr lang="zh-CN" altLang="en-US" sz="32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en-US" altLang="zh-CN" sz="3200" b="1"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市财政局各业务科室要认真履行指导服务、审核把关职责。要深入学习研究预算绩效管理的相关文件和有关要求，积极主动地指导服务对口单位开展事前绩效目标设定和评估工作。要按照目标设定的四项要求认真审核把关，确保部门（单位）设定的绩效目标和评估报告的质量。</a:t>
            </a:r>
            <a:endParaRPr lang="zh-CN" altLang="en-US" sz="3200" b="1"/>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06120" y="518160"/>
            <a:ext cx="10550525" cy="5852160"/>
          </a:xfrm>
          <a:prstGeom prst="rect">
            <a:avLst/>
          </a:prstGeom>
          <a:noFill/>
          <a:ln w="9525">
            <a:noFill/>
          </a:ln>
        </p:spPr>
        <p:txBody>
          <a:bodyPr wrap="square">
            <a:spAutoFit/>
          </a:bodyPr>
          <a:p>
            <a:pPr marL="0" indent="406400" algn="l" latinLnBrk="0">
              <a:lnSpc>
                <a:spcPct val="15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市财政局预算绩效管理科要发挥好牵头作用。要做好对业务科室上报工作的督促和指导，并不断提升自身业务水平；要建立内部工作考核通报机制，重点考核经办科室在绩效目标、评估报告审核等相关环节任务完成情况，以及报送有关资料的质量、时效及其初审达标通过率和项目审减资金额等指标。</a:t>
            </a:r>
            <a:r>
              <a:rPr lang="zh-CN" altLang="en-US" sz="2800" b="1" u="none">
                <a:latin typeface="黑体" panose="02010600030101010101" charset="-122"/>
                <a:ea typeface="黑体" panose="02010600030101010101" charset="-122"/>
                <a:cs typeface="黑体" panose="02010600030101010101" charset="-122"/>
              </a:rPr>
              <a:t> </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附件：</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重大项目绩效目标申报表</a:t>
            </a:r>
            <a:endParaRPr lang="zh-CN" altLang="en-US" sz="28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重大项目预期绩效与管控措施申报表</a:t>
            </a:r>
            <a:endParaRPr lang="zh-CN" altLang="en-US" sz="28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重大项目事前绩效评估报告</a:t>
            </a:r>
            <a:endParaRPr lang="zh-CN" altLang="en-US" sz="28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项目绩效目标和评估结果审核表</a:t>
            </a:r>
            <a:endParaRPr lang="zh-CN" altLang="en-US" sz="2800" b="1"/>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565910" y="297180"/>
            <a:ext cx="8961755" cy="6311900"/>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074" name="文本框 6"/>
          <p:cNvSpPr txBox="1">
            <a:spLocks noChangeArrowheads="1"/>
          </p:cNvSpPr>
          <p:nvPr/>
        </p:nvSpPr>
        <p:spPr bwMode="auto">
          <a:xfrm>
            <a:off x="1320006" y="2646364"/>
            <a:ext cx="963136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defRPr/>
            </a:pPr>
            <a:r>
              <a:rPr lang="zh-CN" altLang="en-US" sz="8000" dirty="0" smtClean="0">
                <a:solidFill>
                  <a:schemeClr val="tx2">
                    <a:lumMod val="75000"/>
                  </a:schemeClr>
                </a:solidFill>
                <a:latin typeface="方正兰亭超细黑简体" panose="02000000000000000000" pitchFamily="2" charset="-122"/>
                <a:ea typeface="方正兰亭超细黑简体" panose="02000000000000000000" pitchFamily="2" charset="-122"/>
              </a:rPr>
              <a:t>谢谢！</a:t>
            </a:r>
            <a:endParaRPr lang="zh-CN" altLang="en-US" sz="8000" dirty="0">
              <a:solidFill>
                <a:schemeClr val="tx2">
                  <a:lumMod val="75000"/>
                </a:schemeClr>
              </a:solidFill>
              <a:latin typeface="方正兰亭超细黑简体" panose="02000000000000000000" pitchFamily="2" charset="-122"/>
              <a:ea typeface="方正兰亭超细黑简体" panose="02000000000000000000" pitchFamily="2" charset="-122"/>
            </a:endParaRPr>
          </a:p>
        </p:txBody>
      </p:sp>
    </p:spTree>
    <p:custDataLst>
      <p:tags r:id="rId2"/>
    </p:custDataLst>
  </p:cSld>
  <p:clrMapOvr>
    <a:masterClrMapping/>
  </p:clrMapOvr>
  <p:transition spd="slow" advTm="222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50"/>
          <p:cNvSpPr>
            <a:spLocks noChangeArrowheads="1"/>
          </p:cNvSpPr>
          <p:nvPr/>
        </p:nvSpPr>
        <p:spPr bwMode="auto">
          <a:xfrm>
            <a:off x="2524131" y="25406"/>
            <a:ext cx="7523163" cy="530225"/>
          </a:xfrm>
          <a:prstGeom prst="rect">
            <a:avLst/>
          </a:prstGeom>
          <a:noFill/>
          <a:ln w="9525">
            <a:noFill/>
            <a:miter lim="800000"/>
          </a:ln>
        </p:spPr>
        <p:txBody>
          <a:bodyPr>
            <a:spAutoFit/>
          </a:bodyPr>
          <a:lstStyle/>
          <a:p>
            <a:pPr algn="ctr">
              <a:lnSpc>
                <a:spcPct val="120000"/>
              </a:lnSpc>
            </a:pPr>
            <a:endParaRPr lang="zh-CN" altLang="en-US" sz="2400" b="1">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2" name="组合 49"/>
          <p:cNvGrpSpPr/>
          <p:nvPr/>
        </p:nvGrpSpPr>
        <p:grpSpPr>
          <a:xfrm>
            <a:off x="1997076" y="1277940"/>
            <a:ext cx="8169274" cy="4811712"/>
            <a:chOff x="473076" y="1277939"/>
            <a:chExt cx="8169274" cy="4811711"/>
          </a:xfrm>
        </p:grpSpPr>
        <p:sp>
          <p:nvSpPr>
            <p:cNvPr id="51" name="Rectangle 3"/>
            <p:cNvSpPr>
              <a:spLocks noChangeArrowheads="1"/>
            </p:cNvSpPr>
            <p:nvPr/>
          </p:nvSpPr>
          <p:spPr bwMode="gray">
            <a:xfrm>
              <a:off x="482600" y="1574800"/>
              <a:ext cx="8159750" cy="451485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path path="shape">
                <a:fillToRect l="50000" t="50000" r="50000" b="50000"/>
              </a:path>
            </a:gradFill>
            <a:ln w="76200">
              <a:noFill/>
              <a:miter lim="800000"/>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52" name="Rectangle 4"/>
            <p:cNvSpPr>
              <a:spLocks noChangeArrowheads="1"/>
            </p:cNvSpPr>
            <p:nvPr/>
          </p:nvSpPr>
          <p:spPr bwMode="gray">
            <a:xfrm>
              <a:off x="579438" y="1663700"/>
              <a:ext cx="7953375" cy="4294188"/>
            </a:xfrm>
            <a:prstGeom prst="rect">
              <a:avLst/>
            </a:prstGeom>
            <a:gradFill rotWithShape="1">
              <a:gsLst>
                <a:gs pos="0">
                  <a:srgbClr val="42BAF0"/>
                </a:gs>
                <a:gs pos="100000">
                  <a:srgbClr val="959EF3"/>
                </a:gs>
              </a:gsLst>
              <a:lin ang="5400000" scaled="1"/>
            </a:gradFill>
            <a:ln w="76200">
              <a:noFill/>
              <a:miter lim="800000"/>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53" name="AutoShape 5"/>
            <p:cNvSpPr>
              <a:spLocks noChangeArrowheads="1"/>
            </p:cNvSpPr>
            <p:nvPr/>
          </p:nvSpPr>
          <p:spPr bwMode="gray">
            <a:xfrm>
              <a:off x="1928794" y="2438400"/>
              <a:ext cx="2819419" cy="1092200"/>
            </a:xfrm>
            <a:prstGeom prst="chevron">
              <a:avLst>
                <a:gd name="adj" fmla="val 50254"/>
              </a:avLst>
            </a:prstGeom>
            <a:gradFill rotWithShape="1">
              <a:gsLst>
                <a:gs pos="0">
                  <a:srgbClr val="3D7AC3"/>
                </a:gs>
                <a:gs pos="100000">
                  <a:srgbClr val="42BAF0"/>
                </a:gs>
              </a:gsLst>
              <a:lin ang="0" scaled="1"/>
            </a:gradFill>
            <a:ln w="12700">
              <a:solidFill>
                <a:srgbClr val="959EF3"/>
              </a:solidFill>
              <a:miter lim="800000"/>
            </a:ln>
            <a:effectLst/>
          </p:spPr>
          <p:txBody>
            <a:bodyPr wrap="none" anchor="ctr"/>
            <a:lstStyle/>
            <a:p>
              <a:pPr algn="ctr" fontAlgn="auto" latinLnBrk="1">
                <a:spcBef>
                  <a:spcPts val="0"/>
                </a:spcBef>
                <a:spcAft>
                  <a:spcPts val="0"/>
                </a:spcAft>
                <a:defRPr/>
              </a:pPr>
              <a:endParaRPr kumimoji="1" lang="ko-KR" altLang="en-US" kern="0">
                <a:solidFill>
                  <a:sysClr val="windowText" lastClr="000000"/>
                </a:solidFill>
                <a:latin typeface="Gulim" panose="020B0600000101010101" pitchFamily="34" charset="-127"/>
                <a:ea typeface="Gulim" panose="020B0600000101010101" pitchFamily="34" charset="-127"/>
              </a:endParaRPr>
            </a:p>
          </p:txBody>
        </p:sp>
        <p:sp>
          <p:nvSpPr>
            <p:cNvPr id="54" name="AutoShape 6"/>
            <p:cNvSpPr>
              <a:spLocks noChangeArrowheads="1"/>
            </p:cNvSpPr>
            <p:nvPr/>
          </p:nvSpPr>
          <p:spPr bwMode="gray">
            <a:xfrm>
              <a:off x="749301" y="2438400"/>
              <a:ext cx="1608121" cy="1092200"/>
            </a:xfrm>
            <a:prstGeom prst="homePlate">
              <a:avLst>
                <a:gd name="adj" fmla="val 50254"/>
              </a:avLst>
            </a:prstGeom>
            <a:solidFill>
              <a:schemeClr val="accent6">
                <a:lumMod val="75000"/>
              </a:schemeClr>
            </a:solidFill>
            <a:ln w="12700">
              <a:solidFill>
                <a:srgbClr val="959EF3"/>
              </a:solidFill>
              <a:miter lim="800000"/>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55" name="AutoShape 7"/>
            <p:cNvSpPr>
              <a:spLocks noChangeArrowheads="1"/>
            </p:cNvSpPr>
            <p:nvPr/>
          </p:nvSpPr>
          <p:spPr bwMode="gray">
            <a:xfrm>
              <a:off x="4356100" y="2438400"/>
              <a:ext cx="2195513" cy="1092200"/>
            </a:xfrm>
            <a:prstGeom prst="chevron">
              <a:avLst>
                <a:gd name="adj" fmla="val 50254"/>
              </a:avLst>
            </a:prstGeom>
            <a:gradFill rotWithShape="1">
              <a:gsLst>
                <a:gs pos="0">
                  <a:srgbClr val="42BAF0"/>
                </a:gs>
                <a:gs pos="100000">
                  <a:srgbClr val="959EF3"/>
                </a:gs>
              </a:gsLst>
              <a:lin ang="0" scaled="1"/>
            </a:gradFill>
            <a:ln w="12700">
              <a:solidFill>
                <a:srgbClr val="959EF3"/>
              </a:solidFill>
              <a:miter lim="800000"/>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56" name="AutoShape 8"/>
            <p:cNvSpPr>
              <a:spLocks noChangeArrowheads="1"/>
            </p:cNvSpPr>
            <p:nvPr/>
          </p:nvSpPr>
          <p:spPr bwMode="gray">
            <a:xfrm>
              <a:off x="6159500" y="2438400"/>
              <a:ext cx="2195513" cy="1092200"/>
            </a:xfrm>
            <a:prstGeom prst="chevron">
              <a:avLst>
                <a:gd name="adj" fmla="val 50254"/>
              </a:avLst>
            </a:prstGeom>
            <a:gradFill rotWithShape="1">
              <a:gsLst>
                <a:gs pos="0">
                  <a:srgbClr val="959EF3"/>
                </a:gs>
                <a:gs pos="100000">
                  <a:srgbClr val="003366"/>
                </a:gs>
              </a:gsLst>
              <a:lin ang="0" scaled="1"/>
            </a:gradFill>
            <a:ln w="12700">
              <a:solidFill>
                <a:srgbClr val="959EF3"/>
              </a:solidFill>
              <a:miter lim="800000"/>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57" name="Text Box 9"/>
            <p:cNvSpPr txBox="1">
              <a:spLocks noChangeArrowheads="1"/>
            </p:cNvSpPr>
            <p:nvPr/>
          </p:nvSpPr>
          <p:spPr bwMode="gray">
            <a:xfrm>
              <a:off x="6067425" y="2106613"/>
              <a:ext cx="746760" cy="396240"/>
            </a:xfrm>
            <a:prstGeom prst="rect">
              <a:avLst/>
            </a:prstGeom>
            <a:noFill/>
            <a:ln w="9525">
              <a:noFill/>
              <a:miter lim="800000"/>
            </a:ln>
            <a:effectLst/>
          </p:spPr>
          <p:txBody>
            <a:bodyPr wrap="none">
              <a:spAutoFit/>
            </a:bodyPr>
            <a:lstStyle/>
            <a:p>
              <a:pPr fontAlgn="auto" latinLnBrk="1">
                <a:spcBef>
                  <a:spcPts val="0"/>
                </a:spcBef>
                <a:spcAft>
                  <a:spcPts val="0"/>
                </a:spcAft>
                <a:defRPr/>
              </a:pPr>
              <a:r>
                <a:rPr kumimoji="1" lang="en-US" altLang="ko-KR" sz="2000" kern="0" dirty="0">
                  <a:solidFill>
                    <a:srgbClr val="FFFFFF"/>
                  </a:solidFill>
                  <a:ea typeface="Gulim" panose="020B0600000101010101" pitchFamily="34" charset="-127"/>
                </a:rPr>
                <a:t>2013</a:t>
              </a:r>
              <a:endParaRPr kumimoji="1" lang="en-US" altLang="ko-KR" sz="2000" kern="0" dirty="0">
                <a:solidFill>
                  <a:srgbClr val="FFFFFF"/>
                </a:solidFill>
                <a:ea typeface="Gulim" panose="020B0600000101010101" pitchFamily="34" charset="-127"/>
              </a:endParaRPr>
            </a:p>
          </p:txBody>
        </p:sp>
        <p:sp>
          <p:nvSpPr>
            <p:cNvPr id="58" name="Text Box 10"/>
            <p:cNvSpPr txBox="1">
              <a:spLocks noChangeArrowheads="1"/>
            </p:cNvSpPr>
            <p:nvPr/>
          </p:nvSpPr>
          <p:spPr bwMode="gray">
            <a:xfrm>
              <a:off x="4276725" y="2093913"/>
              <a:ext cx="746760" cy="396240"/>
            </a:xfrm>
            <a:prstGeom prst="rect">
              <a:avLst/>
            </a:prstGeom>
            <a:noFill/>
            <a:ln w="9525">
              <a:noFill/>
              <a:miter lim="800000"/>
            </a:ln>
            <a:effectLst/>
          </p:spPr>
          <p:txBody>
            <a:bodyPr wrap="none">
              <a:spAutoFit/>
            </a:bodyPr>
            <a:lstStyle/>
            <a:p>
              <a:pPr fontAlgn="auto" latinLnBrk="1">
                <a:spcBef>
                  <a:spcPts val="0"/>
                </a:spcBef>
                <a:spcAft>
                  <a:spcPts val="0"/>
                </a:spcAft>
                <a:defRPr/>
              </a:pPr>
              <a:r>
                <a:rPr kumimoji="1" lang="en-US" altLang="ko-KR" sz="2000" kern="0" dirty="0">
                  <a:solidFill>
                    <a:srgbClr val="FFFFFF"/>
                  </a:solidFill>
                  <a:ea typeface="Gulim" panose="020B0600000101010101" pitchFamily="34" charset="-127"/>
                </a:rPr>
                <a:t>2012</a:t>
              </a:r>
              <a:endParaRPr kumimoji="1" lang="en-US" altLang="ko-KR" sz="2000" kern="0" dirty="0">
                <a:solidFill>
                  <a:srgbClr val="FFFFFF"/>
                </a:solidFill>
                <a:ea typeface="Gulim" panose="020B0600000101010101" pitchFamily="34" charset="-127"/>
              </a:endParaRPr>
            </a:p>
          </p:txBody>
        </p:sp>
        <p:sp>
          <p:nvSpPr>
            <p:cNvPr id="59" name="Text Box 11"/>
            <p:cNvSpPr txBox="1">
              <a:spLocks noChangeArrowheads="1"/>
            </p:cNvSpPr>
            <p:nvPr/>
          </p:nvSpPr>
          <p:spPr bwMode="gray">
            <a:xfrm>
              <a:off x="2486025" y="2081213"/>
              <a:ext cx="746760" cy="396240"/>
            </a:xfrm>
            <a:prstGeom prst="rect">
              <a:avLst/>
            </a:prstGeom>
            <a:noFill/>
            <a:ln w="9525">
              <a:noFill/>
              <a:miter lim="800000"/>
            </a:ln>
            <a:effectLst/>
          </p:spPr>
          <p:txBody>
            <a:bodyPr wrap="none">
              <a:spAutoFit/>
            </a:bodyPr>
            <a:lstStyle/>
            <a:p>
              <a:pPr fontAlgn="auto" latinLnBrk="1">
                <a:spcBef>
                  <a:spcPts val="0"/>
                </a:spcBef>
                <a:spcAft>
                  <a:spcPts val="0"/>
                </a:spcAft>
                <a:defRPr/>
              </a:pPr>
              <a:r>
                <a:rPr kumimoji="1" lang="en-US" altLang="ko-KR" sz="2000" kern="0" dirty="0">
                  <a:solidFill>
                    <a:srgbClr val="FFFFFF"/>
                  </a:solidFill>
                  <a:ea typeface="Gulim" panose="020B0600000101010101" pitchFamily="34" charset="-127"/>
                </a:rPr>
                <a:t>2011</a:t>
              </a:r>
              <a:endParaRPr kumimoji="1" lang="en-US" altLang="ko-KR" sz="2000" kern="0" dirty="0">
                <a:solidFill>
                  <a:srgbClr val="FFFFFF"/>
                </a:solidFill>
                <a:ea typeface="Gulim" panose="020B0600000101010101" pitchFamily="34" charset="-127"/>
              </a:endParaRPr>
            </a:p>
          </p:txBody>
        </p:sp>
        <p:sp>
          <p:nvSpPr>
            <p:cNvPr id="60" name="Text Box 12"/>
            <p:cNvSpPr txBox="1">
              <a:spLocks noChangeArrowheads="1"/>
            </p:cNvSpPr>
            <p:nvPr/>
          </p:nvSpPr>
          <p:spPr bwMode="gray">
            <a:xfrm>
              <a:off x="695325" y="2068514"/>
              <a:ext cx="746760" cy="396240"/>
            </a:xfrm>
            <a:prstGeom prst="rect">
              <a:avLst/>
            </a:prstGeom>
            <a:noFill/>
            <a:ln w="9525">
              <a:noFill/>
              <a:miter lim="800000"/>
            </a:ln>
            <a:effectLst/>
          </p:spPr>
          <p:txBody>
            <a:bodyPr wrap="none">
              <a:spAutoFit/>
            </a:bodyPr>
            <a:lstStyle/>
            <a:p>
              <a:pPr fontAlgn="auto" latinLnBrk="1">
                <a:spcBef>
                  <a:spcPts val="0"/>
                </a:spcBef>
                <a:spcAft>
                  <a:spcPts val="0"/>
                </a:spcAft>
                <a:defRPr/>
              </a:pPr>
              <a:r>
                <a:rPr kumimoji="1" lang="en-US" altLang="ko-KR" sz="2000" kern="0" dirty="0">
                  <a:solidFill>
                    <a:srgbClr val="FFFFFF"/>
                  </a:solidFill>
                  <a:ea typeface="Gulim" panose="020B0600000101010101" pitchFamily="34" charset="-127"/>
                </a:rPr>
                <a:t>2009</a:t>
              </a:r>
              <a:endParaRPr kumimoji="1" lang="en-US" altLang="ko-KR" sz="2000" kern="0" dirty="0">
                <a:solidFill>
                  <a:srgbClr val="FFFFFF"/>
                </a:solidFill>
                <a:ea typeface="Gulim" panose="020B0600000101010101" pitchFamily="34" charset="-127"/>
              </a:endParaRPr>
            </a:p>
          </p:txBody>
        </p:sp>
        <p:sp>
          <p:nvSpPr>
            <p:cNvPr id="63" name="Text Box 15"/>
            <p:cNvSpPr txBox="1">
              <a:spLocks noChangeArrowheads="1"/>
            </p:cNvSpPr>
            <p:nvPr/>
          </p:nvSpPr>
          <p:spPr bwMode="gray">
            <a:xfrm>
              <a:off x="785786" y="2643181"/>
              <a:ext cx="1428760" cy="835660"/>
            </a:xfrm>
            <a:prstGeom prst="rect">
              <a:avLst/>
            </a:prstGeom>
            <a:noFill/>
            <a:ln w="9525">
              <a:noFill/>
              <a:miter lim="800000"/>
            </a:ln>
            <a:effectLst/>
          </p:spPr>
          <p:txBody>
            <a:bodyPr wrap="square">
              <a:spAutoFit/>
            </a:bodyPr>
            <a:lstStyle/>
            <a:p>
              <a:pPr fontAlgn="auto" latinLnBrk="1">
                <a:spcBef>
                  <a:spcPts val="0"/>
                </a:spcBef>
                <a:spcAft>
                  <a:spcPts val="0"/>
                </a:spcAft>
                <a:defRPr/>
              </a:pPr>
              <a:r>
                <a:rPr lang="en-US" altLang="zh-CN" sz="12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财政支出绩效评价管理暂行办法</a:t>
              </a:r>
              <a:r>
                <a:rPr lang="en-US" altLang="zh-CN" sz="12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（财预</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2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2009</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 </a:t>
              </a:r>
              <a:r>
                <a:rPr lang="en-US" altLang="zh-CN" sz="12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76</a:t>
              </a:r>
              <a:r>
                <a:rPr lang="zh-CN" altLang="en-US" sz="12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号）</a:t>
              </a:r>
              <a:endParaRPr lang="zh-CN" altLang="en-US" sz="12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 name="Group 19"/>
            <p:cNvGrpSpPr/>
            <p:nvPr/>
          </p:nvGrpSpPr>
          <p:grpSpPr bwMode="auto">
            <a:xfrm>
              <a:off x="473076" y="1277939"/>
              <a:ext cx="4352926" cy="508001"/>
              <a:chOff x="330" y="757"/>
              <a:chExt cx="2742" cy="320"/>
            </a:xfrm>
          </p:grpSpPr>
          <p:sp>
            <p:nvSpPr>
              <p:cNvPr id="68" name="Rectangle 20"/>
              <p:cNvSpPr>
                <a:spLocks noChangeArrowheads="1"/>
              </p:cNvSpPr>
              <p:nvPr/>
            </p:nvSpPr>
            <p:spPr bwMode="gray">
              <a:xfrm>
                <a:off x="479" y="767"/>
                <a:ext cx="2593" cy="307"/>
              </a:xfrm>
              <a:prstGeom prst="rect">
                <a:avLst/>
              </a:prstGeom>
              <a:solidFill>
                <a:srgbClr val="990099">
                  <a:alpha val="51000"/>
                </a:srgbClr>
              </a:solidFill>
              <a:ln w="9525">
                <a:noFill/>
                <a:miter lim="800000"/>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69" name="Freeform 21"/>
              <p:cNvSpPr/>
              <p:nvPr/>
            </p:nvSpPr>
            <p:spPr bwMode="gray">
              <a:xfrm>
                <a:off x="330" y="757"/>
                <a:ext cx="592" cy="320"/>
              </a:xfrm>
              <a:custGeom>
                <a:avLst/>
                <a:gdLst/>
                <a:ahLst/>
                <a:cxnLst>
                  <a:cxn ang="0">
                    <a:pos x="2" y="0"/>
                  </a:cxn>
                  <a:cxn ang="0">
                    <a:pos x="0" y="491"/>
                  </a:cxn>
                  <a:cxn ang="0">
                    <a:pos x="872" y="491"/>
                  </a:cxn>
                  <a:cxn ang="0">
                    <a:pos x="1334" y="0"/>
                  </a:cxn>
                  <a:cxn ang="0">
                    <a:pos x="2" y="0"/>
                  </a:cxn>
                </a:cxnLst>
                <a:rect l="0" t="0" r="r" b="b"/>
                <a:pathLst>
                  <a:path w="1334" h="491">
                    <a:moveTo>
                      <a:pt x="2" y="0"/>
                    </a:moveTo>
                    <a:lnTo>
                      <a:pt x="0" y="491"/>
                    </a:lnTo>
                    <a:lnTo>
                      <a:pt x="872" y="491"/>
                    </a:lnTo>
                    <a:lnTo>
                      <a:pt x="1334" y="0"/>
                    </a:lnTo>
                    <a:lnTo>
                      <a:pt x="2" y="0"/>
                    </a:lnTo>
                    <a:close/>
                  </a:path>
                </a:pathLst>
              </a:custGeom>
              <a:gradFill rotWithShape="1">
                <a:gsLst>
                  <a:gs pos="0">
                    <a:srgbClr val="003366"/>
                  </a:gs>
                  <a:gs pos="100000">
                    <a:srgbClr val="959EF3"/>
                  </a:gs>
                </a:gsLst>
                <a:lin ang="5400000" scaled="1"/>
              </a:gradFill>
              <a:ln w="9525">
                <a:noFill/>
                <a:round/>
              </a:ln>
              <a:effectLst/>
            </p:spPr>
            <p:txBody>
              <a:bodyPr/>
              <a:lstStyle/>
              <a:p>
                <a:pPr fontAlgn="auto">
                  <a:spcBef>
                    <a:spcPts val="0"/>
                  </a:spcBef>
                  <a:spcAft>
                    <a:spcPts val="0"/>
                  </a:spcAft>
                  <a:defRPr/>
                </a:pPr>
                <a:endParaRPr lang="zh-CN" altLang="en-US" kern="0">
                  <a:solidFill>
                    <a:sysClr val="windowText" lastClr="000000"/>
                  </a:solidFill>
                </a:endParaRPr>
              </a:p>
            </p:txBody>
          </p:sp>
          <p:sp>
            <p:nvSpPr>
              <p:cNvPr id="70" name="Text Box 22"/>
              <p:cNvSpPr txBox="1">
                <a:spLocks noChangeArrowheads="1"/>
              </p:cNvSpPr>
              <p:nvPr/>
            </p:nvSpPr>
            <p:spPr bwMode="gray">
              <a:xfrm>
                <a:off x="977" y="759"/>
                <a:ext cx="1651" cy="304"/>
              </a:xfrm>
              <a:prstGeom prst="rect">
                <a:avLst/>
              </a:prstGeom>
              <a:noFill/>
              <a:ln w="9525">
                <a:noFill/>
                <a:miter lim="800000"/>
              </a:ln>
              <a:effectLst/>
            </p:spPr>
            <p:txBody>
              <a:bodyPr wrap="none">
                <a:spAutoFit/>
              </a:bodyPr>
              <a:lstStyle/>
              <a:p>
                <a:pPr fontAlgn="auto" latinLnBrk="1">
                  <a:spcBef>
                    <a:spcPts val="0"/>
                  </a:spcBef>
                  <a:spcAft>
                    <a:spcPts val="0"/>
                  </a:spcAft>
                  <a:defRPr/>
                </a:pPr>
                <a:r>
                  <a:rPr kumimoji="1" lang="zh-CN" altLang="en-US" sz="2400" b="1" kern="0" dirty="0">
                    <a:solidFill>
                      <a:schemeClr val="accent5"/>
                    </a:solidFill>
                    <a:latin typeface="微软雅黑" panose="020B0503020204020204" pitchFamily="34" charset="-122"/>
                    <a:ea typeface="微软雅黑" panose="020B0503020204020204" pitchFamily="34" charset="-122"/>
                  </a:rPr>
                  <a:t>预算绩效管理制度</a:t>
                </a:r>
                <a:endParaRPr kumimoji="1" lang="en-US" altLang="ko-KR" sz="2400" b="1" kern="0" dirty="0">
                  <a:solidFill>
                    <a:schemeClr val="accent5"/>
                  </a:solidFill>
                  <a:latin typeface="微软雅黑" panose="020B0503020204020204" pitchFamily="34" charset="-122"/>
                  <a:ea typeface="微软雅黑" panose="020B0503020204020204" pitchFamily="34" charset="-122"/>
                </a:endParaRPr>
              </a:p>
            </p:txBody>
          </p:sp>
        </p:grpSp>
      </p:grpSp>
      <p:sp>
        <p:nvSpPr>
          <p:cNvPr id="71" name="Text Box 15"/>
          <p:cNvSpPr txBox="1">
            <a:spLocks noChangeArrowheads="1"/>
          </p:cNvSpPr>
          <p:nvPr/>
        </p:nvSpPr>
        <p:spPr bwMode="gray">
          <a:xfrm>
            <a:off x="3809984" y="2500314"/>
            <a:ext cx="2286016" cy="1201420"/>
          </a:xfrm>
          <a:prstGeom prst="rect">
            <a:avLst/>
          </a:prstGeom>
          <a:noFill/>
          <a:ln w="9525">
            <a:noFill/>
            <a:miter lim="800000"/>
          </a:ln>
          <a:effectLst/>
        </p:spPr>
        <p:txBody>
          <a:bodyPr wrap="square">
            <a:spAutoFit/>
          </a:bodyPr>
          <a:lstStyle/>
          <a:p>
            <a:pPr>
              <a:defRPr/>
            </a:pPr>
            <a:r>
              <a:rPr kumimoji="1" lang="en-US" altLang="zh-CN" sz="1200" b="1" kern="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kumimoji="1" lang="zh-CN" altLang="en-US" sz="1200" b="1" kern="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财政支出</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绩效评价</a:t>
            </a:r>
            <a:r>
              <a:rPr kumimoji="1" lang="zh-CN" altLang="en-US" sz="1200" b="1" kern="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管理暂行办法</a:t>
            </a:r>
            <a:r>
              <a:rPr kumimoji="1" lang="en-US" altLang="zh-CN" sz="1200" b="1" kern="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kumimoji="1" lang="zh-CN" altLang="en-US" sz="1200" b="1" kern="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财预</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〔2011〕 285</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号</a:t>
            </a:r>
            <a:r>
              <a:rPr kumimoji="1" lang="zh-CN" altLang="en-US" sz="1200" b="1" kern="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1" lang="zh-CN" altLang="en-US" sz="1200" kern="0" dirty="0">
              <a:solidFill>
                <a:srgbClr val="003366"/>
              </a:solidFill>
              <a:ea typeface="Gulim" panose="020B0600000101010101" pitchFamily="34" charset="-127"/>
            </a:endParaRPr>
          </a:p>
          <a:p>
            <a:pPr>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财政部关于推进预算绩效管理的</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指导意见</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（财预</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〔2011〕 416</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号）</a:t>
            </a: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2" name="Text Box 15"/>
          <p:cNvSpPr txBox="1">
            <a:spLocks noChangeArrowheads="1"/>
          </p:cNvSpPr>
          <p:nvPr/>
        </p:nvSpPr>
        <p:spPr bwMode="gray">
          <a:xfrm>
            <a:off x="6310314" y="2500314"/>
            <a:ext cx="1428760" cy="1018540"/>
          </a:xfrm>
          <a:prstGeom prst="rect">
            <a:avLst/>
          </a:prstGeom>
          <a:noFill/>
          <a:ln w="9525">
            <a:noFill/>
            <a:miter lim="800000"/>
          </a:ln>
          <a:effectLst/>
        </p:spPr>
        <p:txBody>
          <a:bodyPr wrap="square">
            <a:spAutoFit/>
          </a:bodyPr>
          <a:lstStyle/>
          <a:p>
            <a:pPr>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预算绩效管理</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工作规划</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2012-2015</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（财预</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〔2012〕 396</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号）</a:t>
            </a:r>
            <a:endParaRPr kumimoji="1" lang="zh-CN" altLang="en-US" sz="1200" kern="0" dirty="0">
              <a:solidFill>
                <a:srgbClr val="003366"/>
              </a:solidFill>
              <a:ea typeface="Gulim" panose="020B0600000101010101" pitchFamily="34" charset="-127"/>
            </a:endParaRPr>
          </a:p>
        </p:txBody>
      </p:sp>
      <p:sp>
        <p:nvSpPr>
          <p:cNvPr id="73" name="Text Box 15"/>
          <p:cNvSpPr txBox="1">
            <a:spLocks noChangeArrowheads="1"/>
          </p:cNvSpPr>
          <p:nvPr/>
        </p:nvSpPr>
        <p:spPr bwMode="gray">
          <a:xfrm>
            <a:off x="8096264" y="2526571"/>
            <a:ext cx="1428760" cy="835660"/>
          </a:xfrm>
          <a:prstGeom prst="rect">
            <a:avLst/>
          </a:prstGeom>
          <a:noFill/>
          <a:ln w="9525">
            <a:noFill/>
            <a:miter lim="800000"/>
          </a:ln>
          <a:effectLst/>
        </p:spPr>
        <p:txBody>
          <a:bodyPr wrap="square">
            <a:spAutoFit/>
          </a:bodyPr>
          <a:lstStyle/>
          <a:p>
            <a:pPr>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预算绩效评价</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共性指标体系</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框架</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defRPr/>
            </a:pP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（财预</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〔2013〕 53</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号）</a:t>
            </a:r>
            <a:endParaRPr kumimoji="1" lang="zh-CN" altLang="en-US" sz="1200" kern="0" dirty="0">
              <a:solidFill>
                <a:srgbClr val="003366"/>
              </a:solidFill>
              <a:ea typeface="Gulim" panose="020B0600000101010101" pitchFamily="34" charset="-127"/>
            </a:endParaRPr>
          </a:p>
        </p:txBody>
      </p:sp>
      <p:grpSp>
        <p:nvGrpSpPr>
          <p:cNvPr id="4" name="组合 76"/>
          <p:cNvGrpSpPr/>
          <p:nvPr/>
        </p:nvGrpSpPr>
        <p:grpSpPr>
          <a:xfrm>
            <a:off x="2238348" y="3609994"/>
            <a:ext cx="2071702" cy="2152604"/>
            <a:chOff x="847725" y="2220913"/>
            <a:chExt cx="2071702" cy="2152604"/>
          </a:xfrm>
        </p:grpSpPr>
        <p:sp>
          <p:nvSpPr>
            <p:cNvPr id="74" name="AutoShape 6"/>
            <p:cNvSpPr>
              <a:spLocks noChangeArrowheads="1"/>
            </p:cNvSpPr>
            <p:nvPr/>
          </p:nvSpPr>
          <p:spPr bwMode="gray">
            <a:xfrm>
              <a:off x="901700" y="2590800"/>
              <a:ext cx="2017727" cy="1592266"/>
            </a:xfrm>
            <a:prstGeom prst="homePlate">
              <a:avLst>
                <a:gd name="adj" fmla="val 23230"/>
              </a:avLst>
            </a:prstGeom>
            <a:solidFill>
              <a:schemeClr val="accent6">
                <a:lumMod val="75000"/>
              </a:schemeClr>
            </a:solidFill>
            <a:ln w="12700">
              <a:solidFill>
                <a:srgbClr val="959EF3"/>
              </a:solidFill>
              <a:miter lim="800000"/>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75" name="Text Box 12"/>
            <p:cNvSpPr txBox="1">
              <a:spLocks noChangeArrowheads="1"/>
            </p:cNvSpPr>
            <p:nvPr/>
          </p:nvSpPr>
          <p:spPr bwMode="gray">
            <a:xfrm>
              <a:off x="847725" y="2220913"/>
              <a:ext cx="746760" cy="396240"/>
            </a:xfrm>
            <a:prstGeom prst="rect">
              <a:avLst/>
            </a:prstGeom>
            <a:noFill/>
            <a:ln w="9525">
              <a:noFill/>
              <a:miter lim="800000"/>
            </a:ln>
            <a:effectLst/>
          </p:spPr>
          <p:txBody>
            <a:bodyPr wrap="none">
              <a:spAutoFit/>
            </a:bodyPr>
            <a:lstStyle/>
            <a:p>
              <a:pPr fontAlgn="auto" latinLnBrk="1">
                <a:spcBef>
                  <a:spcPts val="0"/>
                </a:spcBef>
                <a:spcAft>
                  <a:spcPts val="0"/>
                </a:spcAft>
                <a:defRPr/>
              </a:pPr>
              <a:r>
                <a:rPr kumimoji="1" lang="en-US" altLang="ko-KR" sz="2000" kern="0" dirty="0">
                  <a:solidFill>
                    <a:srgbClr val="FFFFFF"/>
                  </a:solidFill>
                  <a:ea typeface="Gulim" panose="020B0600000101010101" pitchFamily="34" charset="-127"/>
                </a:rPr>
                <a:t>2014</a:t>
              </a:r>
              <a:endParaRPr kumimoji="1" lang="en-US" altLang="ko-KR" sz="2000" kern="0" dirty="0">
                <a:solidFill>
                  <a:srgbClr val="FFFFFF"/>
                </a:solidFill>
                <a:ea typeface="Gulim" panose="020B0600000101010101" pitchFamily="34" charset="-127"/>
              </a:endParaRPr>
            </a:p>
          </p:txBody>
        </p:sp>
        <p:sp>
          <p:nvSpPr>
            <p:cNvPr id="76" name="Text Box 15"/>
            <p:cNvSpPr txBox="1">
              <a:spLocks noChangeArrowheads="1"/>
            </p:cNvSpPr>
            <p:nvPr/>
          </p:nvSpPr>
          <p:spPr bwMode="gray">
            <a:xfrm>
              <a:off x="919163" y="2679337"/>
              <a:ext cx="1785950" cy="1694180"/>
            </a:xfrm>
            <a:prstGeom prst="rect">
              <a:avLst/>
            </a:prstGeom>
            <a:noFill/>
            <a:ln w="9525">
              <a:noFill/>
              <a:miter lim="800000"/>
            </a:ln>
            <a:effectLst/>
          </p:spPr>
          <p:txBody>
            <a:bodyPr wrap="square">
              <a:spAutoFit/>
            </a:bodyPr>
            <a:lstStyle/>
            <a:p>
              <a:pPr>
                <a:buFont typeface="Wingdings" panose="05000000000000000000" pitchFamily="2" charset="2"/>
                <a:buChar char="l"/>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关于修改</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中华人民共和国</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预算法</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的决定</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2014</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31</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日）</a:t>
              </a: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ts val="1000"/>
                </a:lnSpc>
                <a:buFont typeface="Wingdings" panose="05000000000000000000" pitchFamily="2" charset="2"/>
                <a:buChar char="l"/>
                <a:defRPr/>
              </a:pP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l"/>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国务院关于深化预算管理制度改革的决定</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国发</a:t>
              </a:r>
              <a:r>
                <a:rPr lang="en-US" altLang="zh-CN"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〔2014〕 45</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号</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5" name="组合 87"/>
          <p:cNvGrpSpPr/>
          <p:nvPr/>
        </p:nvGrpSpPr>
        <p:grpSpPr>
          <a:xfrm>
            <a:off x="7743833" y="3609891"/>
            <a:ext cx="2209827" cy="1962259"/>
            <a:chOff x="6219825" y="3862403"/>
            <a:chExt cx="2209827" cy="1363662"/>
          </a:xfrm>
        </p:grpSpPr>
        <p:sp>
          <p:nvSpPr>
            <p:cNvPr id="85" name="AutoShape 8"/>
            <p:cNvSpPr>
              <a:spLocks noChangeArrowheads="1"/>
            </p:cNvSpPr>
            <p:nvPr/>
          </p:nvSpPr>
          <p:spPr bwMode="gray">
            <a:xfrm>
              <a:off x="6286512" y="4133865"/>
              <a:ext cx="2143140" cy="1092200"/>
            </a:xfrm>
            <a:prstGeom prst="chevron">
              <a:avLst>
                <a:gd name="adj" fmla="val 25156"/>
              </a:avLst>
            </a:prstGeom>
            <a:gradFill rotWithShape="1">
              <a:gsLst>
                <a:gs pos="0">
                  <a:srgbClr val="959EF3"/>
                </a:gs>
                <a:gs pos="100000">
                  <a:srgbClr val="003366"/>
                </a:gs>
              </a:gsLst>
              <a:lin ang="0" scaled="1"/>
            </a:gradFill>
            <a:ln w="12700">
              <a:solidFill>
                <a:srgbClr val="959EF3"/>
              </a:solidFill>
              <a:miter lim="800000"/>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86" name="Text Box 9"/>
            <p:cNvSpPr txBox="1">
              <a:spLocks noChangeArrowheads="1"/>
            </p:cNvSpPr>
            <p:nvPr/>
          </p:nvSpPr>
          <p:spPr bwMode="gray">
            <a:xfrm>
              <a:off x="6219825" y="3862403"/>
              <a:ext cx="1395095" cy="275365"/>
            </a:xfrm>
            <a:prstGeom prst="rect">
              <a:avLst/>
            </a:prstGeom>
            <a:noFill/>
            <a:ln w="9525">
              <a:noFill/>
              <a:miter lim="800000"/>
            </a:ln>
            <a:effectLst/>
          </p:spPr>
          <p:txBody>
            <a:bodyPr wrap="none">
              <a:spAutoFit/>
            </a:bodyPr>
            <a:lstStyle/>
            <a:p>
              <a:pPr fontAlgn="auto" latinLnBrk="1">
                <a:spcBef>
                  <a:spcPts val="0"/>
                </a:spcBef>
                <a:spcAft>
                  <a:spcPts val="0"/>
                </a:spcAft>
                <a:defRPr/>
              </a:pPr>
              <a:r>
                <a:rPr kumimoji="1" lang="en-US" altLang="ko-KR" sz="2000" kern="0" dirty="0">
                  <a:solidFill>
                    <a:srgbClr val="FFFFFF"/>
                  </a:solidFill>
                  <a:ea typeface="Gulim" panose="020B0600000101010101" pitchFamily="34" charset="-127"/>
                </a:rPr>
                <a:t>2017</a:t>
              </a:r>
              <a:r>
                <a:rPr kumimoji="1" lang="en-US" altLang="zh-CN" sz="2000" kern="0" dirty="0">
                  <a:solidFill>
                    <a:srgbClr val="FFFFFF"/>
                  </a:solidFill>
                  <a:ea typeface="Gulim" panose="020B0600000101010101" pitchFamily="34" charset="-127"/>
                </a:rPr>
                <a:t>-2018</a:t>
              </a:r>
              <a:endParaRPr kumimoji="1" lang="en-US" altLang="ko-KR" sz="2000" kern="0" dirty="0">
                <a:solidFill>
                  <a:srgbClr val="FFFFFF"/>
                </a:solidFill>
                <a:ea typeface="Gulim" panose="020B0600000101010101" pitchFamily="34" charset="-127"/>
              </a:endParaRPr>
            </a:p>
          </p:txBody>
        </p:sp>
        <p:sp>
          <p:nvSpPr>
            <p:cNvPr id="87" name="Text Box 15"/>
            <p:cNvSpPr txBox="1">
              <a:spLocks noChangeArrowheads="1"/>
            </p:cNvSpPr>
            <p:nvPr/>
          </p:nvSpPr>
          <p:spPr bwMode="gray">
            <a:xfrm>
              <a:off x="6572264" y="4164280"/>
              <a:ext cx="1714512" cy="1050270"/>
            </a:xfrm>
            <a:prstGeom prst="rect">
              <a:avLst/>
            </a:prstGeom>
            <a:noFill/>
            <a:ln w="9525">
              <a:noFill/>
              <a:miter lim="800000"/>
            </a:ln>
            <a:effectLst/>
          </p:spPr>
          <p:txBody>
            <a:bodyPr wrap="square">
              <a:spAutoFit/>
            </a:bodyPr>
            <a:lstStyle/>
            <a:p>
              <a:pPr>
                <a:buFont typeface="Wingdings" panose="05000000000000000000" pitchFamily="2" charset="2"/>
                <a:buChar char="l"/>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关于开展</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年中央部门</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整体支出绩效评价试点</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工作的通知</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ts val="1000"/>
                </a:lnSpc>
                <a:buFont typeface="Wingdings" panose="05000000000000000000" pitchFamily="2" charset="2"/>
                <a:buChar char="l"/>
                <a:defRPr/>
              </a:pP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l"/>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财政部关于开展</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年度中央对地方</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专项转移支付</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绩效目标</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自评</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工作的通知</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6" name="组合 91"/>
          <p:cNvGrpSpPr/>
          <p:nvPr/>
        </p:nvGrpSpPr>
        <p:grpSpPr>
          <a:xfrm>
            <a:off x="3952860" y="3643321"/>
            <a:ext cx="2428892" cy="1928825"/>
            <a:chOff x="4452952" y="3643314"/>
            <a:chExt cx="2262188" cy="1928826"/>
          </a:xfrm>
        </p:grpSpPr>
        <p:sp>
          <p:nvSpPr>
            <p:cNvPr id="89" name="AutoShape 5"/>
            <p:cNvSpPr>
              <a:spLocks noChangeArrowheads="1"/>
            </p:cNvSpPr>
            <p:nvPr/>
          </p:nvSpPr>
          <p:spPr bwMode="gray">
            <a:xfrm>
              <a:off x="4519627" y="4000504"/>
              <a:ext cx="2195513" cy="1571636"/>
            </a:xfrm>
            <a:prstGeom prst="chevron">
              <a:avLst>
                <a:gd name="adj" fmla="val 24015"/>
              </a:avLst>
            </a:prstGeom>
            <a:gradFill rotWithShape="1">
              <a:gsLst>
                <a:gs pos="0">
                  <a:srgbClr val="3D7AC3"/>
                </a:gs>
                <a:gs pos="100000">
                  <a:srgbClr val="42BAF0"/>
                </a:gs>
              </a:gsLst>
              <a:lin ang="0" scaled="1"/>
            </a:gradFill>
            <a:ln w="12700">
              <a:solidFill>
                <a:srgbClr val="959EF3"/>
              </a:solidFill>
              <a:miter lim="800000"/>
            </a:ln>
            <a:effectLst/>
            <a:scene3d>
              <a:camera prst="orthographicFront">
                <a:rot lat="0" lon="21299999" rev="0"/>
              </a:camera>
              <a:lightRig rig="threePt" dir="t"/>
            </a:scene3d>
          </p:spPr>
          <p:txBody>
            <a:bodyPr wrap="none" anchor="ctr"/>
            <a:lstStyle/>
            <a:p>
              <a:pPr algn="ctr" fontAlgn="auto" latinLnBrk="1">
                <a:spcBef>
                  <a:spcPts val="0"/>
                </a:spcBef>
                <a:spcAft>
                  <a:spcPts val="0"/>
                </a:spcAft>
                <a:defRPr/>
              </a:pPr>
              <a:endParaRPr kumimoji="1" lang="ko-KR" altLang="en-US" kern="0">
                <a:solidFill>
                  <a:sysClr val="windowText" lastClr="000000"/>
                </a:solidFill>
                <a:latin typeface="Gulim" panose="020B0600000101010101" pitchFamily="34" charset="-127"/>
                <a:ea typeface="Gulim" panose="020B0600000101010101" pitchFamily="34" charset="-127"/>
              </a:endParaRPr>
            </a:p>
          </p:txBody>
        </p:sp>
        <p:sp>
          <p:nvSpPr>
            <p:cNvPr id="90" name="Text Box 11"/>
            <p:cNvSpPr txBox="1">
              <a:spLocks noChangeArrowheads="1"/>
            </p:cNvSpPr>
            <p:nvPr/>
          </p:nvSpPr>
          <p:spPr bwMode="gray">
            <a:xfrm>
              <a:off x="4452952" y="3643314"/>
              <a:ext cx="695507" cy="396240"/>
            </a:xfrm>
            <a:prstGeom prst="rect">
              <a:avLst/>
            </a:prstGeom>
            <a:noFill/>
            <a:ln w="9525">
              <a:noFill/>
              <a:miter lim="800000"/>
            </a:ln>
            <a:effectLst/>
          </p:spPr>
          <p:txBody>
            <a:bodyPr wrap="none">
              <a:spAutoFit/>
            </a:bodyPr>
            <a:lstStyle/>
            <a:p>
              <a:pPr fontAlgn="auto" latinLnBrk="1">
                <a:spcBef>
                  <a:spcPts val="0"/>
                </a:spcBef>
                <a:spcAft>
                  <a:spcPts val="0"/>
                </a:spcAft>
                <a:defRPr/>
              </a:pPr>
              <a:r>
                <a:rPr kumimoji="1" lang="en-US" altLang="ko-KR" sz="2000" kern="0" dirty="0">
                  <a:solidFill>
                    <a:srgbClr val="FFFFFF"/>
                  </a:solidFill>
                  <a:ea typeface="Gulim" panose="020B0600000101010101" pitchFamily="34" charset="-127"/>
                </a:rPr>
                <a:t>2015</a:t>
              </a:r>
              <a:endParaRPr kumimoji="1" lang="en-US" altLang="ko-KR" sz="2000" kern="0" dirty="0">
                <a:solidFill>
                  <a:srgbClr val="FFFFFF"/>
                </a:solidFill>
                <a:ea typeface="Gulim" panose="020B0600000101010101" pitchFamily="34" charset="-127"/>
              </a:endParaRPr>
            </a:p>
          </p:txBody>
        </p:sp>
        <p:sp>
          <p:nvSpPr>
            <p:cNvPr id="91" name="Text Box 15"/>
            <p:cNvSpPr txBox="1">
              <a:spLocks noChangeArrowheads="1"/>
            </p:cNvSpPr>
            <p:nvPr/>
          </p:nvSpPr>
          <p:spPr bwMode="gray">
            <a:xfrm>
              <a:off x="4857752" y="4080177"/>
              <a:ext cx="1591249" cy="1479551"/>
            </a:xfrm>
            <a:prstGeom prst="rect">
              <a:avLst/>
            </a:prstGeom>
            <a:noFill/>
            <a:ln w="9525">
              <a:noFill/>
              <a:miter lim="800000"/>
            </a:ln>
            <a:effectLst/>
          </p:spPr>
          <p:txBody>
            <a:bodyPr wrap="square">
              <a:spAutoFit/>
            </a:bodyPr>
            <a:lstStyle/>
            <a:p>
              <a:pPr marL="0" lvl="1">
                <a:lnSpc>
                  <a:spcPts val="1400"/>
                </a:lnSpc>
                <a:buFont typeface="Wingdings" panose="05000000000000000000" pitchFamily="2" charset="2"/>
                <a:buChar char="l"/>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中央部门预算</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绩效目标</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管理办法</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（财预</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2015</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 </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88</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号）</a:t>
              </a: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a:p>
              <a:pPr marL="0" lvl="1">
                <a:lnSpc>
                  <a:spcPts val="1000"/>
                </a:lnSpc>
                <a:buFont typeface="Wingdings" panose="05000000000000000000" pitchFamily="2" charset="2"/>
                <a:buChar char="l"/>
                <a:defRPr/>
              </a:pP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a:p>
              <a:pPr marL="0" lvl="1">
                <a:lnSpc>
                  <a:spcPts val="1400"/>
                </a:lnSpc>
                <a:buFont typeface="Wingdings" panose="05000000000000000000" pitchFamily="2" charset="2"/>
                <a:buChar char="l"/>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中央对地方专项转移支付绩效目标管理暂行办法</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（财预</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2015</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 </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163</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号）</a:t>
              </a: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93" name="AutoShape 7"/>
          <p:cNvSpPr>
            <a:spLocks noChangeArrowheads="1"/>
          </p:cNvSpPr>
          <p:nvPr/>
        </p:nvSpPr>
        <p:spPr bwMode="gray">
          <a:xfrm>
            <a:off x="6103938" y="4000506"/>
            <a:ext cx="1992326" cy="1571636"/>
          </a:xfrm>
          <a:prstGeom prst="chevron">
            <a:avLst>
              <a:gd name="adj" fmla="val 20593"/>
            </a:avLst>
          </a:prstGeom>
          <a:gradFill rotWithShape="1">
            <a:gsLst>
              <a:gs pos="0">
                <a:srgbClr val="42BAF0"/>
              </a:gs>
              <a:gs pos="100000">
                <a:srgbClr val="959EF3"/>
              </a:gs>
            </a:gsLst>
            <a:lin ang="0" scaled="1"/>
          </a:gradFill>
          <a:ln w="12700">
            <a:solidFill>
              <a:srgbClr val="959EF3"/>
            </a:solidFill>
            <a:miter lim="800000"/>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94" name="Text Box 10"/>
          <p:cNvSpPr txBox="1">
            <a:spLocks noChangeArrowheads="1"/>
          </p:cNvSpPr>
          <p:nvPr/>
        </p:nvSpPr>
        <p:spPr bwMode="gray">
          <a:xfrm>
            <a:off x="5953133" y="3643315"/>
            <a:ext cx="746760" cy="396240"/>
          </a:xfrm>
          <a:prstGeom prst="rect">
            <a:avLst/>
          </a:prstGeom>
          <a:noFill/>
          <a:ln w="9525">
            <a:noFill/>
            <a:miter lim="800000"/>
          </a:ln>
          <a:effectLst/>
        </p:spPr>
        <p:txBody>
          <a:bodyPr wrap="none">
            <a:spAutoFit/>
          </a:bodyPr>
          <a:lstStyle/>
          <a:p>
            <a:pPr fontAlgn="auto" latinLnBrk="1">
              <a:spcBef>
                <a:spcPts val="0"/>
              </a:spcBef>
              <a:spcAft>
                <a:spcPts val="0"/>
              </a:spcAft>
              <a:defRPr/>
            </a:pPr>
            <a:r>
              <a:rPr kumimoji="1" lang="en-US" altLang="ko-KR" sz="2000" kern="0" dirty="0">
                <a:solidFill>
                  <a:srgbClr val="FFFFFF"/>
                </a:solidFill>
                <a:ea typeface="Gulim" panose="020B0600000101010101" pitchFamily="34" charset="-127"/>
              </a:rPr>
              <a:t>2016</a:t>
            </a:r>
            <a:endParaRPr kumimoji="1" lang="en-US" altLang="ko-KR" sz="2000" kern="0" dirty="0">
              <a:solidFill>
                <a:srgbClr val="FFFFFF"/>
              </a:solidFill>
              <a:ea typeface="Gulim" panose="020B0600000101010101" pitchFamily="34" charset="-127"/>
            </a:endParaRPr>
          </a:p>
        </p:txBody>
      </p:sp>
      <p:sp>
        <p:nvSpPr>
          <p:cNvPr id="95" name="Text Box 15"/>
          <p:cNvSpPr txBox="1">
            <a:spLocks noChangeArrowheads="1"/>
          </p:cNvSpPr>
          <p:nvPr/>
        </p:nvSpPr>
        <p:spPr bwMode="gray">
          <a:xfrm>
            <a:off x="6381752" y="4058911"/>
            <a:ext cx="1571636" cy="1511300"/>
          </a:xfrm>
          <a:prstGeom prst="rect">
            <a:avLst/>
          </a:prstGeom>
          <a:noFill/>
          <a:ln w="9525">
            <a:noFill/>
            <a:miter lim="800000"/>
          </a:ln>
          <a:effectLst/>
        </p:spPr>
        <p:txBody>
          <a:bodyPr wrap="square">
            <a:spAutoFit/>
          </a:bodyPr>
          <a:lstStyle/>
          <a:p>
            <a:pPr>
              <a:buFont typeface="Wingdings" panose="05000000000000000000" pitchFamily="2" charset="2"/>
              <a:buChar char="l"/>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关于开展</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2016</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年度中央部门项目支出绩效目标</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执行监控试点</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工作的通知</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ts val="1000"/>
              </a:lnSpc>
              <a:buFont typeface="Wingdings" panose="05000000000000000000" pitchFamily="2" charset="2"/>
              <a:buChar char="l"/>
              <a:defRPr/>
            </a:pPr>
            <a:endPar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l"/>
              <a:defRPr/>
            </a:pP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关于开展中央部门项目支出</a:t>
            </a:r>
            <a:r>
              <a:rPr lang="zh-CN" altLang="en-US" sz="1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绩效自评</a:t>
            </a:r>
            <a:r>
              <a:rPr lang="zh-CN" altLang="en-US"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工作的通知</a:t>
            </a:r>
            <a:r>
              <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内容占位符 2"/>
          <p:cNvSpPr>
            <a:spLocks noGrp="1"/>
          </p:cNvSpPr>
          <p:nvPr>
            <p:ph idx="1"/>
          </p:nvPr>
        </p:nvSpPr>
        <p:spPr>
          <a:xfrm>
            <a:off x="1981200" y="333375"/>
            <a:ext cx="8229600" cy="5797550"/>
          </a:xfrm>
        </p:spPr>
        <p:txBody>
          <a:bodyPr vert="horz" wrap="square" lIns="91440" tIns="45720" rIns="91440" bIns="45720" anchor="t"/>
          <a:p>
            <a:pPr eaLnBrk="1" hangingPunct="1">
              <a:lnSpc>
                <a:spcPct val="120000"/>
              </a:lnSpc>
            </a:pPr>
            <a:r>
              <a:rPr lang="en-US" altLang="zh-CN" sz="2200" b="1" dirty="0"/>
              <a:t>2011</a:t>
            </a:r>
            <a:r>
              <a:rPr lang="zh-CN" altLang="en-US" sz="2200" b="1" dirty="0"/>
              <a:t>年</a:t>
            </a:r>
            <a:r>
              <a:rPr lang="en-US" altLang="zh-CN" sz="2200" b="1" dirty="0">
                <a:solidFill>
                  <a:srgbClr val="0000CC"/>
                </a:solidFill>
              </a:rPr>
              <a:t>《</a:t>
            </a:r>
            <a:r>
              <a:rPr lang="zh-CN" altLang="en-US" sz="2200" b="1" dirty="0">
                <a:solidFill>
                  <a:srgbClr val="0000CC"/>
                </a:solidFill>
              </a:rPr>
              <a:t>关于推进预算绩效管理的指导意见</a:t>
            </a:r>
            <a:r>
              <a:rPr lang="en-US" altLang="zh-CN" sz="2200" b="1" dirty="0">
                <a:solidFill>
                  <a:srgbClr val="0000CC"/>
                </a:solidFill>
              </a:rPr>
              <a:t>》</a:t>
            </a:r>
            <a:endParaRPr lang="en-US" altLang="zh-CN" sz="2200" b="1" dirty="0">
              <a:solidFill>
                <a:srgbClr val="0000CC"/>
              </a:solidFill>
            </a:endParaRPr>
          </a:p>
          <a:p>
            <a:pPr eaLnBrk="1" hangingPunct="1">
              <a:lnSpc>
                <a:spcPct val="120000"/>
              </a:lnSpc>
            </a:pPr>
            <a:r>
              <a:rPr lang="en-US" altLang="zh-CN" sz="2200" b="1" dirty="0"/>
              <a:t>2011</a:t>
            </a:r>
            <a:r>
              <a:rPr lang="zh-CN" altLang="en-US" sz="2200" b="1" dirty="0"/>
              <a:t>年</a:t>
            </a:r>
            <a:r>
              <a:rPr lang="en-US" altLang="zh-CN" sz="2200" b="1" dirty="0">
                <a:solidFill>
                  <a:srgbClr val="0000CC"/>
                </a:solidFill>
              </a:rPr>
              <a:t>《</a:t>
            </a:r>
            <a:r>
              <a:rPr lang="zh-CN" altLang="en-US" sz="2200" b="1" dirty="0">
                <a:solidFill>
                  <a:srgbClr val="0000CC"/>
                </a:solidFill>
              </a:rPr>
              <a:t>预算绩效管理工作规划（</a:t>
            </a:r>
            <a:r>
              <a:rPr lang="en-US" altLang="zh-CN" sz="2200" b="1" dirty="0">
                <a:solidFill>
                  <a:srgbClr val="0000CC"/>
                </a:solidFill>
              </a:rPr>
              <a:t>2012</a:t>
            </a:r>
            <a:r>
              <a:rPr lang="zh-CN" altLang="en-US" sz="2200" b="1" dirty="0">
                <a:solidFill>
                  <a:srgbClr val="0000CC"/>
                </a:solidFill>
              </a:rPr>
              <a:t>－</a:t>
            </a:r>
            <a:r>
              <a:rPr lang="en-US" altLang="zh-CN" sz="2200" b="1" dirty="0">
                <a:solidFill>
                  <a:srgbClr val="0000CC"/>
                </a:solidFill>
              </a:rPr>
              <a:t>2015</a:t>
            </a:r>
            <a:r>
              <a:rPr lang="zh-CN" altLang="en-US" sz="2200" b="1" dirty="0">
                <a:solidFill>
                  <a:srgbClr val="0000CC"/>
                </a:solidFill>
              </a:rPr>
              <a:t>）</a:t>
            </a:r>
            <a:r>
              <a:rPr lang="en-US" altLang="zh-CN" sz="2200" b="1" dirty="0">
                <a:solidFill>
                  <a:srgbClr val="0000CC"/>
                </a:solidFill>
              </a:rPr>
              <a:t>》</a:t>
            </a:r>
            <a:r>
              <a:rPr lang="zh-CN" altLang="en-US" sz="2200" b="1" dirty="0">
                <a:solidFill>
                  <a:srgbClr val="FF0000"/>
                </a:solidFill>
              </a:rPr>
              <a:t>部门</a:t>
            </a:r>
            <a:r>
              <a:rPr lang="zh-CN" altLang="en-US" sz="2200" b="1" dirty="0"/>
              <a:t>和</a:t>
            </a:r>
            <a:r>
              <a:rPr lang="zh-CN" altLang="en-US" sz="2200" b="1" dirty="0">
                <a:solidFill>
                  <a:srgbClr val="FF0000"/>
                </a:solidFill>
              </a:rPr>
              <a:t>县级</a:t>
            </a:r>
            <a:r>
              <a:rPr lang="zh-CN" altLang="en-US" sz="2200" b="1" dirty="0"/>
              <a:t>绩效</a:t>
            </a:r>
            <a:r>
              <a:rPr lang="zh-CN" altLang="en-US" sz="2200" b="1" dirty="0">
                <a:solidFill>
                  <a:srgbClr val="FF0000"/>
                </a:solidFill>
              </a:rPr>
              <a:t>综合</a:t>
            </a:r>
            <a:r>
              <a:rPr lang="zh-CN" altLang="en-US" sz="2200" b="1" dirty="0"/>
              <a:t>评价</a:t>
            </a:r>
            <a:endParaRPr lang="zh-CN" altLang="en-US" sz="2200" b="1" dirty="0"/>
          </a:p>
          <a:p>
            <a:pPr eaLnBrk="1" hangingPunct="1">
              <a:lnSpc>
                <a:spcPct val="120000"/>
              </a:lnSpc>
            </a:pPr>
            <a:r>
              <a:rPr lang="en-US" altLang="zh-CN" sz="2200" b="1" dirty="0"/>
              <a:t>2013</a:t>
            </a:r>
            <a:r>
              <a:rPr lang="zh-CN" altLang="en-US" sz="2200" b="1" dirty="0"/>
              <a:t>年</a:t>
            </a:r>
            <a:r>
              <a:rPr lang="en-US" altLang="zh-CN" sz="2200" b="1" dirty="0"/>
              <a:t>4</a:t>
            </a:r>
            <a:r>
              <a:rPr lang="zh-CN" altLang="en-US" sz="2200" b="1" dirty="0"/>
              <a:t>月印发</a:t>
            </a:r>
            <a:r>
              <a:rPr lang="en-US" altLang="zh-CN" sz="2200" b="1" dirty="0">
                <a:solidFill>
                  <a:srgbClr val="0000CC"/>
                </a:solidFill>
              </a:rPr>
              <a:t>《</a:t>
            </a:r>
            <a:r>
              <a:rPr lang="zh-CN" altLang="en-US" sz="2200" b="1" dirty="0">
                <a:solidFill>
                  <a:srgbClr val="0000CC"/>
                </a:solidFill>
              </a:rPr>
              <a:t>预算绩效评价</a:t>
            </a:r>
            <a:r>
              <a:rPr lang="zh-CN" altLang="en-US" sz="2200" b="1" dirty="0">
                <a:solidFill>
                  <a:srgbClr val="FF0000"/>
                </a:solidFill>
              </a:rPr>
              <a:t>共性指标</a:t>
            </a:r>
            <a:r>
              <a:rPr lang="zh-CN" altLang="en-US" sz="2200" b="1" dirty="0">
                <a:solidFill>
                  <a:srgbClr val="0000CC"/>
                </a:solidFill>
              </a:rPr>
              <a:t>体系框架</a:t>
            </a:r>
            <a:r>
              <a:rPr lang="en-US" altLang="zh-CN" sz="2200" b="1" dirty="0">
                <a:solidFill>
                  <a:srgbClr val="0000CC"/>
                </a:solidFill>
              </a:rPr>
              <a:t>》</a:t>
            </a:r>
            <a:endParaRPr lang="en-US" altLang="zh-CN" sz="2200" b="1" dirty="0"/>
          </a:p>
          <a:p>
            <a:pPr eaLnBrk="1" hangingPunct="1"/>
            <a:r>
              <a:rPr lang="en-US" altLang="zh-CN" sz="2200" b="1" dirty="0"/>
              <a:t>2014</a:t>
            </a:r>
            <a:r>
              <a:rPr lang="zh-CN" altLang="en-US" sz="2200" b="1" dirty="0"/>
              <a:t>年</a:t>
            </a:r>
            <a:r>
              <a:rPr lang="en-US" altLang="zh-CN" sz="2200" b="1" dirty="0"/>
              <a:t>3</a:t>
            </a:r>
            <a:r>
              <a:rPr lang="zh-CN" altLang="en-US" sz="2200" b="1" dirty="0"/>
              <a:t>月印发</a:t>
            </a:r>
            <a:r>
              <a:rPr lang="en-US" altLang="zh-CN" sz="2200" b="1" dirty="0">
                <a:solidFill>
                  <a:srgbClr val="0000CC"/>
                </a:solidFill>
              </a:rPr>
              <a:t>《</a:t>
            </a:r>
            <a:r>
              <a:rPr lang="zh-CN" altLang="en-US" sz="2200" b="1" dirty="0">
                <a:solidFill>
                  <a:srgbClr val="0000CC"/>
                </a:solidFill>
              </a:rPr>
              <a:t>地方财政</a:t>
            </a:r>
            <a:r>
              <a:rPr lang="zh-CN" altLang="en-US" sz="2200" b="1" dirty="0">
                <a:solidFill>
                  <a:srgbClr val="FF0000"/>
                </a:solidFill>
              </a:rPr>
              <a:t>管理</a:t>
            </a:r>
            <a:r>
              <a:rPr lang="zh-CN" altLang="en-US" sz="2200" b="1" dirty="0">
                <a:solidFill>
                  <a:srgbClr val="0000CC"/>
                </a:solidFill>
              </a:rPr>
              <a:t>绩效综合评价方案</a:t>
            </a:r>
            <a:r>
              <a:rPr lang="en-US" altLang="zh-CN" sz="2200" b="1" dirty="0">
                <a:solidFill>
                  <a:srgbClr val="0000CC"/>
                </a:solidFill>
              </a:rPr>
              <a:t>》</a:t>
            </a:r>
            <a:endParaRPr lang="en-US" altLang="zh-CN" sz="2200" b="1" dirty="0">
              <a:solidFill>
                <a:srgbClr val="0000CC"/>
              </a:solidFill>
            </a:endParaRPr>
          </a:p>
          <a:p>
            <a:r>
              <a:rPr lang="en-US" altLang="zh-CN" sz="2200" b="1" dirty="0"/>
              <a:t>2015</a:t>
            </a:r>
            <a:r>
              <a:rPr lang="zh-CN" altLang="en-US" sz="2200" b="1" dirty="0"/>
              <a:t>年</a:t>
            </a:r>
            <a:r>
              <a:rPr lang="en-US" altLang="zh-CN" sz="2200" b="1" dirty="0"/>
              <a:t>8</a:t>
            </a:r>
            <a:r>
              <a:rPr lang="zh-CN" altLang="en-US" sz="2200" b="1" dirty="0"/>
              <a:t>月印发</a:t>
            </a:r>
            <a:r>
              <a:rPr lang="en-US" altLang="zh-CN" sz="2200" b="1" dirty="0">
                <a:solidFill>
                  <a:srgbClr val="0000CC"/>
                </a:solidFill>
              </a:rPr>
              <a:t>《</a:t>
            </a:r>
            <a:r>
              <a:rPr lang="zh-CN" altLang="en-US" sz="2200" b="1" dirty="0">
                <a:solidFill>
                  <a:srgbClr val="0000CC"/>
                </a:solidFill>
              </a:rPr>
              <a:t>中央部门预算</a:t>
            </a:r>
            <a:r>
              <a:rPr lang="zh-CN" altLang="en-US" sz="2200" b="1" dirty="0">
                <a:solidFill>
                  <a:srgbClr val="FF0000"/>
                </a:solidFill>
              </a:rPr>
              <a:t>绩效目标管理</a:t>
            </a:r>
            <a:r>
              <a:rPr lang="zh-CN" altLang="en-US" sz="2200" b="1" dirty="0">
                <a:solidFill>
                  <a:srgbClr val="0000CC"/>
                </a:solidFill>
              </a:rPr>
              <a:t>办法</a:t>
            </a:r>
            <a:r>
              <a:rPr lang="en-US" altLang="zh-CN" sz="2200" b="1" dirty="0">
                <a:solidFill>
                  <a:srgbClr val="0000CC"/>
                </a:solidFill>
              </a:rPr>
              <a:t>》</a:t>
            </a:r>
            <a:endParaRPr lang="en-US" altLang="zh-CN" sz="2200" b="1" dirty="0">
              <a:solidFill>
                <a:srgbClr val="0000CC"/>
              </a:solidFill>
            </a:endParaRPr>
          </a:p>
          <a:p>
            <a:r>
              <a:rPr lang="en-US" altLang="zh-CN" sz="2200" b="1" dirty="0"/>
              <a:t>2015</a:t>
            </a:r>
            <a:r>
              <a:rPr lang="zh-CN" altLang="en-US" sz="2200" b="1" dirty="0"/>
              <a:t>年</a:t>
            </a:r>
            <a:r>
              <a:rPr lang="en-US" altLang="zh-CN" sz="2200" b="1" dirty="0"/>
              <a:t>11</a:t>
            </a:r>
            <a:r>
              <a:rPr lang="zh-CN" altLang="en-US" sz="2200" b="1" dirty="0"/>
              <a:t>月印发</a:t>
            </a:r>
            <a:r>
              <a:rPr lang="en-US" altLang="zh-CN" sz="2200" b="1" dirty="0">
                <a:solidFill>
                  <a:srgbClr val="0000CC"/>
                </a:solidFill>
              </a:rPr>
              <a:t>《</a:t>
            </a:r>
            <a:r>
              <a:rPr lang="zh-CN" altLang="en-US" sz="2200" b="1" dirty="0">
                <a:solidFill>
                  <a:srgbClr val="006600"/>
                </a:solidFill>
              </a:rPr>
              <a:t>中央对地方专项转移支付</a:t>
            </a:r>
            <a:r>
              <a:rPr lang="zh-CN" altLang="en-US" sz="2200" b="1" dirty="0">
                <a:solidFill>
                  <a:srgbClr val="FF0000"/>
                </a:solidFill>
              </a:rPr>
              <a:t>绩效目标管理</a:t>
            </a:r>
            <a:r>
              <a:rPr lang="zh-CN" altLang="en-US" sz="2200" b="1" dirty="0">
                <a:solidFill>
                  <a:srgbClr val="0000CC"/>
                </a:solidFill>
              </a:rPr>
              <a:t>暂行办法</a:t>
            </a:r>
            <a:r>
              <a:rPr lang="en-US" altLang="zh-CN" sz="2200" b="1" dirty="0">
                <a:solidFill>
                  <a:srgbClr val="0000CC"/>
                </a:solidFill>
              </a:rPr>
              <a:t>》</a:t>
            </a:r>
            <a:endParaRPr lang="en-US" altLang="zh-CN" sz="2200" b="1" dirty="0">
              <a:solidFill>
                <a:srgbClr val="0000CC"/>
              </a:solidFill>
            </a:endParaRPr>
          </a:p>
          <a:p>
            <a:r>
              <a:rPr lang="en-US" altLang="zh-CN" sz="2200" b="1" dirty="0"/>
              <a:t>2017</a:t>
            </a:r>
            <a:r>
              <a:rPr lang="zh-CN" altLang="en-US" sz="2200" b="1" dirty="0"/>
              <a:t>年</a:t>
            </a:r>
            <a:r>
              <a:rPr lang="en-US" altLang="zh-CN" sz="2200" b="1" dirty="0"/>
              <a:t>4</a:t>
            </a:r>
            <a:r>
              <a:rPr lang="zh-CN" altLang="en-US" sz="2200" b="1" dirty="0"/>
              <a:t>月印发</a:t>
            </a:r>
            <a:r>
              <a:rPr lang="en-US" altLang="zh-CN" sz="2200" b="1" dirty="0">
                <a:solidFill>
                  <a:srgbClr val="0000CC"/>
                </a:solidFill>
              </a:rPr>
              <a:t>《</a:t>
            </a:r>
            <a:r>
              <a:rPr lang="zh-CN" altLang="en-US" sz="2200" b="1" dirty="0">
                <a:solidFill>
                  <a:srgbClr val="0000CC"/>
                </a:solidFill>
              </a:rPr>
              <a:t>水污染防治专项资金绩效评价办法</a:t>
            </a:r>
            <a:r>
              <a:rPr lang="en-US" altLang="zh-CN" sz="2200" b="1" dirty="0">
                <a:solidFill>
                  <a:srgbClr val="0000CC"/>
                </a:solidFill>
              </a:rPr>
              <a:t>》</a:t>
            </a:r>
            <a:endParaRPr lang="en-US" altLang="zh-CN" sz="2200" b="1" dirty="0">
              <a:solidFill>
                <a:srgbClr val="0000CC"/>
              </a:solidFill>
            </a:endParaRPr>
          </a:p>
          <a:p>
            <a:r>
              <a:rPr lang="en-US" altLang="zh-CN" sz="2200" b="1" dirty="0"/>
              <a:t>2017</a:t>
            </a:r>
            <a:r>
              <a:rPr lang="zh-CN" altLang="en-US" sz="2200" b="1" dirty="0"/>
              <a:t>年</a:t>
            </a:r>
            <a:r>
              <a:rPr lang="en-US" altLang="zh-CN" sz="2200" b="1" dirty="0"/>
              <a:t>5</a:t>
            </a:r>
            <a:r>
              <a:rPr lang="zh-CN" altLang="en-US" sz="2200" b="1" dirty="0"/>
              <a:t>月印发</a:t>
            </a:r>
            <a:r>
              <a:rPr lang="en-US" altLang="zh-CN" sz="2200" b="1" dirty="0">
                <a:solidFill>
                  <a:srgbClr val="0000CC"/>
                </a:solidFill>
              </a:rPr>
              <a:t>《</a:t>
            </a:r>
            <a:r>
              <a:rPr lang="zh-CN" altLang="en-US" sz="2200" b="1" dirty="0">
                <a:solidFill>
                  <a:srgbClr val="0000CC"/>
                </a:solidFill>
              </a:rPr>
              <a:t>中央财政水利发展资金绩效管理暂行办法</a:t>
            </a:r>
            <a:r>
              <a:rPr lang="en-US" altLang="zh-CN" sz="2200" b="1" dirty="0">
                <a:solidFill>
                  <a:srgbClr val="0000CC"/>
                </a:solidFill>
              </a:rPr>
              <a:t>》</a:t>
            </a:r>
            <a:endParaRPr lang="en-US" altLang="zh-CN" sz="2200" b="1" dirty="0">
              <a:solidFill>
                <a:srgbClr val="0000CC"/>
              </a:solidFill>
            </a:endParaRPr>
          </a:p>
          <a:p>
            <a:r>
              <a:rPr lang="en-US" altLang="zh-CN" sz="2200" b="1" dirty="0"/>
              <a:t>2017</a:t>
            </a:r>
            <a:r>
              <a:rPr lang="zh-CN" altLang="en-US" sz="2200" b="1" dirty="0"/>
              <a:t>年</a:t>
            </a:r>
            <a:r>
              <a:rPr lang="en-US" altLang="zh-CN" sz="2200" b="1" dirty="0"/>
              <a:t>9</a:t>
            </a:r>
            <a:r>
              <a:rPr lang="zh-CN" altLang="en-US" sz="2200" b="1" dirty="0"/>
              <a:t>月印发</a:t>
            </a:r>
            <a:r>
              <a:rPr lang="en-US" altLang="zh-CN" sz="2200" b="1" dirty="0">
                <a:solidFill>
                  <a:srgbClr val="0000CC"/>
                </a:solidFill>
              </a:rPr>
              <a:t>《</a:t>
            </a:r>
            <a:r>
              <a:rPr lang="zh-CN" altLang="en-US" sz="2200" b="1" dirty="0">
                <a:solidFill>
                  <a:srgbClr val="0000CC"/>
                </a:solidFill>
              </a:rPr>
              <a:t>财政专项扶贫资金绩效评价办法</a:t>
            </a:r>
            <a:r>
              <a:rPr lang="en-US" altLang="zh-CN" sz="2200" b="1" dirty="0">
                <a:solidFill>
                  <a:srgbClr val="0000CC"/>
                </a:solidFill>
              </a:rPr>
              <a:t>》</a:t>
            </a:r>
            <a:endParaRPr lang="en-US" altLang="zh-CN" sz="2200" b="1" dirty="0">
              <a:solidFill>
                <a:srgbClr val="0000CC"/>
              </a:solidFill>
            </a:endParaRPr>
          </a:p>
          <a:p>
            <a:r>
              <a:rPr lang="en-US" altLang="zh-CN" sz="2200" b="1" dirty="0"/>
              <a:t>2018</a:t>
            </a:r>
            <a:r>
              <a:rPr lang="zh-CN" altLang="en-US" sz="2200" b="1" dirty="0"/>
              <a:t>年</a:t>
            </a:r>
            <a:r>
              <a:rPr lang="en-US" altLang="zh-CN" sz="2200" b="1" dirty="0"/>
              <a:t>3</a:t>
            </a:r>
            <a:r>
              <a:rPr lang="zh-CN" altLang="en-US" sz="2200" b="1" dirty="0"/>
              <a:t>月印发</a:t>
            </a:r>
            <a:r>
              <a:rPr lang="en-US" altLang="zh-CN" sz="2200" b="1" dirty="0">
                <a:solidFill>
                  <a:srgbClr val="0000CC"/>
                </a:solidFill>
              </a:rPr>
              <a:t>《</a:t>
            </a:r>
            <a:r>
              <a:rPr lang="zh-CN" altLang="en-US" sz="2200" b="1" dirty="0">
                <a:solidFill>
                  <a:srgbClr val="0000CC"/>
                </a:solidFill>
              </a:rPr>
              <a:t>关于开展</a:t>
            </a:r>
            <a:r>
              <a:rPr lang="en-US" altLang="zh-CN" sz="2200" b="1" dirty="0">
                <a:solidFill>
                  <a:srgbClr val="0000CC"/>
                </a:solidFill>
              </a:rPr>
              <a:t>2017</a:t>
            </a:r>
            <a:r>
              <a:rPr lang="zh-CN" altLang="en-US" sz="2200" b="1" dirty="0">
                <a:solidFill>
                  <a:srgbClr val="0000CC"/>
                </a:solidFill>
              </a:rPr>
              <a:t>年度</a:t>
            </a:r>
            <a:r>
              <a:rPr lang="zh-CN" altLang="en-US" sz="2200" b="1" dirty="0">
                <a:solidFill>
                  <a:srgbClr val="006600"/>
                </a:solidFill>
              </a:rPr>
              <a:t>中央对地方专项转移支付</a:t>
            </a:r>
            <a:r>
              <a:rPr lang="zh-CN" altLang="en-US" sz="2200" b="1" dirty="0">
                <a:solidFill>
                  <a:srgbClr val="0000CC"/>
                </a:solidFill>
              </a:rPr>
              <a:t>绩效目标</a:t>
            </a:r>
            <a:r>
              <a:rPr lang="zh-CN" altLang="en-US" sz="2200" b="1" dirty="0">
                <a:solidFill>
                  <a:srgbClr val="FF0000"/>
                </a:solidFill>
              </a:rPr>
              <a:t>自评</a:t>
            </a:r>
            <a:r>
              <a:rPr lang="zh-CN" altLang="en-US" sz="2200" b="1" dirty="0">
                <a:solidFill>
                  <a:srgbClr val="0000CC"/>
                </a:solidFill>
              </a:rPr>
              <a:t>工作的通知</a:t>
            </a:r>
            <a:r>
              <a:rPr lang="en-US" altLang="zh-CN" sz="2200" b="1" dirty="0">
                <a:solidFill>
                  <a:srgbClr val="0000CC"/>
                </a:solidFill>
              </a:rPr>
              <a:t>》</a:t>
            </a:r>
            <a:endParaRPr lang="zh-CN" altLang="en-US" sz="2200" b="1" dirty="0">
              <a:solidFill>
                <a:srgbClr val="0000CC"/>
              </a:solidFill>
            </a:endParaRPr>
          </a:p>
        </p:txBody>
      </p:sp>
      <p:sp>
        <p:nvSpPr>
          <p:cNvPr id="4" name="日期占位符 3"/>
          <p:cNvSpPr txBox="1">
            <a:spLocks noGrp="1"/>
          </p:cNvSpPr>
          <p:nvPr>
            <p:ph type="dt" sz="half" idx="10"/>
          </p:nvPr>
        </p:nvSpPr>
        <p:spPr bwMode="auto">
          <a:xfrm>
            <a:off x="1825625" y="6172200"/>
            <a:ext cx="2289175" cy="476250"/>
          </a:xfrm>
        </p:spPr>
        <p:txBody>
          <a:bodyPr vert="horz" wrap="square" lIns="91440" tIns="45720" rIns="91440" bIns="45720" numCol="1" anchor="b" anchorCtr="0" compatLnSpc="1"/>
          <a:p>
            <a:pPr lvl="0" eaLnBrk="1" hangingPunct="1"/>
            <a:fld id="{BB962C8B-B14F-4D97-AF65-F5344CB8AC3E}" type="datetime1">
              <a:rPr lang="zh-CN" altLang="en-US" sz="1600" dirty="0">
                <a:latin typeface="Garamond" panose="02020404030301010803" pitchFamily="18" charset="0"/>
                <a:ea typeface="幼圆" panose="02010509060101010101" pitchFamily="49" charset="-122"/>
              </a:rPr>
            </a:fld>
            <a:endParaRPr lang="zh-CN" altLang="en-US" sz="1600" dirty="0">
              <a:latin typeface="Garamond" panose="02020404030301010803" pitchFamily="18" charset="0"/>
              <a:ea typeface="幼圆" panose="02010509060101010101" pitchFamily="49" charset="-122"/>
            </a:endParaRPr>
          </a:p>
        </p:txBody>
      </p:sp>
      <p:sp>
        <p:nvSpPr>
          <p:cNvPr id="5" name="页脚占位符 4"/>
          <p:cNvSpPr txBox="1">
            <a:spLocks noGrp="1"/>
          </p:cNvSpPr>
          <p:nvPr>
            <p:ph type="ftr" sz="quarter" idx="11"/>
          </p:nvPr>
        </p:nvSpPr>
        <p:spPr bwMode="auto">
          <a:xfrm>
            <a:off x="4648200" y="6172200"/>
            <a:ext cx="2895600" cy="476250"/>
          </a:xfrm>
        </p:spPr>
        <p:txBody>
          <a:bodyPr vert="horz" wrap="square" lIns="91440" tIns="45720" rIns="91440" bIns="45720" numCol="1" anchor="b" anchorCtr="0" compatLnSpc="1"/>
          <a:p>
            <a:pPr lvl="0" algn="ctr" eaLnBrk="1" hangingPunct="1"/>
            <a:r>
              <a:rPr lang="en-US" altLang="zh-CN" sz="2000" dirty="0">
                <a:latin typeface="Garamond" panose="02020404030301010803" pitchFamily="18" charset="0"/>
                <a:ea typeface="华文新魏" panose="02010800040101010101" pitchFamily="2" charset="-122"/>
              </a:rPr>
              <a:t>河南财经政法大学</a:t>
            </a:r>
            <a:endParaRPr lang="en-US" altLang="zh-CN" sz="2000" dirty="0">
              <a:latin typeface="Garamond" panose="02020404030301010803" pitchFamily="18" charset="0"/>
              <a:ea typeface="华文新魏" panose="02010800040101010101" pitchFamily="2" charset="-122"/>
            </a:endParaRPr>
          </a:p>
        </p:txBody>
      </p:sp>
      <p:sp>
        <p:nvSpPr>
          <p:cNvPr id="69637" name="灯片编号占位符 5"/>
          <p:cNvSpPr txBox="1">
            <a:spLocks noGrp="1"/>
          </p:cNvSpPr>
          <p:nvPr>
            <p:ph type="sldNum" sz="quarter" idx="12"/>
          </p:nvPr>
        </p:nvSpPr>
        <p:spPr>
          <a:xfrm>
            <a:off x="8077200" y="6172200"/>
            <a:ext cx="2289175" cy="476250"/>
          </a:xfrm>
        </p:spPr>
        <p:txBody>
          <a:bodyPr anchor="b"/>
          <a:p>
            <a:pPr algn="r" eaLnBrk="1" hangingPunct="1"/>
            <a:fld id="{9A0DB2DC-4C9A-4742-B13C-FB6460FD3503}" type="slidenum">
              <a:rPr lang="en-US" altLang="zh-CN" sz="1600" dirty="0">
                <a:latin typeface="Garamond" panose="02020404030301010803" pitchFamily="18" charset="0"/>
                <a:ea typeface="隶书" panose="02010509060101010101" pitchFamily="49" charset="-122"/>
              </a:rPr>
            </a:fld>
            <a:endParaRPr lang="en-US" altLang="zh-CN" sz="1600" dirty="0">
              <a:latin typeface="Garamond" panose="02020404030301010803" pitchFamily="18" charset="0"/>
              <a:ea typeface="隶书" panose="02010509060101010101" pitchFamily="49"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291"/>
          <p:cNvSpPr>
            <a:spLocks noChangeArrowheads="1"/>
          </p:cNvSpPr>
          <p:nvPr/>
        </p:nvSpPr>
        <p:spPr bwMode="auto">
          <a:xfrm flipV="1">
            <a:off x="8915400" y="2561101"/>
            <a:ext cx="1752600" cy="2444751"/>
          </a:xfrm>
          <a:custGeom>
            <a:avLst/>
            <a:gdLst/>
            <a:ahLst/>
            <a:cxnLst/>
            <a:rect l="l" t="t" r="r" b="b"/>
            <a:pathLst>
              <a:path w="1752600" h="1295400">
                <a:moveTo>
                  <a:pt x="0" y="1295400"/>
                </a:moveTo>
                <a:lnTo>
                  <a:pt x="1752600" y="1295400"/>
                </a:lnTo>
                <a:lnTo>
                  <a:pt x="1752600" y="0"/>
                </a:lnTo>
                <a:lnTo>
                  <a:pt x="714154" y="0"/>
                </a:lnTo>
                <a:close/>
              </a:path>
            </a:pathLst>
          </a:custGeom>
          <a:solidFill>
            <a:srgbClr val="054487"/>
          </a:solidFill>
          <a:ln>
            <a:noFill/>
          </a:ln>
          <a:effectLst/>
        </p:spPr>
        <p:txBody>
          <a:bodyPr wrap="none" anchor="ctr"/>
          <a:lstStyle/>
          <a:p>
            <a:endParaRPr lang="zh-CN" altLang="en-US">
              <a:solidFill>
                <a:schemeClr val="bg1"/>
              </a:solidFill>
            </a:endParaRPr>
          </a:p>
        </p:txBody>
      </p:sp>
      <p:sp>
        <p:nvSpPr>
          <p:cNvPr id="33" name="AutoShape 292"/>
          <p:cNvSpPr>
            <a:spLocks noChangeArrowheads="1"/>
          </p:cNvSpPr>
          <p:nvPr/>
        </p:nvSpPr>
        <p:spPr bwMode="auto">
          <a:xfrm flipV="1">
            <a:off x="1524000" y="2561101"/>
            <a:ext cx="4191000" cy="2444751"/>
          </a:xfrm>
          <a:custGeom>
            <a:avLst/>
            <a:gdLst/>
            <a:ahLst/>
            <a:cxnLst/>
            <a:rect l="l" t="t" r="r" b="b"/>
            <a:pathLst>
              <a:path w="4191000" h="1295400">
                <a:moveTo>
                  <a:pt x="0" y="1295400"/>
                </a:moveTo>
                <a:lnTo>
                  <a:pt x="3476846" y="1295400"/>
                </a:lnTo>
                <a:lnTo>
                  <a:pt x="4191000" y="0"/>
                </a:lnTo>
                <a:lnTo>
                  <a:pt x="0" y="0"/>
                </a:lnTo>
                <a:close/>
              </a:path>
            </a:pathLst>
          </a:custGeom>
          <a:solidFill>
            <a:srgbClr val="054487"/>
          </a:solidFill>
          <a:ln>
            <a:noFill/>
          </a:ln>
          <a:effectLst/>
        </p:spPr>
        <p:txBody>
          <a:bodyPr wrap="none" anchor="ctr"/>
          <a:lstStyle/>
          <a:p>
            <a:endParaRPr lang="zh-CN" altLang="en-US">
              <a:solidFill>
                <a:schemeClr val="bg1"/>
              </a:solidFill>
            </a:endParaRPr>
          </a:p>
        </p:txBody>
      </p:sp>
      <p:sp>
        <p:nvSpPr>
          <p:cNvPr id="34" name="WordArt 293"/>
          <p:cNvSpPr>
            <a:spLocks noChangeArrowheads="1" noChangeShapeType="1" noTextEdit="1"/>
          </p:cNvSpPr>
          <p:nvPr/>
        </p:nvSpPr>
        <p:spPr bwMode="auto">
          <a:xfrm>
            <a:off x="1991544" y="2849894"/>
            <a:ext cx="2016224" cy="10567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zh-CN" altLang="en-US" sz="5400" kern="10" spc="700" dirty="0">
                <a:solidFill>
                  <a:schemeClr val="bg1"/>
                </a:solidFill>
                <a:latin typeface="微软雅黑" panose="020B0503020204020204" pitchFamily="34" charset="-122"/>
                <a:ea typeface="微软雅黑" panose="020B0503020204020204" pitchFamily="34" charset="-122"/>
              </a:rPr>
              <a:t>目 录</a:t>
            </a:r>
            <a:endParaRPr lang="zh-CN" altLang="en-US" sz="5400" kern="10" spc="700" dirty="0">
              <a:solidFill>
                <a:schemeClr val="bg1"/>
              </a:solidFill>
              <a:latin typeface="微软雅黑" panose="020B0503020204020204" pitchFamily="34" charset="-122"/>
              <a:ea typeface="微软雅黑" panose="020B0503020204020204" pitchFamily="34" charset="-122"/>
            </a:endParaRPr>
          </a:p>
        </p:txBody>
      </p:sp>
      <p:sp>
        <p:nvSpPr>
          <p:cNvPr id="35" name="WordArt 294"/>
          <p:cNvSpPr>
            <a:spLocks noChangeArrowheads="1" noChangeShapeType="1" noTextEdit="1"/>
          </p:cNvSpPr>
          <p:nvPr/>
        </p:nvSpPr>
        <p:spPr bwMode="auto">
          <a:xfrm>
            <a:off x="2783512" y="4098032"/>
            <a:ext cx="2232368" cy="554424"/>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en-US" altLang="zh-CN" sz="2800" b="1" kern="10" dirty="0">
                <a:solidFill>
                  <a:schemeClr val="bg1"/>
                </a:solidFill>
                <a:latin typeface="微软雅黑" panose="020B0503020204020204" pitchFamily="34" charset="-122"/>
                <a:ea typeface="微软雅黑" panose="020B0503020204020204" pitchFamily="34" charset="-122"/>
              </a:rPr>
              <a:t>   CONTENTS   </a:t>
            </a:r>
            <a:endParaRPr lang="zh-CN" altLang="en-US" sz="2800" b="1" kern="10" dirty="0">
              <a:solidFill>
                <a:schemeClr val="bg1"/>
              </a:solidFill>
              <a:latin typeface="微软雅黑" panose="020B0503020204020204" pitchFamily="34" charset="-122"/>
              <a:ea typeface="微软雅黑" panose="020B0503020204020204" pitchFamily="34" charset="-122"/>
            </a:endParaRPr>
          </a:p>
        </p:txBody>
      </p:sp>
      <p:sp>
        <p:nvSpPr>
          <p:cNvPr id="36" name="WordArt 20"/>
          <p:cNvSpPr>
            <a:spLocks noChangeArrowheads="1" noChangeShapeType="1" noTextEdit="1"/>
          </p:cNvSpPr>
          <p:nvPr/>
        </p:nvSpPr>
        <p:spPr bwMode="auto">
          <a:xfrm>
            <a:off x="5375920" y="1916832"/>
            <a:ext cx="228600" cy="6096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54487"/>
                </a:solidFill>
                <a:latin typeface="Arial" panose="020B0604020202020204"/>
                <a:cs typeface="Arial" panose="020B0604020202020204"/>
              </a:rPr>
              <a:t>1</a:t>
            </a:r>
            <a:endParaRPr lang="zh-CN" altLang="en-US" sz="3600" b="1" kern="10" dirty="0">
              <a:solidFill>
                <a:srgbClr val="054487"/>
              </a:solidFill>
              <a:latin typeface="Arial" panose="020B0604020202020204"/>
              <a:cs typeface="Arial" panose="020B0604020202020204"/>
            </a:endParaRPr>
          </a:p>
        </p:txBody>
      </p:sp>
      <p:sp>
        <p:nvSpPr>
          <p:cNvPr id="37" name="Rectangle 22"/>
          <p:cNvSpPr>
            <a:spLocks noChangeArrowheads="1"/>
          </p:cNvSpPr>
          <p:nvPr/>
        </p:nvSpPr>
        <p:spPr bwMode="auto">
          <a:xfrm>
            <a:off x="5664076" y="1737003"/>
            <a:ext cx="297180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dirty="0">
                <a:solidFill>
                  <a:srgbClr val="054487"/>
                </a:solidFill>
                <a:latin typeface="微软雅黑" panose="020B0503020204020204" pitchFamily="34" charset="-122"/>
                <a:ea typeface="微软雅黑" panose="020B0503020204020204" pitchFamily="34" charset="-122"/>
                <a:sym typeface="+mn-ea"/>
              </a:rPr>
              <a:t>预算绩效管理理论</a:t>
            </a:r>
            <a:endParaRPr lang="zh-CN" altLang="en-US" sz="2000" b="1" dirty="0">
              <a:solidFill>
                <a:srgbClr val="054487"/>
              </a:solidFill>
              <a:latin typeface="微软雅黑" panose="020B0503020204020204" pitchFamily="34" charset="-122"/>
              <a:ea typeface="微软雅黑" panose="020B0503020204020204" pitchFamily="34" charset="-122"/>
            </a:endParaRPr>
          </a:p>
        </p:txBody>
      </p:sp>
      <p:sp>
        <p:nvSpPr>
          <p:cNvPr id="38" name="WordArt 20"/>
          <p:cNvSpPr>
            <a:spLocks noChangeArrowheads="1" noChangeShapeType="1" noTextEdit="1"/>
          </p:cNvSpPr>
          <p:nvPr/>
        </p:nvSpPr>
        <p:spPr bwMode="auto">
          <a:xfrm>
            <a:off x="5663952" y="3212976"/>
            <a:ext cx="304800" cy="6096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54487"/>
                </a:solidFill>
                <a:latin typeface="Arial" panose="020B0604020202020204"/>
                <a:cs typeface="Arial" panose="020B0604020202020204"/>
              </a:rPr>
              <a:t>2</a:t>
            </a:r>
            <a:endParaRPr lang="zh-CN" altLang="en-US" sz="3600" b="1" kern="10" dirty="0">
              <a:solidFill>
                <a:srgbClr val="054487"/>
              </a:solidFill>
              <a:latin typeface="Arial" panose="020B0604020202020204"/>
              <a:cs typeface="Arial" panose="020B0604020202020204"/>
            </a:endParaRPr>
          </a:p>
        </p:txBody>
      </p:sp>
      <p:sp>
        <p:nvSpPr>
          <p:cNvPr id="39" name="Rectangle 22"/>
          <p:cNvSpPr>
            <a:spLocks noChangeArrowheads="1"/>
          </p:cNvSpPr>
          <p:nvPr/>
        </p:nvSpPr>
        <p:spPr bwMode="auto">
          <a:xfrm>
            <a:off x="6168008" y="306896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000" dirty="0">
                <a:solidFill>
                  <a:srgbClr val="054487"/>
                </a:solidFill>
                <a:latin typeface="微软雅黑" panose="020B0503020204020204" pitchFamily="34" charset="-122"/>
                <a:ea typeface="微软雅黑" panose="020B0503020204020204" pitchFamily="34" charset="-122"/>
              </a:rPr>
              <a:t>预算绩效管理政策</a:t>
            </a:r>
            <a:endParaRPr lang="zh-CN" altLang="en-US" sz="2000" b="1" dirty="0">
              <a:solidFill>
                <a:srgbClr val="054487"/>
              </a:solidFill>
              <a:latin typeface="微软雅黑" panose="020B0503020204020204" pitchFamily="34" charset="-122"/>
              <a:ea typeface="微软雅黑" panose="020B0503020204020204" pitchFamily="34" charset="-122"/>
            </a:endParaRPr>
          </a:p>
        </p:txBody>
      </p:sp>
      <p:sp>
        <p:nvSpPr>
          <p:cNvPr id="40" name="WordArt 20"/>
          <p:cNvSpPr>
            <a:spLocks noChangeArrowheads="1" noChangeShapeType="1" noTextEdit="1"/>
          </p:cNvSpPr>
          <p:nvPr/>
        </p:nvSpPr>
        <p:spPr bwMode="auto">
          <a:xfrm>
            <a:off x="6023992" y="4653136"/>
            <a:ext cx="288032" cy="559776"/>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54487"/>
                </a:solidFill>
                <a:latin typeface="Arial" panose="020B0604020202020204"/>
                <a:cs typeface="Arial" panose="020B0604020202020204"/>
              </a:rPr>
              <a:t>3</a:t>
            </a:r>
            <a:endParaRPr lang="zh-CN" altLang="en-US" sz="3600" b="1" kern="10" dirty="0">
              <a:solidFill>
                <a:srgbClr val="054487"/>
              </a:solidFill>
              <a:latin typeface="Arial" panose="020B0604020202020204"/>
              <a:cs typeface="Arial" panose="020B0604020202020204"/>
            </a:endParaRPr>
          </a:p>
        </p:txBody>
      </p:sp>
      <p:sp>
        <p:nvSpPr>
          <p:cNvPr id="41" name="Rectangle 22"/>
          <p:cNvSpPr>
            <a:spLocks noChangeArrowheads="1"/>
          </p:cNvSpPr>
          <p:nvPr/>
        </p:nvSpPr>
        <p:spPr bwMode="auto">
          <a:xfrm>
            <a:off x="6458833" y="440955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000" dirty="0">
                <a:solidFill>
                  <a:srgbClr val="054487"/>
                </a:solidFill>
                <a:latin typeface="微软雅黑" panose="020B0503020204020204" pitchFamily="34" charset="-122"/>
                <a:ea typeface="微软雅黑" panose="020B0503020204020204" pitchFamily="34" charset="-122"/>
              </a:rPr>
              <a:t>预算绩效管理具体实践</a:t>
            </a:r>
            <a:endParaRPr lang="zh-CN" altLang="en-US" sz="2000" b="1" dirty="0">
              <a:solidFill>
                <a:srgbClr val="05448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from="(-#ppt_w/2)" to="(#ppt_x)" calcmode="lin" valueType="num">
                                      <p:cBhvr>
                                        <p:cTn id="16" dur="600" fill="hold">
                                          <p:stCondLst>
                                            <p:cond delay="0"/>
                                          </p:stCondLst>
                                        </p:cTn>
                                        <p:tgtEl>
                                          <p:spTgt spid="34"/>
                                        </p:tgtEl>
                                        <p:attrNameLst>
                                          <p:attrName>ppt_x</p:attrName>
                                        </p:attrNameLst>
                                      </p:cBhvr>
                                    </p:anim>
                                    <p:anim from="0" to="-1.0" calcmode="lin" valueType="num">
                                      <p:cBhvr>
                                        <p:cTn id="17" dur="200" decel="50000" autoRev="1" fill="hold">
                                          <p:stCondLst>
                                            <p:cond delay="600"/>
                                          </p:stCondLst>
                                        </p:cTn>
                                        <p:tgtEl>
                                          <p:spTgt spid="34"/>
                                        </p:tgtEl>
                                        <p:attrNameLst>
                                          <p:attrName>xshear</p:attrName>
                                        </p:attrNameLst>
                                      </p:cBhvr>
                                    </p:anim>
                                    <p:animScale>
                                      <p:cBhvr>
                                        <p:cTn id="18" dur="200" decel="100000" autoRev="1" fill="hold">
                                          <p:stCondLst>
                                            <p:cond delay="600"/>
                                          </p:stCondLst>
                                        </p:cTn>
                                        <p:tgtEl>
                                          <p:spTgt spid="34"/>
                                        </p:tgtEl>
                                      </p:cBhvr>
                                      <p:from x="100000" y="100000"/>
                                      <p:to x="80000" y="100000"/>
                                    </p:animScale>
                                    <p:anim by="(#ppt_h/3+#ppt_w*0.1)" calcmode="lin" valueType="num">
                                      <p:cBhvr additive="sum">
                                        <p:cTn id="19" dur="200" decel="100000" autoRev="1" fill="hold">
                                          <p:stCondLst>
                                            <p:cond delay="600"/>
                                          </p:stCondLst>
                                        </p:cTn>
                                        <p:tgtEl>
                                          <p:spTgt spid="34"/>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from="(-#ppt_w/2)" to="(#ppt_x)" calcmode="lin" valueType="num">
                                      <p:cBhvr>
                                        <p:cTn id="22" dur="600" fill="hold">
                                          <p:stCondLst>
                                            <p:cond delay="0"/>
                                          </p:stCondLst>
                                        </p:cTn>
                                        <p:tgtEl>
                                          <p:spTgt spid="35"/>
                                        </p:tgtEl>
                                        <p:attrNameLst>
                                          <p:attrName>ppt_x</p:attrName>
                                        </p:attrNameLst>
                                      </p:cBhvr>
                                    </p:anim>
                                    <p:anim from="0" to="-1.0" calcmode="lin" valueType="num">
                                      <p:cBhvr>
                                        <p:cTn id="23" dur="200" decel="50000" autoRev="1" fill="hold">
                                          <p:stCondLst>
                                            <p:cond delay="600"/>
                                          </p:stCondLst>
                                        </p:cTn>
                                        <p:tgtEl>
                                          <p:spTgt spid="35"/>
                                        </p:tgtEl>
                                        <p:attrNameLst>
                                          <p:attrName>xshear</p:attrName>
                                        </p:attrNameLst>
                                      </p:cBhvr>
                                    </p:anim>
                                    <p:animScale>
                                      <p:cBhvr>
                                        <p:cTn id="24" dur="200" decel="100000" autoRev="1" fill="hold">
                                          <p:stCondLst>
                                            <p:cond delay="600"/>
                                          </p:stCondLst>
                                        </p:cTn>
                                        <p:tgtEl>
                                          <p:spTgt spid="35"/>
                                        </p:tgtEl>
                                      </p:cBhvr>
                                      <p:from x="100000" y="100000"/>
                                      <p:to x="80000" y="100000"/>
                                    </p:animScale>
                                    <p:anim by="(#ppt_h/3+#ppt_w*0.1)" calcmode="lin" valueType="num">
                                      <p:cBhvr additive="sum">
                                        <p:cTn id="25" dur="200" decel="100000" autoRev="1" fill="hold">
                                          <p:stCondLst>
                                            <p:cond delay="600"/>
                                          </p:stCondLst>
                                        </p:cTn>
                                        <p:tgtEl>
                                          <p:spTgt spid="35"/>
                                        </p:tgtEl>
                                        <p:attrNameLst>
                                          <p:attrName>ppt_x</p:attrName>
                                        </p:attrNameLst>
                                      </p:cBhvr>
                                    </p:anim>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 calcmode="lin" valueType="num">
                                      <p:cBhvr>
                                        <p:cTn id="31" dur="500" fill="hold"/>
                                        <p:tgtEl>
                                          <p:spTgt spid="36"/>
                                        </p:tgtEl>
                                        <p:attrNameLst>
                                          <p:attrName>style.rotation</p:attrName>
                                        </p:attrNameLst>
                                      </p:cBhvr>
                                      <p:tavLst>
                                        <p:tav tm="0">
                                          <p:val>
                                            <p:fltVal val="360"/>
                                          </p:val>
                                        </p:tav>
                                        <p:tav tm="100000">
                                          <p:val>
                                            <p:fltVal val="0"/>
                                          </p:val>
                                        </p:tav>
                                      </p:tavLst>
                                    </p:anim>
                                    <p:animEffect transition="in" filter="fade">
                                      <p:cBhvr>
                                        <p:cTn id="32" dur="500"/>
                                        <p:tgtEl>
                                          <p:spTgt spid="36"/>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9"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 calcmode="lin" valueType="num">
                                      <p:cBhvr>
                                        <p:cTn id="43" dur="500" fill="hold"/>
                                        <p:tgtEl>
                                          <p:spTgt spid="38"/>
                                        </p:tgtEl>
                                        <p:attrNameLst>
                                          <p:attrName>style.rotation</p:attrName>
                                        </p:attrNameLst>
                                      </p:cBhvr>
                                      <p:tavLst>
                                        <p:tav tm="0">
                                          <p:val>
                                            <p:fltVal val="360"/>
                                          </p:val>
                                        </p:tav>
                                        <p:tav tm="100000">
                                          <p:val>
                                            <p:fltVal val="0"/>
                                          </p:val>
                                        </p:tav>
                                      </p:tavLst>
                                    </p:anim>
                                    <p:animEffect transition="in" filter="fade">
                                      <p:cBhvr>
                                        <p:cTn id="44" dur="500"/>
                                        <p:tgtEl>
                                          <p:spTgt spid="38"/>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9" presetClass="entr" presetSubtype="0" decel="10000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360"/>
                                          </p:val>
                                        </p:tav>
                                        <p:tav tm="100000">
                                          <p:val>
                                            <p:fltVal val="0"/>
                                          </p:val>
                                        </p:tav>
                                      </p:tavLst>
                                    </p:anim>
                                    <p:animEffect transition="in" filter="fade">
                                      <p:cBhvr>
                                        <p:cTn id="56" dur="500"/>
                                        <p:tgtEl>
                                          <p:spTgt spid="4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p:bldP spid="35" grpId="0"/>
      <p:bldP spid="36" grpId="0"/>
      <p:bldP spid="37" grpId="0"/>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523969" y="1058863"/>
            <a:ext cx="7578725" cy="569912"/>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r" defTabSz="456565" fontAlgn="auto">
              <a:spcBef>
                <a:spcPts val="0"/>
              </a:spcBef>
              <a:spcAft>
                <a:spcPts val="0"/>
              </a:spcAft>
              <a:defRPr/>
            </a:pPr>
            <a:endParaRPr kumimoji="1" lang="zh-CN" altLang="en-US" sz="8000" dirty="0">
              <a:solidFill>
                <a:prstClr val="white"/>
              </a:solidFill>
            </a:endParaRPr>
          </a:p>
        </p:txBody>
      </p:sp>
      <p:sp>
        <p:nvSpPr>
          <p:cNvPr id="4" name="Rectangle 2"/>
          <p:cNvSpPr txBox="1">
            <a:spLocks noChangeArrowheads="1"/>
          </p:cNvSpPr>
          <p:nvPr/>
        </p:nvSpPr>
        <p:spPr bwMode="auto">
          <a:xfrm>
            <a:off x="1524000" y="1000109"/>
            <a:ext cx="8229600"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法律和政策依据</a:t>
            </a:r>
            <a:r>
              <a:rPr lang="en-US" altLang="zh-CN" sz="32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预算法</a:t>
            </a:r>
            <a:endParaRPr lang="zh-CN" altLang="en-US" sz="3200"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40" name="图示 39"/>
          <p:cNvGraphicFramePr/>
          <p:nvPr/>
        </p:nvGraphicFramePr>
        <p:xfrm>
          <a:off x="2518768" y="1785927"/>
          <a:ext cx="7234837" cy="8572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9" name="组合 26"/>
          <p:cNvGrpSpPr/>
          <p:nvPr/>
        </p:nvGrpSpPr>
        <p:grpSpPr>
          <a:xfrm>
            <a:off x="2518763" y="3429000"/>
            <a:ext cx="7498162" cy="1627331"/>
            <a:chOff x="-255673" y="0"/>
            <a:chExt cx="6293240" cy="675417"/>
          </a:xfrm>
        </p:grpSpPr>
        <p:sp>
          <p:nvSpPr>
            <p:cNvPr id="44" name="圆角矩形 43"/>
            <p:cNvSpPr/>
            <p:nvPr/>
          </p:nvSpPr>
          <p:spPr>
            <a:xfrm>
              <a:off x="-255673" y="0"/>
              <a:ext cx="6072230" cy="596467"/>
            </a:xfrm>
            <a:prstGeom prst="roundRect">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pPr algn="just"/>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   各级预算应当根据年度经济社会发展目标、国家宏观调控总体要求和跨年度预算平衡的需要，参考上一年预算执行情况、</a:t>
              </a:r>
              <a:r>
                <a:rPr lang="zh-CN" altLang="en-US"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有关支出绩效评价结果</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和本年度收支预测，按照规定程序征求有关方面意见后进行编制。 </a:t>
              </a:r>
              <a:endParaRPr lang="zh-CN" altLang="en-US" sz="2000" b="1" dirty="0">
                <a:solidFill>
                  <a:schemeClr val="accent5"/>
                </a:solidFill>
                <a:effectLst>
                  <a:outerShdw blurRad="38100" dist="38100" dir="2700000" algn="tl">
                    <a:srgbClr val="000000">
                      <a:alpha val="43137"/>
                    </a:srgbClr>
                  </a:outerShdw>
                </a:effectLst>
              </a:endParaRPr>
            </a:p>
          </p:txBody>
        </p:sp>
        <p:sp>
          <p:nvSpPr>
            <p:cNvPr id="45" name="圆角矩形 4"/>
            <p:cNvSpPr/>
            <p:nvPr/>
          </p:nvSpPr>
          <p:spPr>
            <a:xfrm>
              <a:off x="34663" y="34663"/>
              <a:ext cx="6002904" cy="6407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endParaRPr lang="zh-CN" altLang="en-US" sz="1200" dirty="0">
                <a:solidFill>
                  <a:schemeClr val="accent1"/>
                </a:solidFill>
                <a:latin typeface="+mn-ea"/>
              </a:endParaRPr>
            </a:p>
          </p:txBody>
        </p:sp>
      </p:grpSp>
      <p:grpSp>
        <p:nvGrpSpPr>
          <p:cNvPr id="10" name="组合 39"/>
          <p:cNvGrpSpPr/>
          <p:nvPr/>
        </p:nvGrpSpPr>
        <p:grpSpPr>
          <a:xfrm>
            <a:off x="2518768" y="5016380"/>
            <a:ext cx="7234837" cy="1698768"/>
            <a:chOff x="0" y="0"/>
            <a:chExt cx="6072230" cy="675417"/>
          </a:xfrm>
        </p:grpSpPr>
        <p:sp>
          <p:nvSpPr>
            <p:cNvPr id="47" name="圆角矩形 46"/>
            <p:cNvSpPr/>
            <p:nvPr/>
          </p:nvSpPr>
          <p:spPr>
            <a:xfrm>
              <a:off x="0" y="0"/>
              <a:ext cx="6072230" cy="596467"/>
            </a:xfrm>
            <a:prstGeom prst="roundRect">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pPr algn="just"/>
              <a:r>
                <a:rPr lang="zh-CN"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各部门、各单位应当按照国务院财政部门制定的政府收支分类科目、预算支出标准和要求，以及</a:t>
              </a:r>
              <a:r>
                <a:rPr lang="zh-CN" altLang="zh-CN"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绩效目标管理</a:t>
              </a:r>
              <a:r>
                <a:rPr lang="zh-CN"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等预算编制规定，根据其依法履行职能和事业发展的需要以及存量资产情况，编制本部门、本单位预算草案。</a:t>
              </a:r>
              <a:endParaRPr lang="zh-CN"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just"/>
              <a:endParaRPr lang="zh-CN" altLang="en-US" sz="2000" b="1" dirty="0">
                <a:effectLst>
                  <a:outerShdw blurRad="38100" dist="38100" dir="2700000" algn="tl">
                    <a:srgbClr val="000000">
                      <a:alpha val="43137"/>
                    </a:srgbClr>
                  </a:outerShdw>
                </a:effectLst>
              </a:endParaRPr>
            </a:p>
          </p:txBody>
        </p:sp>
        <p:sp>
          <p:nvSpPr>
            <p:cNvPr id="48" name="圆角矩形 4"/>
            <p:cNvSpPr/>
            <p:nvPr/>
          </p:nvSpPr>
          <p:spPr>
            <a:xfrm>
              <a:off x="34663" y="34663"/>
              <a:ext cx="6002904" cy="6407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endParaRPr lang="zh-CN" altLang="en-US" sz="1200" dirty="0">
                <a:solidFill>
                  <a:schemeClr val="accent1"/>
                </a:solidFill>
                <a:latin typeface="+mn-ea"/>
              </a:endParaRPr>
            </a:p>
          </p:txBody>
        </p:sp>
      </p:grpSp>
      <p:graphicFrame>
        <p:nvGraphicFramePr>
          <p:cNvPr id="49" name="图示 48"/>
          <p:cNvGraphicFramePr/>
          <p:nvPr/>
        </p:nvGraphicFramePr>
        <p:xfrm>
          <a:off x="2518768" y="2714620"/>
          <a:ext cx="7234837" cy="5715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000" fill="hold"/>
                                        <p:tgtEl>
                                          <p:spTgt spid="9"/>
                                        </p:tgtEl>
                                        <p:attrNameLst>
                                          <p:attrName>ppt_w</p:attrName>
                                        </p:attrNameLst>
                                      </p:cBhvr>
                                      <p:tavLst>
                                        <p:tav tm="0">
                                          <p:val>
                                            <p:strVal val="#ppt_w*0.70"/>
                                          </p:val>
                                        </p:tav>
                                        <p:tav tm="100000">
                                          <p:val>
                                            <p:strVal val="#ppt_w"/>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animEffect transition="in" filter="fade">
                                      <p:cBhvr>
                                        <p:cTn id="20" dur="2000"/>
                                        <p:tgtEl>
                                          <p:spTgt spid="9"/>
                                        </p:tgtEl>
                                      </p:cBhvr>
                                    </p:animEffect>
                                  </p:childTnLst>
                                </p:cTn>
                              </p:par>
                              <p:par>
                                <p:cTn id="21" presetID="55"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3000" fill="hold"/>
                                        <p:tgtEl>
                                          <p:spTgt spid="10"/>
                                        </p:tgtEl>
                                        <p:attrNameLst>
                                          <p:attrName>ppt_w</p:attrName>
                                        </p:attrNameLst>
                                      </p:cBhvr>
                                      <p:tavLst>
                                        <p:tav tm="0">
                                          <p:val>
                                            <p:strVal val="#ppt_w*0.70"/>
                                          </p:val>
                                        </p:tav>
                                        <p:tav tm="100000">
                                          <p:val>
                                            <p:strVal val="#ppt_w"/>
                                          </p:val>
                                        </p:tav>
                                      </p:tavLst>
                                    </p:anim>
                                    <p:anim calcmode="lin" valueType="num">
                                      <p:cBhvr>
                                        <p:cTn id="24" dur="3000" fill="hold"/>
                                        <p:tgtEl>
                                          <p:spTgt spid="10"/>
                                        </p:tgtEl>
                                        <p:attrNameLst>
                                          <p:attrName>ppt_h</p:attrName>
                                        </p:attrNameLst>
                                      </p:cBhvr>
                                      <p:tavLst>
                                        <p:tav tm="0">
                                          <p:val>
                                            <p:strVal val="#ppt_h"/>
                                          </p:val>
                                        </p:tav>
                                        <p:tav tm="100000">
                                          <p:val>
                                            <p:strVal val="#ppt_h"/>
                                          </p:val>
                                        </p:tav>
                                      </p:tavLst>
                                    </p:anim>
                                    <p:animEffect transition="in" filter="fade">
                                      <p:cBhvr>
                                        <p:cTn id="25"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Graphic spid="40" grpId="0">
        <p:bldAsOne/>
      </p:bldGraphic>
      <p:bldGraphic spid="4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523969" y="1058863"/>
            <a:ext cx="7578725" cy="569912"/>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r" defTabSz="456565" fontAlgn="auto">
              <a:spcBef>
                <a:spcPts val="0"/>
              </a:spcBef>
              <a:spcAft>
                <a:spcPts val="0"/>
              </a:spcAft>
              <a:defRPr/>
            </a:pPr>
            <a:endParaRPr kumimoji="1" lang="zh-CN" altLang="en-US" sz="8000" dirty="0">
              <a:solidFill>
                <a:prstClr val="white"/>
              </a:solidFill>
            </a:endParaRPr>
          </a:p>
        </p:txBody>
      </p:sp>
      <p:sp>
        <p:nvSpPr>
          <p:cNvPr id="4" name="Rectangle 2"/>
          <p:cNvSpPr txBox="1">
            <a:spLocks noChangeArrowheads="1"/>
          </p:cNvSpPr>
          <p:nvPr/>
        </p:nvSpPr>
        <p:spPr bwMode="auto">
          <a:xfrm>
            <a:off x="1524000" y="1000109"/>
            <a:ext cx="8229600"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法律和政策依据</a:t>
            </a:r>
            <a:r>
              <a:rPr lang="en-US" altLang="zh-CN" sz="32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预算法</a:t>
            </a:r>
            <a:endParaRPr lang="zh-CN" altLang="en-US" sz="3200"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30" name="图示 29"/>
          <p:cNvGraphicFramePr/>
          <p:nvPr/>
        </p:nvGraphicFramePr>
        <p:xfrm>
          <a:off x="2495600" y="1785926"/>
          <a:ext cx="7336898" cy="150019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9" name="组合 26"/>
          <p:cNvGrpSpPr/>
          <p:nvPr/>
        </p:nvGrpSpPr>
        <p:grpSpPr>
          <a:xfrm>
            <a:off x="2495600" y="3143249"/>
            <a:ext cx="7416824" cy="1285884"/>
            <a:chOff x="-214313" y="34663"/>
            <a:chExt cx="6251881" cy="946773"/>
          </a:xfrm>
        </p:grpSpPr>
        <p:sp>
          <p:nvSpPr>
            <p:cNvPr id="39" name="圆角矩形 38"/>
            <p:cNvSpPr/>
            <p:nvPr/>
          </p:nvSpPr>
          <p:spPr>
            <a:xfrm>
              <a:off x="-214313" y="271356"/>
              <a:ext cx="6251881" cy="710080"/>
            </a:xfrm>
            <a:prstGeom prst="roundRect">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r>
                <a:rPr lang="zh-CN" altLang="zh-CN" sz="2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2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57</a:t>
              </a:r>
              <a:r>
                <a:rPr lang="zh-CN" altLang="zh-CN" sz="2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 </a:t>
              </a:r>
              <a:r>
                <a:rPr lang="en-US" altLang="zh-CN" sz="2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zh-CN" sz="2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各级政府、各部门、各单位应当对预算支出情况开展</a:t>
              </a:r>
              <a:r>
                <a:rPr lang="zh-CN" altLang="zh-CN" sz="22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绩效评价</a:t>
              </a:r>
              <a:r>
                <a:rPr lang="zh-CN" altLang="zh-CN" sz="2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zh-CN" sz="22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2200" b="1" dirty="0">
                <a:effectLst>
                  <a:outerShdw blurRad="38100" dist="38100" dir="2700000" algn="tl">
                    <a:srgbClr val="000000">
                      <a:alpha val="43137"/>
                    </a:srgbClr>
                  </a:outerShdw>
                </a:effectLst>
              </a:endParaRPr>
            </a:p>
          </p:txBody>
        </p:sp>
        <p:sp>
          <p:nvSpPr>
            <p:cNvPr id="41" name="圆角矩形 4"/>
            <p:cNvSpPr/>
            <p:nvPr/>
          </p:nvSpPr>
          <p:spPr>
            <a:xfrm>
              <a:off x="34663" y="34663"/>
              <a:ext cx="6002904" cy="6407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endParaRPr lang="zh-CN" altLang="en-US" sz="1200" b="1" dirty="0">
                <a:solidFill>
                  <a:schemeClr val="accent1"/>
                </a:solidFill>
                <a:effectLst>
                  <a:outerShdw blurRad="38100" dist="38100" dir="2700000" algn="tl">
                    <a:srgbClr val="000000">
                      <a:alpha val="43137"/>
                    </a:srgbClr>
                  </a:outerShdw>
                </a:effectLst>
                <a:latin typeface="+mn-ea"/>
              </a:endParaRPr>
            </a:p>
          </p:txBody>
        </p:sp>
      </p:grpSp>
      <p:grpSp>
        <p:nvGrpSpPr>
          <p:cNvPr id="10" name="组合 39"/>
          <p:cNvGrpSpPr/>
          <p:nvPr/>
        </p:nvGrpSpPr>
        <p:grpSpPr>
          <a:xfrm>
            <a:off x="2495600" y="4581129"/>
            <a:ext cx="7416824" cy="1714511"/>
            <a:chOff x="-142876" y="34663"/>
            <a:chExt cx="6572296" cy="681676"/>
          </a:xfrm>
        </p:grpSpPr>
        <p:sp>
          <p:nvSpPr>
            <p:cNvPr id="43" name="圆角矩形 42"/>
            <p:cNvSpPr/>
            <p:nvPr/>
          </p:nvSpPr>
          <p:spPr>
            <a:xfrm>
              <a:off x="-142876" y="63066"/>
              <a:ext cx="6572296" cy="653273"/>
            </a:xfrm>
            <a:prstGeom prst="roundRect">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r>
                <a:rPr lang="zh-CN"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79</a:t>
              </a:r>
              <a:r>
                <a:rPr lang="zh-CN"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 县级以上各级人民代表大会常务委员会和乡、镇人民代表大会对本级决算草案，重点审查下列内容：支出政策实施情况和重点支出、重大投资项目资金的使用及</a:t>
              </a:r>
              <a:r>
                <a:rPr lang="zh-CN" altLang="zh-CN"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绩效情况</a:t>
              </a:r>
              <a:r>
                <a:rPr lang="zh-CN"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2000" b="1" dirty="0">
                <a:effectLst>
                  <a:outerShdw blurRad="38100" dist="38100" dir="2700000" algn="tl">
                    <a:srgbClr val="000000">
                      <a:alpha val="43137"/>
                    </a:srgbClr>
                  </a:outerShdw>
                </a:effectLst>
              </a:endParaRPr>
            </a:p>
          </p:txBody>
        </p:sp>
        <p:sp>
          <p:nvSpPr>
            <p:cNvPr id="46" name="圆角矩形 4"/>
            <p:cNvSpPr/>
            <p:nvPr/>
          </p:nvSpPr>
          <p:spPr>
            <a:xfrm>
              <a:off x="34663" y="34663"/>
              <a:ext cx="6002904" cy="6407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endParaRPr lang="zh-CN" altLang="en-US" sz="1200" b="1" dirty="0">
                <a:solidFill>
                  <a:schemeClr val="accent1"/>
                </a:solidFill>
                <a:effectLst>
                  <a:outerShdw blurRad="38100" dist="38100" dir="2700000" algn="tl">
                    <a:srgbClr val="000000">
                      <a:alpha val="43137"/>
                    </a:srgbClr>
                  </a:outerShdw>
                </a:effectLst>
                <a:latin typeface="+mn-ea"/>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Graphic spid="30"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523969" y="1058863"/>
            <a:ext cx="7578725" cy="569912"/>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r" defTabSz="456565" fontAlgn="auto">
              <a:spcBef>
                <a:spcPts val="0"/>
              </a:spcBef>
              <a:spcAft>
                <a:spcPts val="0"/>
              </a:spcAft>
              <a:defRPr/>
            </a:pPr>
            <a:endParaRPr kumimoji="1" lang="zh-CN" altLang="en-US" sz="8000" dirty="0">
              <a:solidFill>
                <a:prstClr val="white"/>
              </a:solidFill>
            </a:endParaRPr>
          </a:p>
        </p:txBody>
      </p:sp>
      <p:sp>
        <p:nvSpPr>
          <p:cNvPr id="4" name="Rectangle 2"/>
          <p:cNvSpPr txBox="1">
            <a:spLocks noChangeArrowheads="1"/>
          </p:cNvSpPr>
          <p:nvPr/>
        </p:nvSpPr>
        <p:spPr bwMode="auto">
          <a:xfrm>
            <a:off x="1524000" y="1000109"/>
            <a:ext cx="8229600"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kern="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政策依据</a:t>
            </a:r>
            <a:r>
              <a:rPr lang="en-US" altLang="zh-CN" sz="32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中央</a:t>
            </a:r>
            <a:r>
              <a:rPr lang="zh-CN" altLang="en-US" sz="32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有关精神</a:t>
            </a:r>
            <a:endParaRPr lang="zh-CN" altLang="en-US" sz="3200"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22" name="图示 21"/>
          <p:cNvGraphicFramePr/>
          <p:nvPr/>
        </p:nvGraphicFramePr>
        <p:xfrm>
          <a:off x="2310852" y="1714488"/>
          <a:ext cx="7642800" cy="5715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3" name="圆角矩形 22"/>
          <p:cNvSpPr/>
          <p:nvPr/>
        </p:nvSpPr>
        <p:spPr>
          <a:xfrm>
            <a:off x="2310852" y="2285992"/>
            <a:ext cx="7642800" cy="801562"/>
          </a:xfrm>
          <a:prstGeom prst="roundRect">
            <a:avLst>
              <a:gd name="adj" fmla="val 14876"/>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党的十七届二中、五中全会分别提出了</a:t>
            </a:r>
            <a:r>
              <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“推行政府绩效管理和行政问责制度”和“完善政府绩效评估制度”。</a:t>
            </a:r>
            <a:endParaRPr lang="en-US" altLang="zh-CN"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2000" b="1" dirty="0">
              <a:solidFill>
                <a:srgbClr val="FF0000"/>
              </a:solidFill>
              <a:effectLst>
                <a:outerShdw blurRad="38100" dist="38100" dir="2700000" algn="tl">
                  <a:srgbClr val="000000">
                    <a:alpha val="43137"/>
                  </a:srgbClr>
                </a:outerShdw>
              </a:effectLst>
            </a:endParaRPr>
          </a:p>
        </p:txBody>
      </p:sp>
      <p:sp>
        <p:nvSpPr>
          <p:cNvPr id="24" name="圆角矩形 23"/>
          <p:cNvSpPr/>
          <p:nvPr/>
        </p:nvSpPr>
        <p:spPr>
          <a:xfrm>
            <a:off x="2310852" y="4143380"/>
            <a:ext cx="7642800" cy="785818"/>
          </a:xfrm>
          <a:prstGeom prst="roundRect">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党的十九大报告首次提出建立全面规范透明、标准科学、约束有力的预算制度，</a:t>
            </a:r>
            <a:r>
              <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全面实施绩效管理。</a:t>
            </a:r>
            <a:endPar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2000" b="1" dirty="0">
              <a:effectLst>
                <a:outerShdw blurRad="38100" dist="38100" dir="2700000" algn="tl">
                  <a:srgbClr val="000000">
                    <a:alpha val="43137"/>
                  </a:srgbClr>
                </a:outerShdw>
              </a:effectLst>
            </a:endParaRPr>
          </a:p>
        </p:txBody>
      </p:sp>
      <p:sp>
        <p:nvSpPr>
          <p:cNvPr id="27" name="圆角矩形 26"/>
          <p:cNvSpPr/>
          <p:nvPr/>
        </p:nvSpPr>
        <p:spPr>
          <a:xfrm>
            <a:off x="2310852" y="3071810"/>
            <a:ext cx="7642800" cy="1087314"/>
          </a:xfrm>
          <a:prstGeom prst="roundRect">
            <a:avLst>
              <a:gd name="adj" fmla="val 14876"/>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党的十八大报告进一步提出“创新行政管理方式，提高政府公信力和执行力，</a:t>
            </a:r>
            <a:r>
              <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推进政府绩效管理” </a:t>
            </a:r>
            <a:r>
              <a:rPr lang="en-US" altLang="zh-CN"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十八届三中全会提出要提高财政支出效率。</a:t>
            </a:r>
            <a:endParaRPr lang="en-US" altLang="zh-CN"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2000" b="1" dirty="0">
              <a:solidFill>
                <a:schemeClr val="accent5"/>
              </a:solidFill>
              <a:effectLst>
                <a:outerShdw blurRad="38100" dist="38100" dir="2700000" algn="tl">
                  <a:srgbClr val="000000">
                    <a:alpha val="43137"/>
                  </a:srgbClr>
                </a:outerShdw>
              </a:effectLst>
            </a:endParaRPr>
          </a:p>
        </p:txBody>
      </p:sp>
      <p:sp>
        <p:nvSpPr>
          <p:cNvPr id="8" name="圆角矩形 7"/>
          <p:cNvSpPr/>
          <p:nvPr/>
        </p:nvSpPr>
        <p:spPr>
          <a:xfrm>
            <a:off x="2310852" y="4929198"/>
            <a:ext cx="7642800" cy="500065"/>
          </a:xfrm>
          <a:prstGeom prst="roundRect">
            <a:avLst>
              <a:gd name="adj" fmla="val 14876"/>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年中央经济工作会议：</a:t>
            </a:r>
            <a:r>
              <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加强扶贫资金绩效管理。</a:t>
            </a:r>
            <a:endPar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圆角矩形 8"/>
          <p:cNvSpPr/>
          <p:nvPr/>
        </p:nvSpPr>
        <p:spPr>
          <a:xfrm>
            <a:off x="2309786" y="5429264"/>
            <a:ext cx="7643866" cy="1071570"/>
          </a:xfrm>
          <a:prstGeom prst="roundRect">
            <a:avLst>
              <a:gd name="adj" fmla="val 14876"/>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pPr lvl="0"/>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中共中央办公厅</a:t>
            </a:r>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关于人大预算审查监督重点向支出预算和政策拓展的指导意见</a:t>
            </a:r>
            <a:r>
              <a:rPr lang="en-US" altLang="zh-CN"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明确提出，</a:t>
            </a:r>
            <a:r>
              <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人大预算审查监督重点向支出预算和政策实施效果拓展。</a:t>
            </a:r>
            <a:endParaRPr lang="zh-CN" altLang="en-US" sz="23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5"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ppt_w*0.70"/>
                                          </p:val>
                                        </p:tav>
                                        <p:tav tm="100000">
                                          <p:val>
                                            <p:strVal val="#ppt_w"/>
                                          </p:val>
                                        </p:tav>
                                      </p:tavLst>
                                    </p:anim>
                                    <p:anim calcmode="lin" valueType="num">
                                      <p:cBhvr>
                                        <p:cTn id="29" dur="500" fill="hold"/>
                                        <p:tgtEl>
                                          <p:spTgt spid="24"/>
                                        </p:tgtEl>
                                        <p:attrNameLst>
                                          <p:attrName>ppt_h</p:attrName>
                                        </p:attrNameLst>
                                      </p:cBhvr>
                                      <p:tavLst>
                                        <p:tav tm="0">
                                          <p:val>
                                            <p:strVal val="#ppt_h"/>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Graphic spid="22" grpId="0">
        <p:bldAsOne/>
      </p:bldGraphic>
      <p:bldP spid="23" grpId="0" bldLvl="0" animBg="1"/>
      <p:bldP spid="24" grpId="0" bldLvl="0" animBg="1"/>
      <p:bldP spid="27" grpId="0" bldLvl="0" animBg="1"/>
      <p:bldP spid="8" grpId="0" bldLvl="0" animBg="1"/>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523969" y="1058863"/>
            <a:ext cx="7578725" cy="569912"/>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r" defTabSz="456565" fontAlgn="auto">
              <a:spcBef>
                <a:spcPts val="0"/>
              </a:spcBef>
              <a:spcAft>
                <a:spcPts val="0"/>
              </a:spcAft>
              <a:defRPr/>
            </a:pPr>
            <a:endParaRPr kumimoji="1" lang="zh-CN" altLang="en-US" sz="8000" dirty="0">
              <a:solidFill>
                <a:prstClr val="white"/>
              </a:solidFill>
            </a:endParaRPr>
          </a:p>
        </p:txBody>
      </p:sp>
      <p:sp>
        <p:nvSpPr>
          <p:cNvPr id="4" name="Rectangle 2"/>
          <p:cNvSpPr txBox="1">
            <a:spLocks noChangeArrowheads="1"/>
          </p:cNvSpPr>
          <p:nvPr/>
        </p:nvSpPr>
        <p:spPr bwMode="auto">
          <a:xfrm>
            <a:off x="1524000" y="1000109"/>
            <a:ext cx="8229600"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kern="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政策</a:t>
            </a:r>
            <a:r>
              <a:rPr lang="zh-CN" altLang="en-US" sz="32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依据</a:t>
            </a:r>
            <a:r>
              <a:rPr lang="en-US" altLang="zh-CN" sz="32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中央领导有关要求</a:t>
            </a:r>
            <a:endParaRPr lang="zh-CN" altLang="en-US" sz="3200"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23"/>
          <p:cNvGrpSpPr/>
          <p:nvPr/>
        </p:nvGrpSpPr>
        <p:grpSpPr>
          <a:xfrm>
            <a:off x="2381224" y="785794"/>
            <a:ext cx="7660691" cy="7143802"/>
            <a:chOff x="857224" y="857230"/>
            <a:chExt cx="7660691" cy="7143802"/>
          </a:xfrm>
        </p:grpSpPr>
        <p:grpSp>
          <p:nvGrpSpPr>
            <p:cNvPr id="3" name="组合 17"/>
            <p:cNvGrpSpPr/>
            <p:nvPr/>
          </p:nvGrpSpPr>
          <p:grpSpPr>
            <a:xfrm>
              <a:off x="893727" y="3064106"/>
              <a:ext cx="7624188" cy="4936926"/>
              <a:chOff x="928661" y="3064106"/>
              <a:chExt cx="7500990" cy="4936926"/>
            </a:xfrm>
          </p:grpSpPr>
          <p:grpSp>
            <p:nvGrpSpPr>
              <p:cNvPr id="5" name="组合 16"/>
              <p:cNvGrpSpPr/>
              <p:nvPr/>
            </p:nvGrpSpPr>
            <p:grpSpPr>
              <a:xfrm>
                <a:off x="928661" y="3064106"/>
                <a:ext cx="7500990" cy="4936926"/>
                <a:chOff x="928661" y="2635478"/>
                <a:chExt cx="7500990" cy="4936926"/>
              </a:xfrm>
            </p:grpSpPr>
            <p:sp>
              <p:nvSpPr>
                <p:cNvPr id="12" name="圆角矩形 11"/>
                <p:cNvSpPr/>
                <p:nvPr/>
              </p:nvSpPr>
              <p:spPr>
                <a:xfrm>
                  <a:off x="928661" y="2635478"/>
                  <a:ext cx="7500990" cy="1079272"/>
                </a:xfrm>
                <a:prstGeom prst="roundRect">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endPar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圆角矩形 4"/>
                <p:cNvSpPr/>
                <p:nvPr/>
              </p:nvSpPr>
              <p:spPr>
                <a:xfrm>
                  <a:off x="1131288" y="4786746"/>
                  <a:ext cx="6851140" cy="27856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endParaRPr lang="zh-CN" altLang="en-US" sz="1200" b="1" dirty="0">
                    <a:solidFill>
                      <a:schemeClr val="accent1"/>
                    </a:solidFill>
                    <a:effectLst>
                      <a:outerShdw blurRad="38100" dist="38100" dir="2700000" algn="tl">
                        <a:srgbClr val="000000">
                          <a:alpha val="43137"/>
                        </a:srgbClr>
                      </a:outerShdw>
                    </a:effectLst>
                    <a:latin typeface="+mn-ea"/>
                  </a:endParaRPr>
                </a:p>
              </p:txBody>
            </p:sp>
          </p:grpSp>
          <p:sp>
            <p:nvSpPr>
              <p:cNvPr id="15" name="矩形 14"/>
              <p:cNvSpPr/>
              <p:nvPr/>
            </p:nvSpPr>
            <p:spPr>
              <a:xfrm>
                <a:off x="1103599" y="3105691"/>
                <a:ext cx="7309499" cy="1332230"/>
              </a:xfrm>
              <a:prstGeom prst="rect">
                <a:avLst/>
              </a:prstGeom>
            </p:spPr>
            <p:txBody>
              <a:bodyPr wrap="square">
                <a:spAutoFit/>
              </a:bodyPr>
              <a:lstStyle/>
              <a:p>
                <a:r>
                  <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李克强总理提出，要将</a:t>
                </a:r>
                <a:r>
                  <a:rPr lang="zh-CN" altLang="en-US" sz="20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绩效管理</a:t>
                </a:r>
                <a:r>
                  <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覆盖</a:t>
                </a:r>
                <a:r>
                  <a:rPr lang="zh-CN" altLang="en-US" sz="20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所有财政资金</a:t>
                </a:r>
                <a:r>
                  <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，贯穿预算编制、执行全过程，做到花钱必问效、无效必问责；要把绩效评价结果与预算调整和政策调整挂起钩来，低效无效资金一律削减。</a:t>
                </a:r>
                <a:endPar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6" name="组合 20"/>
            <p:cNvGrpSpPr/>
            <p:nvPr/>
          </p:nvGrpSpPr>
          <p:grpSpPr>
            <a:xfrm>
              <a:off x="857224" y="857230"/>
              <a:ext cx="7647147" cy="5643602"/>
              <a:chOff x="857224" y="857230"/>
              <a:chExt cx="7647147" cy="5643602"/>
            </a:xfrm>
          </p:grpSpPr>
          <p:graphicFrame>
            <p:nvGraphicFramePr>
              <p:cNvPr id="22" name="图示 21"/>
              <p:cNvGraphicFramePr/>
              <p:nvPr/>
            </p:nvGraphicFramePr>
            <p:xfrm>
              <a:off x="857224" y="4143378"/>
              <a:ext cx="7643866" cy="11430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7" name="圆角矩形 26"/>
              <p:cNvSpPr/>
              <p:nvPr/>
            </p:nvSpPr>
            <p:spPr>
              <a:xfrm>
                <a:off x="857224" y="5357825"/>
                <a:ext cx="7642800" cy="1143007"/>
              </a:xfrm>
              <a:prstGeom prst="roundRect">
                <a:avLst>
                  <a:gd name="adj" fmla="val 14876"/>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pPr lvl="0"/>
                <a:endParaRPr lang="zh-CN" altLang="en-US" sz="23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8" name="组合 15"/>
              <p:cNvGrpSpPr/>
              <p:nvPr/>
            </p:nvGrpSpPr>
            <p:grpSpPr>
              <a:xfrm>
                <a:off x="857224" y="857230"/>
                <a:ext cx="7647147" cy="2138215"/>
                <a:chOff x="857224" y="2143115"/>
                <a:chExt cx="7561341" cy="1935741"/>
              </a:xfrm>
            </p:grpSpPr>
            <p:grpSp>
              <p:nvGrpSpPr>
                <p:cNvPr id="11" name="组合 26"/>
                <p:cNvGrpSpPr/>
                <p:nvPr/>
              </p:nvGrpSpPr>
              <p:grpSpPr>
                <a:xfrm>
                  <a:off x="857224" y="2143115"/>
                  <a:ext cx="7558097" cy="1935741"/>
                  <a:chOff x="-214313" y="-657210"/>
                  <a:chExt cx="6251881" cy="1381738"/>
                </a:xfrm>
              </p:grpSpPr>
              <p:sp>
                <p:nvSpPr>
                  <p:cNvPr id="9" name="圆角矩形 8"/>
                  <p:cNvSpPr/>
                  <p:nvPr/>
                </p:nvSpPr>
                <p:spPr>
                  <a:xfrm>
                    <a:off x="-214313" y="-15688"/>
                    <a:ext cx="6251881" cy="740216"/>
                  </a:xfrm>
                  <a:prstGeom prst="roundRect">
                    <a:avLst/>
                  </a:prstGeom>
                  <a:solidFill>
                    <a:schemeClr val="accent2">
                      <a:shade val="50000"/>
                      <a:hueOff val="0"/>
                      <a:satOff val="0"/>
                      <a:lumOff val="0"/>
                    </a:schemeClr>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r>
                      <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b="1" dirty="0">
                      <a:effectLst>
                        <a:outerShdw blurRad="38100" dist="38100" dir="2700000" algn="tl">
                          <a:srgbClr val="000000">
                            <a:alpha val="43137"/>
                          </a:srgbClr>
                        </a:outerShdw>
                      </a:effectLst>
                    </a:endParaRPr>
                  </a:p>
                </p:txBody>
              </p:sp>
              <p:sp>
                <p:nvSpPr>
                  <p:cNvPr id="10" name="圆角矩形 4"/>
                  <p:cNvSpPr/>
                  <p:nvPr/>
                </p:nvSpPr>
                <p:spPr>
                  <a:xfrm>
                    <a:off x="-190289" y="-657210"/>
                    <a:ext cx="6002904" cy="6407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endParaRPr lang="zh-CN" altLang="en-US" sz="1200" b="1" dirty="0">
                      <a:solidFill>
                        <a:schemeClr val="accent1"/>
                      </a:solidFill>
                      <a:effectLst>
                        <a:outerShdw blurRad="38100" dist="38100" dir="2700000" algn="tl">
                          <a:srgbClr val="000000">
                            <a:alpha val="43137"/>
                          </a:srgbClr>
                        </a:outerShdw>
                      </a:effectLst>
                      <a:latin typeface="+mn-ea"/>
                    </a:endParaRPr>
                  </a:p>
                </p:txBody>
              </p:sp>
            </p:grpSp>
            <p:sp>
              <p:nvSpPr>
                <p:cNvPr id="14" name="矩形 13"/>
                <p:cNvSpPr/>
                <p:nvPr/>
              </p:nvSpPr>
              <p:spPr>
                <a:xfrm>
                  <a:off x="1071539" y="3132327"/>
                  <a:ext cx="7347026" cy="930140"/>
                </a:xfrm>
                <a:prstGeom prst="rect">
                  <a:avLst/>
                </a:prstGeom>
              </p:spPr>
              <p:txBody>
                <a:bodyPr wrap="square">
                  <a:spAutoFit/>
                </a:bodyPr>
                <a:lstStyle/>
                <a:p>
                  <a:pPr lvl="0"/>
                  <a:r>
                    <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习近平总书记强调，政府的钱不能乱花，</a:t>
                  </a:r>
                  <a:r>
                    <a:rPr lang="zh-CN" altLang="en-US" sz="20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要加强绩效管理，</a:t>
                  </a:r>
                  <a:r>
                    <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加大财政支出整合力度，优化支出结构，确保重点支出，提高资金使用效率，避免资金浪费。</a:t>
                  </a:r>
                  <a:r>
                    <a:rPr lang="en-US" altLang="zh-CN"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9" name="矩形 18"/>
              <p:cNvSpPr/>
              <p:nvPr/>
            </p:nvSpPr>
            <p:spPr>
              <a:xfrm>
                <a:off x="1000100" y="5413732"/>
                <a:ext cx="7430400" cy="1027430"/>
              </a:xfrm>
              <a:prstGeom prst="rect">
                <a:avLst/>
              </a:prstGeom>
            </p:spPr>
            <p:txBody>
              <a:bodyPr wrap="square">
                <a:spAutoFit/>
              </a:bodyPr>
              <a:lstStyle/>
              <a:p>
                <a:pPr lvl="0"/>
                <a:r>
                  <a:rPr lang="en-US" altLang="zh-CN"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2018</a:t>
                </a:r>
                <a:r>
                  <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年政府工作报告：</a:t>
                </a:r>
                <a:r>
                  <a:rPr lang="zh-CN" altLang="en-US" sz="20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全面实施绩效管理，</a:t>
                </a:r>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使财政资金花得其所、用得安全。</a:t>
                </a:r>
                <a:r>
                  <a:rPr lang="zh-CN" altLang="en-US" sz="20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加强扶贫资金绩效管理；</a:t>
                </a:r>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科研项目绩效评价要加快从重过程向重结果转变。</a:t>
                </a:r>
                <a:endParaRPr lang="zh-CN" altLang="en-US" sz="23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999252" y="4270722"/>
                <a:ext cx="7430400" cy="1027430"/>
              </a:xfrm>
              <a:prstGeom prst="rect">
                <a:avLst/>
              </a:prstGeom>
            </p:spPr>
            <p:txBody>
              <a:bodyPr wrap="square">
                <a:spAutoFit/>
              </a:bodyPr>
              <a:lstStyle/>
              <a:p>
                <a:pPr lvl="0">
                  <a:spcAft>
                    <a:spcPts val="0"/>
                  </a:spcAft>
                </a:pPr>
                <a:r>
                  <a:rPr lang="en-US" altLang="zh-CN"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a:t>
                </a:r>
                <a:r>
                  <a:rPr lang="zh-CN" altLang="en-US" sz="20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年政府工作报告：</a:t>
                </a:r>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坚守节用裕民的正道，压缩非重点支出，</a:t>
                </a:r>
                <a:r>
                  <a:rPr lang="zh-CN" altLang="en-US" sz="20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减少对绩效不高项目的预算安排；提高资金使用效益，每一笔钱都要花在明处、用出实效。 </a:t>
                </a:r>
                <a:endParaRPr lang="zh-CN" altLang="en-US" sz="23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523959" y="1000109"/>
            <a:ext cx="8644005" cy="642943"/>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r" defTabSz="456565" fontAlgn="auto">
              <a:spcBef>
                <a:spcPts val="0"/>
              </a:spcBef>
              <a:spcAft>
                <a:spcPts val="0"/>
              </a:spcAft>
              <a:defRPr/>
            </a:pPr>
            <a:endParaRPr kumimoji="1" lang="zh-CN" altLang="en-US" sz="4000" dirty="0">
              <a:solidFill>
                <a:prstClr val="white"/>
              </a:solidFill>
            </a:endParaRPr>
          </a:p>
        </p:txBody>
      </p:sp>
      <p:sp>
        <p:nvSpPr>
          <p:cNvPr id="4" name="Rectangle 2"/>
          <p:cNvSpPr txBox="1">
            <a:spLocks noChangeArrowheads="1"/>
          </p:cNvSpPr>
          <p:nvPr/>
        </p:nvSpPr>
        <p:spPr bwMode="auto">
          <a:xfrm>
            <a:off x="1881158" y="1000109"/>
            <a:ext cx="8143932" cy="642943"/>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中共中央 国务院部署全面实施预算绩效管理</a:t>
            </a:r>
            <a:endParaRPr lang="zh-CN" altLang="en-US" sz="3200"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30" name="图示 29"/>
          <p:cNvGraphicFramePr/>
          <p:nvPr/>
        </p:nvGraphicFramePr>
        <p:xfrm>
          <a:off x="2381224" y="1857364"/>
          <a:ext cx="3286148" cy="4286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 name="圆角矩形 4"/>
          <p:cNvSpPr/>
          <p:nvPr/>
        </p:nvSpPr>
        <p:spPr>
          <a:xfrm>
            <a:off x="2410269" y="1847201"/>
            <a:ext cx="7257101" cy="1089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endParaRPr lang="zh-CN" altLang="en-US" sz="1200" b="1" dirty="0">
              <a:solidFill>
                <a:schemeClr val="accent1"/>
              </a:solidFill>
              <a:effectLst>
                <a:outerShdw blurRad="38100" dist="38100" dir="2700000" algn="tl">
                  <a:srgbClr val="000000">
                    <a:alpha val="43137"/>
                  </a:srgbClr>
                </a:outerShdw>
              </a:effectLst>
              <a:latin typeface="+mn-ea"/>
            </a:endParaRPr>
          </a:p>
        </p:txBody>
      </p:sp>
      <p:sp>
        <p:nvSpPr>
          <p:cNvPr id="14" name="矩形 13"/>
          <p:cNvSpPr/>
          <p:nvPr/>
        </p:nvSpPr>
        <p:spPr>
          <a:xfrm>
            <a:off x="2595538" y="2500307"/>
            <a:ext cx="2857520" cy="3162300"/>
          </a:xfrm>
          <a:prstGeom prst="rect">
            <a:avLst/>
          </a:prstGeom>
        </p:spPr>
        <p:txBody>
          <a:bodyPr wrap="square">
            <a:spAutoFit/>
          </a:bodyPr>
          <a:lstStyle/>
          <a:p>
            <a:pPr>
              <a:lnSpc>
                <a:spcPct val="140000"/>
              </a:lnSpc>
            </a:pPr>
            <a:r>
              <a:rPr lang="en-US" altLang="zh-CN" sz="24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a:t>
            </a:r>
            <a:r>
              <a:rPr lang="zh-CN" altLang="en-US" sz="24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24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4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日，中共中央  国务院印发</a:t>
            </a:r>
            <a:r>
              <a:rPr lang="en-US" altLang="zh-CN" sz="24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关于全面实施预算绩效管理的意见</a:t>
            </a:r>
            <a:r>
              <a:rPr lang="en-US" altLang="zh-CN" sz="24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400" b="1" dirty="0" smtClean="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40000"/>
              </a:lnSpc>
            </a:pPr>
            <a:r>
              <a:rPr lang="zh-CN"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（中发</a:t>
            </a:r>
            <a:r>
              <a:rPr lang="en-US" altLang="zh-CN"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2018</a:t>
            </a:r>
            <a:r>
              <a:rPr lang="en-US" altLang="zh-CN"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34</a:t>
            </a:r>
            <a:r>
              <a:rPr lang="zh-CN"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号）</a:t>
            </a:r>
            <a:r>
              <a:rPr lang="en-US" altLang="zh-CN"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6" cstate="print"/>
          <a:srcRect/>
          <a:stretch>
            <a:fillRect/>
          </a:stretch>
        </p:blipFill>
        <p:spPr bwMode="auto">
          <a:xfrm>
            <a:off x="6370345" y="1825387"/>
            <a:ext cx="3154681" cy="4566831"/>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Graphic spid="3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536" y="1124744"/>
            <a:ext cx="8229600" cy="4752528"/>
          </a:xfrm>
        </p:spPr>
        <p:txBody>
          <a:bodyPr/>
          <a:lstStyle/>
          <a:p>
            <a:r>
              <a:rPr lang="zh-CN" altLang="en-US" sz="2800" b="1" dirty="0">
                <a:solidFill>
                  <a:srgbClr val="002060"/>
                </a:solidFill>
                <a:latin typeface="+mn-ea"/>
              </a:rPr>
              <a:t>力争用</a:t>
            </a:r>
            <a:r>
              <a:rPr lang="en-US" altLang="zh-CN" sz="2800" b="1" dirty="0">
                <a:solidFill>
                  <a:srgbClr val="002060"/>
                </a:solidFill>
                <a:latin typeface="+mn-ea"/>
              </a:rPr>
              <a:t>3—5</a:t>
            </a:r>
            <a:r>
              <a:rPr lang="zh-CN" altLang="en-US" sz="2800" b="1" dirty="0">
                <a:solidFill>
                  <a:srgbClr val="002060"/>
                </a:solidFill>
                <a:latin typeface="+mn-ea"/>
              </a:rPr>
              <a:t>年时间基本建成</a:t>
            </a:r>
            <a:r>
              <a:rPr lang="zh-CN" altLang="en-US" sz="2800" b="1" dirty="0">
                <a:solidFill>
                  <a:schemeClr val="tx2"/>
                </a:solidFill>
                <a:latin typeface="+mn-ea"/>
              </a:rPr>
              <a:t>全方位、全过程、全覆盖</a:t>
            </a:r>
            <a:r>
              <a:rPr lang="zh-CN" altLang="en-US" sz="2800" b="1" dirty="0">
                <a:solidFill>
                  <a:srgbClr val="002060"/>
                </a:solidFill>
                <a:latin typeface="+mn-ea"/>
              </a:rPr>
              <a:t>的预算绩效管理体系，实现</a:t>
            </a:r>
            <a:r>
              <a:rPr lang="zh-CN" altLang="en-US" sz="2800" b="1" dirty="0">
                <a:solidFill>
                  <a:schemeClr val="tx2"/>
                </a:solidFill>
                <a:latin typeface="+mn-ea"/>
              </a:rPr>
              <a:t>预算和绩效管理一体化</a:t>
            </a:r>
            <a:r>
              <a:rPr lang="zh-CN" altLang="en-US" sz="2800" b="1" dirty="0">
                <a:solidFill>
                  <a:srgbClr val="002060"/>
                </a:solidFill>
                <a:latin typeface="+mn-ea"/>
              </a:rPr>
              <a:t>，着力提高财政资源配置效率和使用效益，</a:t>
            </a:r>
            <a:r>
              <a:rPr lang="zh-CN" altLang="en-US" sz="2800" b="1" dirty="0">
                <a:solidFill>
                  <a:schemeClr val="tx2"/>
                </a:solidFill>
                <a:latin typeface="+mn-ea"/>
              </a:rPr>
              <a:t>改变预算资金分配的固化格局</a:t>
            </a:r>
            <a:r>
              <a:rPr lang="zh-CN" altLang="en-US" sz="2800" b="1" dirty="0">
                <a:solidFill>
                  <a:srgbClr val="002060"/>
                </a:solidFill>
                <a:latin typeface="+mn-ea"/>
              </a:rPr>
              <a:t>，提高预算管理水平和政策实施效果，为经济社会发展提供有力保障。</a:t>
            </a:r>
            <a:endParaRPr lang="zh-CN" altLang="en-US" sz="2800" b="1" dirty="0">
              <a:solidFill>
                <a:srgbClr val="002060"/>
              </a:solidFill>
            </a:endParaRPr>
          </a:p>
          <a:p>
            <a:endParaRPr lang="zh-CN" altLang="en-US" dirty="0"/>
          </a:p>
        </p:txBody>
      </p:sp>
      <p:sp>
        <p:nvSpPr>
          <p:cNvPr id="3" name="标题 2"/>
          <p:cNvSpPr>
            <a:spLocks noGrp="1"/>
          </p:cNvSpPr>
          <p:nvPr>
            <p:ph type="title"/>
          </p:nvPr>
        </p:nvSpPr>
        <p:spPr>
          <a:xfrm>
            <a:off x="1991544" y="404664"/>
            <a:ext cx="8568952" cy="432000"/>
          </a:xfrm>
        </p:spPr>
        <p:txBody>
          <a:bodyPr/>
          <a:lstStyle/>
          <a:p>
            <a:r>
              <a:rPr lang="en-US" altLang="zh-CN" b="1" dirty="0">
                <a:solidFill>
                  <a:srgbClr val="002060"/>
                </a:solidFill>
                <a:latin typeface="+mn-ea"/>
                <a:ea typeface="+mn-ea"/>
              </a:rPr>
              <a:t>《</a:t>
            </a:r>
            <a:r>
              <a:rPr lang="zh-CN" altLang="en-US" b="1" dirty="0">
                <a:solidFill>
                  <a:srgbClr val="002060"/>
                </a:solidFill>
                <a:latin typeface="+mn-ea"/>
                <a:ea typeface="+mn-ea"/>
              </a:rPr>
              <a:t>关于全面实施预算绩效管理的意见</a:t>
            </a:r>
            <a:r>
              <a:rPr lang="en-US" altLang="zh-CN" b="1" dirty="0">
                <a:solidFill>
                  <a:srgbClr val="002060"/>
                </a:solidFill>
                <a:latin typeface="+mn-ea"/>
                <a:ea typeface="+mn-ea"/>
              </a:rPr>
              <a:t>》</a:t>
            </a:r>
            <a:endParaRPr lang="zh-CN" altLang="en-US" b="1" dirty="0">
              <a:solidFill>
                <a:srgbClr val="002060"/>
              </a:solidFill>
              <a:latin typeface="+mn-ea"/>
              <a:ea typeface="+mn-ea"/>
            </a:endParaRPr>
          </a:p>
        </p:txBody>
      </p:sp>
      <p:sp>
        <p:nvSpPr>
          <p:cNvPr id="5" name="AutoShape 7"/>
          <p:cNvSpPr>
            <a:spLocks noChangeArrowheads="1"/>
          </p:cNvSpPr>
          <p:nvPr/>
        </p:nvSpPr>
        <p:spPr bwMode="auto">
          <a:xfrm>
            <a:off x="1847528" y="4293096"/>
            <a:ext cx="6684672" cy="1100777"/>
          </a:xfrm>
          <a:prstGeom prst="homePlate">
            <a:avLst>
              <a:gd name="adj" fmla="val 44433"/>
            </a:avLst>
          </a:prstGeom>
          <a:solidFill>
            <a:schemeClr val="bg1">
              <a:lumMod val="85000"/>
            </a:schemeClr>
          </a:solidFill>
          <a:ln w="9525">
            <a:solidFill>
              <a:srgbClr val="EAEAEA"/>
            </a:solidFill>
            <a:miter lim="800000"/>
          </a:ln>
        </p:spPr>
        <p:txBody>
          <a:bodyPr wrap="none" lIns="87920" tIns="43960" rIns="87920" bIns="43960" anchor="ctr"/>
          <a:lstStyle/>
          <a:p>
            <a:pPr marL="344170" indent="-344170" defTabSz="879475" fontAlgn="base">
              <a:lnSpc>
                <a:spcPct val="120000"/>
              </a:lnSpc>
              <a:spcBef>
                <a:spcPct val="0"/>
              </a:spcBef>
              <a:spcAft>
                <a:spcPct val="0"/>
              </a:spcAft>
            </a:pPr>
            <a:endParaRPr lang="zh-CN" altLang="en-US" sz="1200">
              <a:solidFill>
                <a:srgbClr val="646464"/>
              </a:solidFill>
              <a:latin typeface="Arial" panose="020B0604020202020204" pitchFamily="34" charset="0"/>
              <a:ea typeface="微软雅黑" panose="020B0503020204020204" pitchFamily="34" charset="-122"/>
            </a:endParaRPr>
          </a:p>
        </p:txBody>
      </p:sp>
      <p:grpSp>
        <p:nvGrpSpPr>
          <p:cNvPr id="4" name="组合 33"/>
          <p:cNvGrpSpPr/>
          <p:nvPr/>
        </p:nvGrpSpPr>
        <p:grpSpPr bwMode="auto">
          <a:xfrm>
            <a:off x="8688288" y="3861048"/>
            <a:ext cx="1678413" cy="1938359"/>
            <a:chOff x="7737176" y="3044094"/>
            <a:chExt cx="1677511" cy="1374579"/>
          </a:xfrm>
        </p:grpSpPr>
        <p:grpSp>
          <p:nvGrpSpPr>
            <p:cNvPr id="6" name="组合 53"/>
            <p:cNvGrpSpPr/>
            <p:nvPr/>
          </p:nvGrpSpPr>
          <p:grpSpPr bwMode="auto">
            <a:xfrm>
              <a:off x="7737176" y="3044094"/>
              <a:ext cx="1677511" cy="1374579"/>
              <a:chOff x="7647017" y="2699415"/>
              <a:chExt cx="2617944" cy="2145185"/>
            </a:xfrm>
          </p:grpSpPr>
          <p:sp>
            <p:nvSpPr>
              <p:cNvPr id="9"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lIns="110758" tIns="55379" rIns="110758" bIns="55379" anchor="ctr"/>
              <a:lstStyle/>
              <a:p>
                <a:pPr defTabSz="879475" fontAlgn="base">
                  <a:spcBef>
                    <a:spcPct val="0"/>
                  </a:spcBef>
                  <a:spcAft>
                    <a:spcPct val="0"/>
                  </a:spcAft>
                </a:pPr>
                <a:endParaRPr lang="zh-CN" altLang="en-US" sz="1700">
                  <a:solidFill>
                    <a:srgbClr val="000000"/>
                  </a:solidFill>
                  <a:latin typeface="Arial" panose="020B0604020202020204" pitchFamily="34" charset="0"/>
                  <a:ea typeface="微软雅黑" panose="020B0503020204020204" pitchFamily="34" charset="-122"/>
                </a:endParaRPr>
              </a:p>
            </p:txBody>
          </p:sp>
          <p:sp>
            <p:nvSpPr>
              <p:cNvPr id="10" name="Oval 19"/>
              <p:cNvSpPr>
                <a:spLocks noChangeArrowheads="1"/>
              </p:cNvSpPr>
              <p:nvPr/>
            </p:nvSpPr>
            <p:spPr bwMode="auto">
              <a:xfrm>
                <a:off x="7759333" y="2699415"/>
                <a:ext cx="2183419" cy="1931673"/>
              </a:xfrm>
              <a:prstGeom prst="ellipse">
                <a:avLst/>
              </a:prstGeom>
              <a:solidFill>
                <a:srgbClr val="054487"/>
              </a:solidFill>
              <a:ln>
                <a:noFill/>
              </a:ln>
              <a:extLst>
                <a:ext uri="{91240B29-F687-4F45-9708-019B960494DF}">
                  <a14:hiddenLine xmlns:a14="http://schemas.microsoft.com/office/drawing/2010/main" w="25400">
                    <a:solidFill>
                      <a:srgbClr val="000000"/>
                    </a:solidFill>
                    <a:round/>
                  </a14:hiddenLine>
                </a:ext>
              </a:extLst>
            </p:spPr>
            <p:txBody>
              <a:bodyPr lIns="110758" tIns="55379" rIns="110758" bIns="55379" anchor="ctr"/>
              <a:lstStyle/>
              <a:p>
                <a:pPr algn="ctr" defTabSz="879475" fontAlgn="base">
                  <a:spcBef>
                    <a:spcPct val="0"/>
                  </a:spcBef>
                  <a:spcAft>
                    <a:spcPct val="0"/>
                  </a:spcAft>
                </a:pP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1" name="未知"/>
              <p:cNvSpPr/>
              <p:nvPr/>
            </p:nvSpPr>
            <p:spPr bwMode="auto">
              <a:xfrm>
                <a:off x="8232713" y="2743105"/>
                <a:ext cx="1489791" cy="72744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sp>
          <p:nvSpPr>
            <p:cNvPr id="8" name="TextBox 7"/>
            <p:cNvSpPr txBox="1">
              <a:spLocks noChangeArrowheads="1"/>
            </p:cNvSpPr>
            <p:nvPr/>
          </p:nvSpPr>
          <p:spPr bwMode="auto">
            <a:xfrm>
              <a:off x="7881115" y="3401543"/>
              <a:ext cx="1338917" cy="45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758" tIns="55379" rIns="110758" bIns="55379">
              <a:spAutoFit/>
            </a:bodyPr>
            <a:lstStyle>
              <a:lvl1pPr defTabSz="1108075" eaLnBrk="0" hangingPunct="0">
                <a:defRPr>
                  <a:solidFill>
                    <a:schemeClr val="tx1"/>
                  </a:solidFill>
                  <a:latin typeface="Arial" panose="020B0604020202020204" pitchFamily="34" charset="0"/>
                </a:defRPr>
              </a:lvl1pPr>
              <a:lvl2pPr marL="900430" indent="-346075" defTabSz="1108075" eaLnBrk="0" hangingPunct="0">
                <a:defRPr>
                  <a:solidFill>
                    <a:schemeClr val="tx1"/>
                  </a:solidFill>
                  <a:latin typeface="Arial" panose="020B0604020202020204" pitchFamily="34" charset="0"/>
                </a:defRPr>
              </a:lvl2pPr>
              <a:lvl3pPr marL="1384300" indent="-276225" defTabSz="1108075" eaLnBrk="0" hangingPunct="0">
                <a:defRPr>
                  <a:solidFill>
                    <a:schemeClr val="tx1"/>
                  </a:solidFill>
                  <a:latin typeface="Arial" panose="020B0604020202020204" pitchFamily="34" charset="0"/>
                </a:defRPr>
              </a:lvl3pPr>
              <a:lvl4pPr marL="1938655" indent="-276225" defTabSz="1108075" eaLnBrk="0" hangingPunct="0">
                <a:defRPr>
                  <a:solidFill>
                    <a:schemeClr val="tx1"/>
                  </a:solidFill>
                  <a:latin typeface="Arial" panose="020B0604020202020204" pitchFamily="34" charset="0"/>
                </a:defRPr>
              </a:lvl4pPr>
              <a:lvl5pPr marL="2491105" indent="-274955" defTabSz="1108075" eaLnBrk="0" hangingPunct="0">
                <a:defRPr>
                  <a:solidFill>
                    <a:schemeClr val="tx1"/>
                  </a:solidFill>
                  <a:latin typeface="Arial" panose="020B0604020202020204" pitchFamily="34" charset="0"/>
                </a:defRPr>
              </a:lvl5pPr>
              <a:lvl6pPr marL="2948305" indent="-274955" algn="ctr" defTabSz="1108075" eaLnBrk="0" fontAlgn="base" hangingPunct="0">
                <a:spcBef>
                  <a:spcPct val="0"/>
                </a:spcBef>
                <a:spcAft>
                  <a:spcPct val="0"/>
                </a:spcAft>
                <a:defRPr>
                  <a:solidFill>
                    <a:schemeClr val="tx1"/>
                  </a:solidFill>
                  <a:latin typeface="Arial" panose="020B0604020202020204" pitchFamily="34" charset="0"/>
                </a:defRPr>
              </a:lvl6pPr>
              <a:lvl7pPr marL="3405505" indent="-274955" algn="ctr" defTabSz="1108075" eaLnBrk="0" fontAlgn="base" hangingPunct="0">
                <a:spcBef>
                  <a:spcPct val="0"/>
                </a:spcBef>
                <a:spcAft>
                  <a:spcPct val="0"/>
                </a:spcAft>
                <a:defRPr>
                  <a:solidFill>
                    <a:schemeClr val="tx1"/>
                  </a:solidFill>
                  <a:latin typeface="Arial" panose="020B0604020202020204" pitchFamily="34" charset="0"/>
                </a:defRPr>
              </a:lvl7pPr>
              <a:lvl8pPr marL="3862705" indent="-274955" algn="ctr" defTabSz="1108075" eaLnBrk="0" fontAlgn="base" hangingPunct="0">
                <a:spcBef>
                  <a:spcPct val="0"/>
                </a:spcBef>
                <a:spcAft>
                  <a:spcPct val="0"/>
                </a:spcAft>
                <a:defRPr>
                  <a:solidFill>
                    <a:schemeClr val="tx1"/>
                  </a:solidFill>
                  <a:latin typeface="Arial" panose="020B0604020202020204" pitchFamily="34" charset="0"/>
                </a:defRPr>
              </a:lvl8pPr>
              <a:lvl9pPr marL="4319905" indent="-274955" algn="ctr" defTabSz="1108075"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zh-CN" sz="3500" i="1" dirty="0">
                  <a:solidFill>
                    <a:srgbClr val="FF0000"/>
                  </a:solidFill>
                  <a:latin typeface="Impact" panose="020B0806030902050204" pitchFamily="34" charset="0"/>
                  <a:ea typeface="微软雅黑" panose="020B0503020204020204" pitchFamily="34" charset="-122"/>
                </a:rPr>
                <a:t>2022</a:t>
              </a:r>
              <a:endParaRPr lang="zh-CN" altLang="en-US" sz="3500" i="1" dirty="0">
                <a:solidFill>
                  <a:srgbClr val="FF0000"/>
                </a:solidFill>
                <a:latin typeface="Impact" panose="020B0806030902050204" pitchFamily="34" charset="0"/>
                <a:ea typeface="微软雅黑" panose="020B0503020204020204" pitchFamily="34" charset="-122"/>
              </a:endParaRPr>
            </a:p>
          </p:txBody>
        </p:sp>
      </p:grpSp>
      <p:sp>
        <p:nvSpPr>
          <p:cNvPr id="12" name="AutoShape 8"/>
          <p:cNvSpPr>
            <a:spLocks noChangeArrowheads="1"/>
          </p:cNvSpPr>
          <p:nvPr/>
        </p:nvSpPr>
        <p:spPr bwMode="auto">
          <a:xfrm>
            <a:off x="6600056" y="4293096"/>
            <a:ext cx="568292" cy="1125987"/>
          </a:xfrm>
          <a:prstGeom prst="chevron">
            <a:avLst>
              <a:gd name="adj" fmla="val 55472"/>
            </a:avLst>
          </a:prstGeom>
          <a:solidFill>
            <a:srgbClr val="054487"/>
          </a:solidFill>
          <a:ln>
            <a:noFill/>
          </a:ln>
        </p:spPr>
        <p:txBody>
          <a:bodyPr lIns="87920" tIns="43960" rIns="87920" bIns="43960" anchor="ctr"/>
          <a:lstStyle/>
          <a:p>
            <a:pPr algn="ctr" defTabSz="879475" fontAlgn="base">
              <a:spcBef>
                <a:spcPct val="0"/>
              </a:spcBef>
              <a:spcAft>
                <a:spcPct val="0"/>
              </a:spcAft>
            </a:pP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3" name="AutoShape 8"/>
          <p:cNvSpPr>
            <a:spLocks noChangeArrowheads="1"/>
          </p:cNvSpPr>
          <p:nvPr/>
        </p:nvSpPr>
        <p:spPr bwMode="auto">
          <a:xfrm>
            <a:off x="4871864" y="4293096"/>
            <a:ext cx="568292" cy="1125987"/>
          </a:xfrm>
          <a:prstGeom prst="chevron">
            <a:avLst>
              <a:gd name="adj" fmla="val 55472"/>
            </a:avLst>
          </a:prstGeom>
          <a:solidFill>
            <a:srgbClr val="054487"/>
          </a:solidFill>
          <a:ln>
            <a:noFill/>
          </a:ln>
        </p:spPr>
        <p:txBody>
          <a:bodyPr lIns="87920" tIns="43960" rIns="87920" bIns="43960" anchor="ctr"/>
          <a:lstStyle/>
          <a:p>
            <a:pPr algn="ctr" defTabSz="879475" fontAlgn="base">
              <a:spcBef>
                <a:spcPct val="0"/>
              </a:spcBef>
              <a:spcAft>
                <a:spcPct val="0"/>
              </a:spcAft>
            </a:pP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4" name="AutoShape 8"/>
          <p:cNvSpPr>
            <a:spLocks noChangeArrowheads="1"/>
          </p:cNvSpPr>
          <p:nvPr/>
        </p:nvSpPr>
        <p:spPr bwMode="auto">
          <a:xfrm>
            <a:off x="8112224" y="4293096"/>
            <a:ext cx="568292" cy="1125987"/>
          </a:xfrm>
          <a:prstGeom prst="chevron">
            <a:avLst>
              <a:gd name="adj" fmla="val 55472"/>
            </a:avLst>
          </a:prstGeom>
          <a:solidFill>
            <a:srgbClr val="054487"/>
          </a:solidFill>
          <a:ln>
            <a:noFill/>
          </a:ln>
        </p:spPr>
        <p:txBody>
          <a:bodyPr lIns="87920" tIns="43960" rIns="87920" bIns="43960" anchor="ctr"/>
          <a:lstStyle/>
          <a:p>
            <a:pPr algn="ctr" defTabSz="879475" fontAlgn="base">
              <a:spcBef>
                <a:spcPct val="0"/>
              </a:spcBef>
              <a:spcAft>
                <a:spcPct val="0"/>
              </a:spcAft>
            </a:pP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5" name="AutoShape 8"/>
          <p:cNvSpPr>
            <a:spLocks noChangeArrowheads="1"/>
          </p:cNvSpPr>
          <p:nvPr/>
        </p:nvSpPr>
        <p:spPr bwMode="auto">
          <a:xfrm>
            <a:off x="3287688" y="4293096"/>
            <a:ext cx="568292" cy="1125987"/>
          </a:xfrm>
          <a:prstGeom prst="chevron">
            <a:avLst>
              <a:gd name="adj" fmla="val 55472"/>
            </a:avLst>
          </a:prstGeom>
          <a:solidFill>
            <a:srgbClr val="054487"/>
          </a:solidFill>
          <a:ln>
            <a:noFill/>
          </a:ln>
        </p:spPr>
        <p:txBody>
          <a:bodyPr lIns="87920" tIns="43960" rIns="87920" bIns="43960" anchor="ctr"/>
          <a:lstStyle/>
          <a:p>
            <a:pPr algn="ctr" defTabSz="879475" fontAlgn="base">
              <a:spcBef>
                <a:spcPct val="0"/>
              </a:spcBef>
              <a:spcAft>
                <a:spcPct val="0"/>
              </a:spcAft>
            </a:pP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a:spLocks noChangeArrowheads="1"/>
          </p:cNvSpPr>
          <p:nvPr/>
        </p:nvSpPr>
        <p:spPr bwMode="auto">
          <a:xfrm>
            <a:off x="4079776" y="4653136"/>
            <a:ext cx="7920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20" tIns="43960" rIns="87920" bIns="43960">
            <a:spAutoFit/>
          </a:bodyPr>
          <a:lstStyle>
            <a:lvl1pPr defTabSz="1108075" eaLnBrk="0" hangingPunct="0">
              <a:defRPr>
                <a:solidFill>
                  <a:schemeClr val="tx1"/>
                </a:solidFill>
                <a:latin typeface="Arial" panose="020B0604020202020204" pitchFamily="34" charset="0"/>
              </a:defRPr>
            </a:lvl1pPr>
            <a:lvl2pPr marL="900430" indent="-346075" defTabSz="1108075" eaLnBrk="0" hangingPunct="0">
              <a:defRPr>
                <a:solidFill>
                  <a:schemeClr val="tx1"/>
                </a:solidFill>
                <a:latin typeface="Arial" panose="020B0604020202020204" pitchFamily="34" charset="0"/>
              </a:defRPr>
            </a:lvl2pPr>
            <a:lvl3pPr marL="1384300" indent="-276225" defTabSz="1108075" eaLnBrk="0" hangingPunct="0">
              <a:defRPr>
                <a:solidFill>
                  <a:schemeClr val="tx1"/>
                </a:solidFill>
                <a:latin typeface="Arial" panose="020B0604020202020204" pitchFamily="34" charset="0"/>
              </a:defRPr>
            </a:lvl3pPr>
            <a:lvl4pPr marL="1938655" indent="-276225" defTabSz="1108075" eaLnBrk="0" hangingPunct="0">
              <a:defRPr>
                <a:solidFill>
                  <a:schemeClr val="tx1"/>
                </a:solidFill>
                <a:latin typeface="Arial" panose="020B0604020202020204" pitchFamily="34" charset="0"/>
              </a:defRPr>
            </a:lvl4pPr>
            <a:lvl5pPr marL="2491105" indent="-274955" defTabSz="1108075" eaLnBrk="0" hangingPunct="0">
              <a:defRPr>
                <a:solidFill>
                  <a:schemeClr val="tx1"/>
                </a:solidFill>
                <a:latin typeface="Arial" panose="020B0604020202020204" pitchFamily="34" charset="0"/>
              </a:defRPr>
            </a:lvl5pPr>
            <a:lvl6pPr marL="2948305" indent="-274955" algn="ctr" defTabSz="1108075" eaLnBrk="0" fontAlgn="base" hangingPunct="0">
              <a:spcBef>
                <a:spcPct val="0"/>
              </a:spcBef>
              <a:spcAft>
                <a:spcPct val="0"/>
              </a:spcAft>
              <a:defRPr>
                <a:solidFill>
                  <a:schemeClr val="tx1"/>
                </a:solidFill>
                <a:latin typeface="Arial" panose="020B0604020202020204" pitchFamily="34" charset="0"/>
              </a:defRPr>
            </a:lvl6pPr>
            <a:lvl7pPr marL="3405505" indent="-274955" algn="ctr" defTabSz="1108075" eaLnBrk="0" fontAlgn="base" hangingPunct="0">
              <a:spcBef>
                <a:spcPct val="0"/>
              </a:spcBef>
              <a:spcAft>
                <a:spcPct val="0"/>
              </a:spcAft>
              <a:defRPr>
                <a:solidFill>
                  <a:schemeClr val="tx1"/>
                </a:solidFill>
                <a:latin typeface="Arial" panose="020B0604020202020204" pitchFamily="34" charset="0"/>
              </a:defRPr>
            </a:lvl7pPr>
            <a:lvl8pPr marL="3862705" indent="-274955" algn="ctr" defTabSz="1108075" eaLnBrk="0" fontAlgn="base" hangingPunct="0">
              <a:spcBef>
                <a:spcPct val="0"/>
              </a:spcBef>
              <a:spcAft>
                <a:spcPct val="0"/>
              </a:spcAft>
              <a:defRPr>
                <a:solidFill>
                  <a:schemeClr val="tx1"/>
                </a:solidFill>
                <a:latin typeface="Arial" panose="020B0604020202020204" pitchFamily="34" charset="0"/>
              </a:defRPr>
            </a:lvl8pPr>
            <a:lvl9pPr marL="4319905" indent="-274955" algn="ctr" defTabSz="1108075"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zh-CN" sz="1700" i="1" dirty="0">
                <a:solidFill>
                  <a:srgbClr val="646464"/>
                </a:solidFill>
                <a:latin typeface="Impact" panose="020B0806030902050204" pitchFamily="34" charset="0"/>
                <a:ea typeface="微软雅黑" panose="020B0503020204020204" pitchFamily="34" charset="-122"/>
              </a:rPr>
              <a:t>2019</a:t>
            </a:r>
            <a:endParaRPr lang="zh-CN" altLang="en-US" sz="1700" i="1" dirty="0">
              <a:solidFill>
                <a:srgbClr val="646464"/>
              </a:solidFill>
              <a:latin typeface="Impact" panose="020B0806030902050204" pitchFamily="34" charset="0"/>
              <a:ea typeface="微软雅黑" panose="020B0503020204020204" pitchFamily="34" charset="-122"/>
            </a:endParaRPr>
          </a:p>
        </p:txBody>
      </p:sp>
      <p:sp>
        <p:nvSpPr>
          <p:cNvPr id="17" name="TextBox 16"/>
          <p:cNvSpPr txBox="1">
            <a:spLocks noChangeArrowheads="1"/>
          </p:cNvSpPr>
          <p:nvPr/>
        </p:nvSpPr>
        <p:spPr bwMode="auto">
          <a:xfrm>
            <a:off x="2351584" y="4653136"/>
            <a:ext cx="59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20" tIns="43960" rIns="87920" bIns="43960">
            <a:spAutoFit/>
          </a:bodyPr>
          <a:lstStyle>
            <a:lvl1pPr defTabSz="1108075" eaLnBrk="0" hangingPunct="0">
              <a:defRPr>
                <a:solidFill>
                  <a:schemeClr val="tx1"/>
                </a:solidFill>
                <a:latin typeface="Arial" panose="020B0604020202020204" pitchFamily="34" charset="0"/>
              </a:defRPr>
            </a:lvl1pPr>
            <a:lvl2pPr marL="900430" indent="-346075" defTabSz="1108075" eaLnBrk="0" hangingPunct="0">
              <a:defRPr>
                <a:solidFill>
                  <a:schemeClr val="tx1"/>
                </a:solidFill>
                <a:latin typeface="Arial" panose="020B0604020202020204" pitchFamily="34" charset="0"/>
              </a:defRPr>
            </a:lvl2pPr>
            <a:lvl3pPr marL="1384300" indent="-276225" defTabSz="1108075" eaLnBrk="0" hangingPunct="0">
              <a:defRPr>
                <a:solidFill>
                  <a:schemeClr val="tx1"/>
                </a:solidFill>
                <a:latin typeface="Arial" panose="020B0604020202020204" pitchFamily="34" charset="0"/>
              </a:defRPr>
            </a:lvl3pPr>
            <a:lvl4pPr marL="1938655" indent="-276225" defTabSz="1108075" eaLnBrk="0" hangingPunct="0">
              <a:defRPr>
                <a:solidFill>
                  <a:schemeClr val="tx1"/>
                </a:solidFill>
                <a:latin typeface="Arial" panose="020B0604020202020204" pitchFamily="34" charset="0"/>
              </a:defRPr>
            </a:lvl4pPr>
            <a:lvl5pPr marL="2491105" indent="-274955" defTabSz="1108075" eaLnBrk="0" hangingPunct="0">
              <a:defRPr>
                <a:solidFill>
                  <a:schemeClr val="tx1"/>
                </a:solidFill>
                <a:latin typeface="Arial" panose="020B0604020202020204" pitchFamily="34" charset="0"/>
              </a:defRPr>
            </a:lvl5pPr>
            <a:lvl6pPr marL="2948305" indent="-274955" algn="ctr" defTabSz="1108075" eaLnBrk="0" fontAlgn="base" hangingPunct="0">
              <a:spcBef>
                <a:spcPct val="0"/>
              </a:spcBef>
              <a:spcAft>
                <a:spcPct val="0"/>
              </a:spcAft>
              <a:defRPr>
                <a:solidFill>
                  <a:schemeClr val="tx1"/>
                </a:solidFill>
                <a:latin typeface="Arial" panose="020B0604020202020204" pitchFamily="34" charset="0"/>
              </a:defRPr>
            </a:lvl6pPr>
            <a:lvl7pPr marL="3405505" indent="-274955" algn="ctr" defTabSz="1108075" eaLnBrk="0" fontAlgn="base" hangingPunct="0">
              <a:spcBef>
                <a:spcPct val="0"/>
              </a:spcBef>
              <a:spcAft>
                <a:spcPct val="0"/>
              </a:spcAft>
              <a:defRPr>
                <a:solidFill>
                  <a:schemeClr val="tx1"/>
                </a:solidFill>
                <a:latin typeface="Arial" panose="020B0604020202020204" pitchFamily="34" charset="0"/>
              </a:defRPr>
            </a:lvl7pPr>
            <a:lvl8pPr marL="3862705" indent="-274955" algn="ctr" defTabSz="1108075" eaLnBrk="0" fontAlgn="base" hangingPunct="0">
              <a:spcBef>
                <a:spcPct val="0"/>
              </a:spcBef>
              <a:spcAft>
                <a:spcPct val="0"/>
              </a:spcAft>
              <a:defRPr>
                <a:solidFill>
                  <a:schemeClr val="tx1"/>
                </a:solidFill>
                <a:latin typeface="Arial" panose="020B0604020202020204" pitchFamily="34" charset="0"/>
              </a:defRPr>
            </a:lvl8pPr>
            <a:lvl9pPr marL="4319905" indent="-274955" algn="ctr" defTabSz="1108075"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zh-CN" sz="1700" i="1" dirty="0">
                <a:solidFill>
                  <a:srgbClr val="646464"/>
                </a:solidFill>
                <a:latin typeface="Impact" panose="020B0806030902050204" pitchFamily="34" charset="0"/>
                <a:ea typeface="微软雅黑" panose="020B0503020204020204" pitchFamily="34" charset="-122"/>
              </a:rPr>
              <a:t>2018</a:t>
            </a:r>
            <a:endParaRPr lang="zh-CN" altLang="en-US" sz="1700" i="1" dirty="0">
              <a:solidFill>
                <a:srgbClr val="646464"/>
              </a:solidFill>
              <a:latin typeface="Impact" panose="020B0806030902050204" pitchFamily="34" charset="0"/>
              <a:ea typeface="微软雅黑" panose="020B0503020204020204" pitchFamily="34" charset="-122"/>
            </a:endParaRPr>
          </a:p>
        </p:txBody>
      </p:sp>
      <p:sp>
        <p:nvSpPr>
          <p:cNvPr id="18" name="TextBox 17"/>
          <p:cNvSpPr txBox="1">
            <a:spLocks noChangeArrowheads="1"/>
          </p:cNvSpPr>
          <p:nvPr/>
        </p:nvSpPr>
        <p:spPr bwMode="auto">
          <a:xfrm>
            <a:off x="5591944" y="4509120"/>
            <a:ext cx="1123950" cy="6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20" tIns="43960" rIns="87920" bIns="43960">
            <a:spAutoFit/>
          </a:bodyPr>
          <a:lstStyle>
            <a:lvl1pPr defTabSz="1108075" eaLnBrk="0" hangingPunct="0">
              <a:defRPr>
                <a:solidFill>
                  <a:schemeClr val="tx1"/>
                </a:solidFill>
                <a:latin typeface="Arial" panose="020B0604020202020204" pitchFamily="34" charset="0"/>
              </a:defRPr>
            </a:lvl1pPr>
            <a:lvl2pPr marL="900430" indent="-346075" defTabSz="1108075" eaLnBrk="0" hangingPunct="0">
              <a:defRPr>
                <a:solidFill>
                  <a:schemeClr val="tx1"/>
                </a:solidFill>
                <a:latin typeface="Arial" panose="020B0604020202020204" pitchFamily="34" charset="0"/>
              </a:defRPr>
            </a:lvl2pPr>
            <a:lvl3pPr marL="1384300" indent="-276225" defTabSz="1108075" eaLnBrk="0" hangingPunct="0">
              <a:defRPr>
                <a:solidFill>
                  <a:schemeClr val="tx1"/>
                </a:solidFill>
                <a:latin typeface="Arial" panose="020B0604020202020204" pitchFamily="34" charset="0"/>
              </a:defRPr>
            </a:lvl3pPr>
            <a:lvl4pPr marL="1938655" indent="-276225" defTabSz="1108075" eaLnBrk="0" hangingPunct="0">
              <a:defRPr>
                <a:solidFill>
                  <a:schemeClr val="tx1"/>
                </a:solidFill>
                <a:latin typeface="Arial" panose="020B0604020202020204" pitchFamily="34" charset="0"/>
              </a:defRPr>
            </a:lvl4pPr>
            <a:lvl5pPr marL="2491105" indent="-274955" defTabSz="1108075" eaLnBrk="0" hangingPunct="0">
              <a:defRPr>
                <a:solidFill>
                  <a:schemeClr val="tx1"/>
                </a:solidFill>
                <a:latin typeface="Arial" panose="020B0604020202020204" pitchFamily="34" charset="0"/>
              </a:defRPr>
            </a:lvl5pPr>
            <a:lvl6pPr marL="2948305" indent="-274955" algn="ctr" defTabSz="1108075" eaLnBrk="0" fontAlgn="base" hangingPunct="0">
              <a:spcBef>
                <a:spcPct val="0"/>
              </a:spcBef>
              <a:spcAft>
                <a:spcPct val="0"/>
              </a:spcAft>
              <a:defRPr>
                <a:solidFill>
                  <a:schemeClr val="tx1"/>
                </a:solidFill>
                <a:latin typeface="Arial" panose="020B0604020202020204" pitchFamily="34" charset="0"/>
              </a:defRPr>
            </a:lvl6pPr>
            <a:lvl7pPr marL="3405505" indent="-274955" algn="ctr" defTabSz="1108075" eaLnBrk="0" fontAlgn="base" hangingPunct="0">
              <a:spcBef>
                <a:spcPct val="0"/>
              </a:spcBef>
              <a:spcAft>
                <a:spcPct val="0"/>
              </a:spcAft>
              <a:defRPr>
                <a:solidFill>
                  <a:schemeClr val="tx1"/>
                </a:solidFill>
                <a:latin typeface="Arial" panose="020B0604020202020204" pitchFamily="34" charset="0"/>
              </a:defRPr>
            </a:lvl7pPr>
            <a:lvl8pPr marL="3862705" indent="-274955" algn="ctr" defTabSz="1108075" eaLnBrk="0" fontAlgn="base" hangingPunct="0">
              <a:spcBef>
                <a:spcPct val="0"/>
              </a:spcBef>
              <a:spcAft>
                <a:spcPct val="0"/>
              </a:spcAft>
              <a:defRPr>
                <a:solidFill>
                  <a:schemeClr val="tx1"/>
                </a:solidFill>
                <a:latin typeface="Arial" panose="020B0604020202020204" pitchFamily="34" charset="0"/>
              </a:defRPr>
            </a:lvl8pPr>
            <a:lvl9pPr marL="4319905" indent="-274955" algn="ctr" defTabSz="1108075"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zh-CN" sz="3600" i="1" dirty="0">
                <a:solidFill>
                  <a:srgbClr val="FF0000"/>
                </a:solidFill>
                <a:latin typeface="Impact" panose="020B0806030902050204" pitchFamily="34" charset="0"/>
                <a:ea typeface="微软雅黑" panose="020B0503020204020204" pitchFamily="34" charset="-122"/>
              </a:rPr>
              <a:t>2020</a:t>
            </a:r>
            <a:endParaRPr lang="zh-CN" altLang="en-US" sz="3600" i="1" dirty="0">
              <a:solidFill>
                <a:srgbClr val="FF0000"/>
              </a:solidFill>
              <a:latin typeface="Impact" panose="020B0806030902050204" pitchFamily="34" charset="0"/>
              <a:ea typeface="微软雅黑" panose="020B0503020204020204" pitchFamily="34" charset="-122"/>
            </a:endParaRPr>
          </a:p>
        </p:txBody>
      </p:sp>
      <p:sp>
        <p:nvSpPr>
          <p:cNvPr id="19" name="TextBox 18"/>
          <p:cNvSpPr txBox="1">
            <a:spLocks noChangeArrowheads="1"/>
          </p:cNvSpPr>
          <p:nvPr/>
        </p:nvSpPr>
        <p:spPr bwMode="auto">
          <a:xfrm>
            <a:off x="7392144" y="4653136"/>
            <a:ext cx="58991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20" tIns="43960" rIns="87920" bIns="43960">
            <a:spAutoFit/>
          </a:bodyPr>
          <a:lstStyle>
            <a:lvl1pPr defTabSz="1108075" eaLnBrk="0" hangingPunct="0">
              <a:defRPr>
                <a:solidFill>
                  <a:schemeClr val="tx1"/>
                </a:solidFill>
                <a:latin typeface="Arial" panose="020B0604020202020204" pitchFamily="34" charset="0"/>
              </a:defRPr>
            </a:lvl1pPr>
            <a:lvl2pPr marL="900430" indent="-346075" defTabSz="1108075" eaLnBrk="0" hangingPunct="0">
              <a:defRPr>
                <a:solidFill>
                  <a:schemeClr val="tx1"/>
                </a:solidFill>
                <a:latin typeface="Arial" panose="020B0604020202020204" pitchFamily="34" charset="0"/>
              </a:defRPr>
            </a:lvl2pPr>
            <a:lvl3pPr marL="1384300" indent="-276225" defTabSz="1108075" eaLnBrk="0" hangingPunct="0">
              <a:defRPr>
                <a:solidFill>
                  <a:schemeClr val="tx1"/>
                </a:solidFill>
                <a:latin typeface="Arial" panose="020B0604020202020204" pitchFamily="34" charset="0"/>
              </a:defRPr>
            </a:lvl3pPr>
            <a:lvl4pPr marL="1938655" indent="-276225" defTabSz="1108075" eaLnBrk="0" hangingPunct="0">
              <a:defRPr>
                <a:solidFill>
                  <a:schemeClr val="tx1"/>
                </a:solidFill>
                <a:latin typeface="Arial" panose="020B0604020202020204" pitchFamily="34" charset="0"/>
              </a:defRPr>
            </a:lvl4pPr>
            <a:lvl5pPr marL="2491105" indent="-274955" defTabSz="1108075" eaLnBrk="0" hangingPunct="0">
              <a:defRPr>
                <a:solidFill>
                  <a:schemeClr val="tx1"/>
                </a:solidFill>
                <a:latin typeface="Arial" panose="020B0604020202020204" pitchFamily="34" charset="0"/>
              </a:defRPr>
            </a:lvl5pPr>
            <a:lvl6pPr marL="2948305" indent="-274955" algn="ctr" defTabSz="1108075" eaLnBrk="0" fontAlgn="base" hangingPunct="0">
              <a:spcBef>
                <a:spcPct val="0"/>
              </a:spcBef>
              <a:spcAft>
                <a:spcPct val="0"/>
              </a:spcAft>
              <a:defRPr>
                <a:solidFill>
                  <a:schemeClr val="tx1"/>
                </a:solidFill>
                <a:latin typeface="Arial" panose="020B0604020202020204" pitchFamily="34" charset="0"/>
              </a:defRPr>
            </a:lvl6pPr>
            <a:lvl7pPr marL="3405505" indent="-274955" algn="ctr" defTabSz="1108075" eaLnBrk="0" fontAlgn="base" hangingPunct="0">
              <a:spcBef>
                <a:spcPct val="0"/>
              </a:spcBef>
              <a:spcAft>
                <a:spcPct val="0"/>
              </a:spcAft>
              <a:defRPr>
                <a:solidFill>
                  <a:schemeClr val="tx1"/>
                </a:solidFill>
                <a:latin typeface="Arial" panose="020B0604020202020204" pitchFamily="34" charset="0"/>
              </a:defRPr>
            </a:lvl7pPr>
            <a:lvl8pPr marL="3862705" indent="-274955" algn="ctr" defTabSz="1108075" eaLnBrk="0" fontAlgn="base" hangingPunct="0">
              <a:spcBef>
                <a:spcPct val="0"/>
              </a:spcBef>
              <a:spcAft>
                <a:spcPct val="0"/>
              </a:spcAft>
              <a:defRPr>
                <a:solidFill>
                  <a:schemeClr val="tx1"/>
                </a:solidFill>
                <a:latin typeface="Arial" panose="020B0604020202020204" pitchFamily="34" charset="0"/>
              </a:defRPr>
            </a:lvl8pPr>
            <a:lvl9pPr marL="4319905" indent="-274955" algn="ctr" defTabSz="1108075"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zh-CN" sz="1700" i="1" dirty="0">
                <a:solidFill>
                  <a:srgbClr val="646464"/>
                </a:solidFill>
                <a:latin typeface="Impact" panose="020B0806030902050204" pitchFamily="34" charset="0"/>
                <a:ea typeface="微软雅黑" panose="020B0503020204020204" pitchFamily="34" charset="-122"/>
              </a:rPr>
              <a:t>2021</a:t>
            </a:r>
            <a:endParaRPr lang="zh-CN" altLang="en-US" sz="1700" i="1" dirty="0">
              <a:solidFill>
                <a:srgbClr val="646464"/>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250" fill="hold"/>
                                        <p:tgtEl>
                                          <p:spTgt spid="12"/>
                                        </p:tgtEl>
                                        <p:attrNameLst>
                                          <p:attrName>ppt_x</p:attrName>
                                        </p:attrNameLst>
                                      </p:cBhvr>
                                      <p:tavLst>
                                        <p:tav tm="0">
                                          <p:val>
                                            <p:strVal val="0-#ppt_w/2"/>
                                          </p:val>
                                        </p:tav>
                                        <p:tav tm="100000">
                                          <p:val>
                                            <p:strVal val="#ppt_x"/>
                                          </p:val>
                                        </p:tav>
                                      </p:tavLst>
                                    </p:anim>
                                    <p:anim calcmode="lin" valueType="num">
                                      <p:cBhvr additive="base">
                                        <p:cTn id="19" dur="25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50" fill="hold"/>
                                        <p:tgtEl>
                                          <p:spTgt spid="13"/>
                                        </p:tgtEl>
                                        <p:attrNameLst>
                                          <p:attrName>ppt_x</p:attrName>
                                        </p:attrNameLst>
                                      </p:cBhvr>
                                      <p:tavLst>
                                        <p:tav tm="0">
                                          <p:val>
                                            <p:strVal val="0-#ppt_w/2"/>
                                          </p:val>
                                        </p:tav>
                                        <p:tav tm="100000">
                                          <p:val>
                                            <p:strVal val="#ppt_x"/>
                                          </p:val>
                                        </p:tav>
                                      </p:tavLst>
                                    </p:anim>
                                    <p:anim calcmode="lin" valueType="num">
                                      <p:cBhvr additive="base">
                                        <p:cTn id="24" dur="250" fill="hold"/>
                                        <p:tgtEl>
                                          <p:spTgt spid="1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50" fill="hold"/>
                                        <p:tgtEl>
                                          <p:spTgt spid="14"/>
                                        </p:tgtEl>
                                        <p:attrNameLst>
                                          <p:attrName>ppt_x</p:attrName>
                                        </p:attrNameLst>
                                      </p:cBhvr>
                                      <p:tavLst>
                                        <p:tav tm="0">
                                          <p:val>
                                            <p:strVal val="0-#ppt_w/2"/>
                                          </p:val>
                                        </p:tav>
                                        <p:tav tm="100000">
                                          <p:val>
                                            <p:strVal val="#ppt_x"/>
                                          </p:val>
                                        </p:tav>
                                      </p:tavLst>
                                    </p:anim>
                                    <p:anim calcmode="lin" valueType="num">
                                      <p:cBhvr additive="base">
                                        <p:cTn id="29" dur="25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250" fill="hold"/>
                                        <p:tgtEl>
                                          <p:spTgt spid="15"/>
                                        </p:tgtEl>
                                        <p:attrNameLst>
                                          <p:attrName>ppt_x</p:attrName>
                                        </p:attrNameLst>
                                      </p:cBhvr>
                                      <p:tavLst>
                                        <p:tav tm="0">
                                          <p:val>
                                            <p:strVal val="0-#ppt_w/2"/>
                                          </p:val>
                                        </p:tav>
                                        <p:tav tm="100000">
                                          <p:val>
                                            <p:strVal val="#ppt_x"/>
                                          </p:val>
                                        </p:tav>
                                      </p:tavLst>
                                    </p:anim>
                                    <p:anim calcmode="lin" valueType="num">
                                      <p:cBhvr additive="base">
                                        <p:cTn id="34" dur="25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47"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7"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7"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anim calcmode="lin" valueType="num">
                                      <p:cBhvr>
                                        <p:cTn id="57" dur="500" fill="hold"/>
                                        <p:tgtEl>
                                          <p:spTgt spid="19"/>
                                        </p:tgtEl>
                                        <p:attrNameLst>
                                          <p:attrName>ppt_x</p:attrName>
                                        </p:attrNameLst>
                                      </p:cBhvr>
                                      <p:tavLst>
                                        <p:tav tm="0">
                                          <p:val>
                                            <p:strVal val="#ppt_x"/>
                                          </p:val>
                                        </p:tav>
                                        <p:tav tm="100000">
                                          <p:val>
                                            <p:strVal val="#ppt_x"/>
                                          </p:val>
                                        </p:tav>
                                      </p:tavLst>
                                    </p:anim>
                                    <p:anim calcmode="lin" valueType="num">
                                      <p:cBhvr>
                                        <p:cTn id="5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13" grpId="0" bldLvl="0" animBg="1"/>
      <p:bldP spid="14" grpId="0" bldLvl="0" animBg="1"/>
      <p:bldP spid="15" grpId="0" bldLvl="0" animBg="1"/>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4010" y="333375"/>
            <a:ext cx="7935595" cy="57594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4010" y="255270"/>
            <a:ext cx="8129905" cy="732155"/>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《关于全面实施预算绩效管理的实施意见》</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604010" y="1121410"/>
            <a:ext cx="8901430" cy="478663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总体要求</a:t>
            </a:r>
            <a:r>
              <a:rPr lang="zh-CN"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以习近平新时代中国特色社会主义思想为指导，全面贯彻党的十九大和十九届二中、三中全会精神，认真落实党中央、国务院决策部署，确保全面实施预算绩效管理各项任务落到实处，不断提高财政资源配置效率和使用效益。</a:t>
            </a:r>
            <a:r>
              <a:rPr sz="25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争取</a:t>
            </a:r>
            <a:r>
              <a:rPr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省级层面到2020年年底、</a:t>
            </a:r>
            <a:r>
              <a:rPr sz="25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市县层面到2022年年底</a:t>
            </a:r>
            <a:r>
              <a:rPr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基本建成</a:t>
            </a:r>
            <a:r>
              <a:rPr sz="25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全方位、全过程、全覆盖</a:t>
            </a:r>
            <a:r>
              <a:rPr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a:t>
            </a:r>
            <a:r>
              <a:rPr sz="25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预算绩效管理体系</a:t>
            </a:r>
            <a:r>
              <a:rPr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，实现</a:t>
            </a:r>
            <a:r>
              <a:rPr sz="25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预算和绩效管理一体化</a:t>
            </a:r>
            <a:r>
              <a:rPr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，推动财政资金聚力增效，提高公共服务供给质量，增强政府公信力和执行力，为谱写新时代中原更加出彩新篇章提供有力保障。</a:t>
            </a:r>
            <a:endParaRPr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457200" algn="just" eaLnBrk="1" hangingPunct="1">
              <a:lnSpc>
                <a:spcPct val="150000"/>
              </a:lnSpc>
              <a:buNone/>
            </a:pPr>
            <a:endParaRPr lang="zh-CN"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12570" y="5946934"/>
            <a:ext cx="9143524" cy="571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defTabSz="1218565" eaLnBrk="1" fontAlgn="auto" hangingPunct="1">
              <a:spcBef>
                <a:spcPts val="0"/>
              </a:spcBef>
              <a:spcAft>
                <a:spcPts val="0"/>
              </a:spcAft>
            </a:pPr>
            <a:endParaRPr lang="zh-CN" altLang="en-US" sz="1425">
              <a:solidFill>
                <a:srgbClr val="FFFFFF"/>
              </a:solidFill>
            </a:endParaRPr>
          </a:p>
        </p:txBody>
      </p:sp>
      <p:grpSp>
        <p:nvGrpSpPr>
          <p:cNvPr id="2" name="组合 1"/>
          <p:cNvGrpSpPr/>
          <p:nvPr/>
        </p:nvGrpSpPr>
        <p:grpSpPr>
          <a:xfrm>
            <a:off x="1939766" y="1997468"/>
            <a:ext cx="8289130" cy="1618774"/>
            <a:chOff x="2371727" y="1980567"/>
            <a:chExt cx="11052173" cy="2158365"/>
          </a:xfrm>
        </p:grpSpPr>
        <p:sp>
          <p:nvSpPr>
            <p:cNvPr id="3" name="菱形 2"/>
            <p:cNvSpPr/>
            <p:nvPr/>
          </p:nvSpPr>
          <p:spPr>
            <a:xfrm>
              <a:off x="2869567" y="1980567"/>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defTabSz="1218565" eaLnBrk="1" fontAlgn="auto" hangingPunct="1">
                <a:spcBef>
                  <a:spcPts val="0"/>
                </a:spcBef>
                <a:spcAft>
                  <a:spcPts val="0"/>
                </a:spcAft>
              </a:pPr>
              <a:endParaRPr lang="zh-CN" altLang="en-US" sz="1425">
                <a:solidFill>
                  <a:srgbClr val="FFFFFF"/>
                </a:solidFill>
              </a:endParaRPr>
            </a:p>
          </p:txBody>
        </p:sp>
        <p:sp>
          <p:nvSpPr>
            <p:cNvPr id="4" name="菱形 3"/>
            <p:cNvSpPr/>
            <p:nvPr/>
          </p:nvSpPr>
          <p:spPr>
            <a:xfrm>
              <a:off x="2371727" y="1980567"/>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defTabSz="1218565" eaLnBrk="1" fontAlgn="auto" hangingPunct="1">
                <a:spcBef>
                  <a:spcPts val="0"/>
                </a:spcBef>
                <a:spcAft>
                  <a:spcPts val="0"/>
                </a:spcAft>
              </a:pPr>
              <a:endParaRPr lang="zh-CN" altLang="en-US" sz="1425">
                <a:solidFill>
                  <a:srgbClr val="8497B0"/>
                </a:solidFill>
              </a:endParaRPr>
            </a:p>
          </p:txBody>
        </p:sp>
        <p:sp>
          <p:nvSpPr>
            <p:cNvPr id="85" name="矩形 84"/>
            <p:cNvSpPr/>
            <p:nvPr/>
          </p:nvSpPr>
          <p:spPr>
            <a:xfrm>
              <a:off x="5164449" y="2486759"/>
              <a:ext cx="8259451"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defTabSz="1218565" eaLnBrk="1" fontAlgn="auto" hangingPunct="1">
                <a:spcBef>
                  <a:spcPts val="0"/>
                </a:spcBef>
                <a:spcAft>
                  <a:spcPts val="0"/>
                </a:spcAft>
              </a:pPr>
              <a:r>
                <a:rPr lang="zh-CN" altLang="en-US" sz="2700" dirty="0">
                  <a:solidFill>
                    <a:srgbClr val="C00000"/>
                  </a:solidFill>
                  <a:latin typeface="黑体" panose="02010600030101010101" charset="-122"/>
                  <a:ea typeface="黑体" panose="02010600030101010101" charset="-122"/>
                </a:rPr>
                <a:t>中共河南省委  河南省人民政府关于全面实施预算绩效管理的实施意见</a:t>
              </a:r>
              <a:endParaRPr lang="en-US" altLang="zh-CN" sz="2700" dirty="0">
                <a:solidFill>
                  <a:srgbClr val="000000">
                    <a:lumMod val="65000"/>
                    <a:lumOff val="35000"/>
                  </a:srgbClr>
                </a:solidFill>
                <a:latin typeface="华文中宋" panose="02010600040101010101" charset="-122"/>
                <a:ea typeface="华文中宋" panose="02010600040101010101" charset="-122"/>
              </a:endParaRPr>
            </a:p>
          </p:txBody>
        </p:sp>
        <p:sp>
          <p:nvSpPr>
            <p:cNvPr id="10" name="文本框 9"/>
            <p:cNvSpPr txBox="1"/>
            <p:nvPr/>
          </p:nvSpPr>
          <p:spPr>
            <a:xfrm>
              <a:off x="2961642" y="2406017"/>
              <a:ext cx="1805940" cy="1158240"/>
            </a:xfrm>
            <a:prstGeom prst="rect">
              <a:avLst/>
            </a:prstGeom>
            <a:noFill/>
          </p:spPr>
          <p:txBody>
            <a:bodyPr wrap="square" lIns="51432" tIns="25717" rIns="51432" bIns="25717" rtlCol="0">
              <a:spAutoFit/>
            </a:bodyPr>
            <a:lstStyle/>
            <a:p>
              <a:pPr defTabSz="1218565" eaLnBrk="1" fontAlgn="auto" hangingPunct="1">
                <a:lnSpc>
                  <a:spcPct val="130000"/>
                </a:lnSpc>
                <a:spcBef>
                  <a:spcPts val="0"/>
                </a:spcBef>
                <a:spcAft>
                  <a:spcPts val="0"/>
                </a:spcAft>
              </a:pPr>
              <a:r>
                <a:rPr lang="en-US" altLang="zh-CN" sz="4125" dirty="0">
                  <a:solidFill>
                    <a:srgbClr val="FFFFFF"/>
                  </a:solidFill>
                  <a:latin typeface="华文中宋" panose="02010600040101010101" charset="-122"/>
                  <a:ea typeface="华文中宋" panose="02010600040101010101" charset="-122"/>
                </a:rPr>
                <a:t>02</a:t>
              </a:r>
              <a:endParaRPr lang="en-US" altLang="zh-CN" sz="4125" dirty="0">
                <a:solidFill>
                  <a:srgbClr val="FFFFFF"/>
                </a:solidFill>
                <a:latin typeface="华文中宋" panose="02010600040101010101" charset="-122"/>
                <a:ea typeface="华文中宋" panose="02010600040101010101" charset="-122"/>
              </a:endParaRPr>
            </a:p>
          </p:txBody>
        </p:sp>
      </p:grpSp>
      <p:sp>
        <p:nvSpPr>
          <p:cNvPr id="11" name="TextBox 10"/>
          <p:cNvSpPr txBox="1"/>
          <p:nvPr/>
        </p:nvSpPr>
        <p:spPr>
          <a:xfrm>
            <a:off x="4159684" y="3337738"/>
            <a:ext cx="1363271" cy="198120"/>
          </a:xfrm>
          <a:prstGeom prst="rect">
            <a:avLst/>
          </a:prstGeom>
          <a:noFill/>
        </p:spPr>
        <p:txBody>
          <a:bodyPr wrap="square" rtlCol="0">
            <a:spAutoFit/>
          </a:bodyPr>
          <a:lstStyle/>
          <a:p>
            <a:pPr eaLnBrk="1" hangingPunct="1">
              <a:lnSpc>
                <a:spcPct val="150000"/>
              </a:lnSpc>
              <a:buFont typeface="Arial" panose="020B0604020202020204" pitchFamily="34" charset="0"/>
              <a:buNone/>
            </a:pPr>
            <a:r>
              <a:rPr lang="zh-CN" altLang="en-US" sz="100" dirty="0" smtClean="0">
                <a:solidFill>
                  <a:srgbClr val="333F4F"/>
                </a:solidFill>
                <a:latin typeface="微软雅黑" panose="020B0503020204020204" pitchFamily="34" charset="-122"/>
              </a:rPr>
              <a:t>目标</a:t>
            </a:r>
            <a:r>
              <a:rPr lang="zh-CN" altLang="en-US" sz="100" dirty="0">
                <a:solidFill>
                  <a:srgbClr val="333F4F"/>
                </a:solidFill>
                <a:latin typeface="微软雅黑" panose="020B0503020204020204" pitchFamily="34" charset="-122"/>
              </a:rPr>
              <a:t>要求</a:t>
            </a:r>
            <a:endParaRPr lang="en-US" altLang="zh-CN" sz="100" dirty="0">
              <a:solidFill>
                <a:srgbClr val="333F4F"/>
              </a:solidFill>
              <a:latin typeface="微软雅黑" panose="020B0503020204020204" pitchFamily="34" charset="-122"/>
            </a:endParaRPr>
          </a:p>
          <a:p>
            <a:pPr eaLnBrk="1" hangingPunct="1">
              <a:lnSpc>
                <a:spcPct val="150000"/>
              </a:lnSpc>
              <a:buFont typeface="Arial" panose="020B0604020202020204" pitchFamily="34" charset="0"/>
              <a:buNone/>
            </a:pPr>
            <a:r>
              <a:rPr lang="zh-CN" altLang="en-US" sz="100" dirty="0">
                <a:solidFill>
                  <a:srgbClr val="333F4F"/>
                </a:solidFill>
                <a:latin typeface="微软雅黑" panose="020B0503020204020204" pitchFamily="34" charset="-122"/>
              </a:rPr>
              <a:t>内容要求</a:t>
            </a:r>
            <a:endParaRPr lang="zh-CN" altLang="en-US" sz="100" dirty="0">
              <a:solidFill>
                <a:srgbClr val="333F4F"/>
              </a:solidFill>
              <a:latin typeface="微软雅黑" panose="020B0503020204020204" pitchFamily="34" charset="-122"/>
            </a:endParaRPr>
          </a:p>
          <a:p>
            <a:pPr eaLnBrk="1" hangingPunct="1">
              <a:lnSpc>
                <a:spcPct val="150000"/>
              </a:lnSpc>
              <a:buFont typeface="Arial" panose="020B0604020202020204" pitchFamily="34" charset="0"/>
              <a:buNone/>
            </a:pPr>
            <a:r>
              <a:rPr lang="zh-CN" altLang="en-US" sz="100" dirty="0">
                <a:solidFill>
                  <a:srgbClr val="333F4F"/>
                </a:solidFill>
                <a:latin typeface="微软雅黑" panose="020B0503020204020204" pitchFamily="34" charset="-122"/>
              </a:rPr>
              <a:t>管理格局及体系</a:t>
            </a:r>
            <a:endParaRPr lang="zh-CN" altLang="en-US" sz="100" dirty="0">
              <a:solidFill>
                <a:srgbClr val="333F4F"/>
              </a:solidFill>
              <a:latin typeface="微软雅黑" panose="020B0503020204020204" pitchFamily="34" charset="-122"/>
            </a:endParaRPr>
          </a:p>
          <a:p>
            <a:pPr eaLnBrk="1" hangingPunct="1">
              <a:lnSpc>
                <a:spcPct val="150000"/>
              </a:lnSpc>
              <a:buFont typeface="Arial" panose="020B0604020202020204" pitchFamily="34" charset="0"/>
              <a:buNone/>
            </a:pPr>
            <a:r>
              <a:rPr lang="zh-CN" altLang="en-US" sz="100" dirty="0">
                <a:solidFill>
                  <a:srgbClr val="333F4F"/>
                </a:solidFill>
                <a:latin typeface="微软雅黑" panose="020B0503020204020204" pitchFamily="34" charset="-122"/>
              </a:rPr>
              <a:t>推进措施</a:t>
            </a:r>
            <a:endParaRPr lang="zh-CN" altLang="en-US" sz="100" dirty="0">
              <a:solidFill>
                <a:srgbClr val="333F4F"/>
              </a:solidFill>
              <a:latin typeface="微软雅黑" panose="020B0503020204020204" pitchFamily="34" charset="-122"/>
            </a:endParaRPr>
          </a:p>
          <a:p>
            <a:pPr eaLnBrk="1" hangingPunct="1">
              <a:buFont typeface="Arial" panose="020B0604020202020204" pitchFamily="34" charset="0"/>
              <a:buNone/>
            </a:pPr>
            <a:endParaRPr lang="zh-CN" altLang="en-US" sz="100" dirty="0">
              <a:solidFill>
                <a:srgbClr val="333F4F"/>
              </a:solidFill>
              <a:latin typeface="微软雅黑" panose="020B0503020204020204" pitchFamily="34" charset="-122"/>
            </a:endParaRPr>
          </a:p>
        </p:txBody>
      </p:sp>
      <p:cxnSp>
        <p:nvCxnSpPr>
          <p:cNvPr id="12" name="直接连接符 11"/>
          <p:cNvCxnSpPr/>
          <p:nvPr/>
        </p:nvCxnSpPr>
        <p:spPr>
          <a:xfrm>
            <a:off x="3821249" y="3221085"/>
            <a:ext cx="5643349"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362200" y="1406130"/>
            <a:ext cx="7429500" cy="4413644"/>
            <a:chOff x="1929262" y="1393371"/>
            <a:chExt cx="8333476" cy="4847092"/>
          </a:xfrm>
        </p:grpSpPr>
        <p:cxnSp>
          <p:nvCxnSpPr>
            <p:cNvPr id="22" name="直接连接符 21"/>
            <p:cNvCxnSpPr/>
            <p:nvPr/>
          </p:nvCxnSpPr>
          <p:spPr>
            <a:xfrm>
              <a:off x="6096000" y="1393371"/>
              <a:ext cx="0" cy="4847092"/>
            </a:xfrm>
            <a:prstGeom prst="line">
              <a:avLst/>
            </a:prstGeom>
            <a:noFill/>
            <a:ln w="6350" cap="flat" cmpd="sng" algn="ctr">
              <a:solidFill>
                <a:srgbClr val="34495C"/>
              </a:solidFill>
              <a:prstDash val="solid"/>
              <a:miter lim="800000"/>
            </a:ln>
            <a:effectLst/>
          </p:spPr>
        </p:cxnSp>
        <p:grpSp>
          <p:nvGrpSpPr>
            <p:cNvPr id="34" name="组合 33"/>
            <p:cNvGrpSpPr/>
            <p:nvPr/>
          </p:nvGrpSpPr>
          <p:grpSpPr>
            <a:xfrm>
              <a:off x="1929262" y="2166134"/>
              <a:ext cx="8333476" cy="1650783"/>
              <a:chOff x="1929262" y="-348263"/>
              <a:chExt cx="8333476" cy="1650783"/>
            </a:xfrm>
            <a:solidFill>
              <a:srgbClr val="F2F2F2"/>
            </a:solidFill>
          </p:grpSpPr>
          <p:sp>
            <p:nvSpPr>
              <p:cNvPr id="42" name="矩形 41"/>
              <p:cNvSpPr/>
              <p:nvPr/>
            </p:nvSpPr>
            <p:spPr>
              <a:xfrm>
                <a:off x="5305781" y="-348263"/>
                <a:ext cx="1580438" cy="333356"/>
              </a:xfrm>
              <a:prstGeom prst="rect">
                <a:avLst/>
              </a:prstGeom>
              <a:grpFill/>
            </p:spPr>
            <p:txBody>
              <a:bodyPr wrap="non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da-DK" sz="100" b="1" i="0" u="none" strike="noStrike" kern="0" cap="none" spc="0" normalizeH="0" baseline="0" noProof="0" dirty="0">
                  <a:ln>
                    <a:noFill/>
                  </a:ln>
                  <a:solidFill>
                    <a:srgbClr val="000000"/>
                  </a:solidFill>
                  <a:effectLst/>
                  <a:uLnTx/>
                  <a:uFillTx/>
                  <a:cs typeface="+mn-ea"/>
                  <a:sym typeface="+mn-lt"/>
                </a:endParaRPr>
              </a:p>
            </p:txBody>
          </p:sp>
          <p:sp>
            <p:nvSpPr>
              <p:cNvPr id="38" name="文本框 45"/>
              <p:cNvSpPr txBox="1"/>
              <p:nvPr/>
            </p:nvSpPr>
            <p:spPr>
              <a:xfrm>
                <a:off x="1929262" y="706276"/>
                <a:ext cx="8333476" cy="596244"/>
              </a:xfrm>
              <a:prstGeom prst="rect">
                <a:avLst/>
              </a:prstGeom>
              <a:grpFill/>
              <a:ln w="3175">
                <a:noFill/>
              </a:ln>
            </p:spPr>
            <p:txBody>
              <a:bodyPr wrap="square" lIns="0" tIns="0" rIns="0" bIns="0" rtlCol="0" anchor="ctr" anchorCtr="0">
                <a:noAutofit/>
              </a:bodyPr>
              <a:lstStyle/>
              <a:p>
                <a:pPr lvl="0" algn="just"/>
                <a:r>
                  <a:rPr lang="zh-CN" altLang="en-US" sz="1800" kern="0" dirty="0">
                    <a:solidFill>
                      <a:schemeClr val="bg2">
                        <a:lumMod val="25000"/>
                      </a:schemeClr>
                    </a:solidFill>
                    <a:latin typeface="微软雅黑" panose="020B0503020204020204" pitchFamily="34" charset="-122"/>
                    <a:sym typeface="微软雅黑" panose="020B0503020204020204" pitchFamily="34" charset="-122"/>
                  </a:rPr>
                  <a:t>争取省级层面到</a:t>
                </a:r>
                <a:r>
                  <a:rPr lang="en-US" altLang="zh-CN" sz="1800" kern="0" dirty="0">
                    <a:solidFill>
                      <a:schemeClr val="bg2">
                        <a:lumMod val="25000"/>
                      </a:schemeClr>
                    </a:solidFill>
                    <a:latin typeface="微软雅黑" panose="020B0503020204020204" pitchFamily="34" charset="-122"/>
                    <a:sym typeface="微软雅黑" panose="020B0503020204020204" pitchFamily="34" charset="-122"/>
                  </a:rPr>
                  <a:t>2020</a:t>
                </a:r>
                <a:r>
                  <a:rPr lang="zh-CN" altLang="en-US" sz="1800" kern="0" dirty="0">
                    <a:solidFill>
                      <a:schemeClr val="bg2">
                        <a:lumMod val="25000"/>
                      </a:schemeClr>
                    </a:solidFill>
                    <a:latin typeface="微软雅黑" panose="020B0503020204020204" pitchFamily="34" charset="-122"/>
                    <a:sym typeface="微软雅黑" panose="020B0503020204020204" pitchFamily="34" charset="-122"/>
                  </a:rPr>
                  <a:t>年底、市县层面到</a:t>
                </a:r>
                <a:r>
                  <a:rPr lang="en-US" altLang="zh-CN" sz="1800" kern="0" dirty="0">
                    <a:solidFill>
                      <a:schemeClr val="bg2">
                        <a:lumMod val="25000"/>
                      </a:schemeClr>
                    </a:solidFill>
                    <a:latin typeface="微软雅黑" panose="020B0503020204020204" pitchFamily="34" charset="-122"/>
                    <a:sym typeface="微软雅黑" panose="020B0503020204020204" pitchFamily="34" charset="-122"/>
                  </a:rPr>
                  <a:t>2022</a:t>
                </a:r>
                <a:r>
                  <a:rPr lang="zh-CN" altLang="en-US" sz="1800" kern="0" dirty="0">
                    <a:solidFill>
                      <a:schemeClr val="bg2">
                        <a:lumMod val="25000"/>
                      </a:schemeClr>
                    </a:solidFill>
                    <a:latin typeface="微软雅黑" panose="020B0503020204020204" pitchFamily="34" charset="-122"/>
                    <a:sym typeface="微软雅黑" panose="020B0503020204020204" pitchFamily="34" charset="-122"/>
                  </a:rPr>
                  <a:t>年底，基本建成全方位、全过程、全覆盖的预算绩效管理体系，实现预算和绩效管理一体化。</a:t>
                </a:r>
                <a:endParaRPr lang="en-US" altLang="zh-CN" sz="1800" kern="0" dirty="0">
                  <a:solidFill>
                    <a:schemeClr val="bg2">
                      <a:lumMod val="25000"/>
                    </a:schemeClr>
                  </a:solidFill>
                  <a:latin typeface="微软雅黑" panose="020B0503020204020204" pitchFamily="34" charset="-122"/>
                  <a:sym typeface="微软雅黑" panose="020B0503020204020204" pitchFamily="34" charset="-122"/>
                </a:endParaRPr>
              </a:p>
            </p:txBody>
          </p:sp>
        </p:grpSp>
      </p:grpSp>
      <p:sp>
        <p:nvSpPr>
          <p:cNvPr id="20" name="文本框 1"/>
          <p:cNvSpPr txBox="1"/>
          <p:nvPr/>
        </p:nvSpPr>
        <p:spPr>
          <a:xfrm rot="16200000">
            <a:off x="3349071" y="-185917"/>
            <a:ext cx="423545" cy="2794396"/>
          </a:xfrm>
          <a:prstGeom prst="rect">
            <a:avLst/>
          </a:prstGeom>
          <a:solidFill>
            <a:schemeClr val="bg1"/>
          </a:solidFill>
          <a:effectLst>
            <a:outerShdw blurRad="127000" dist="127000" sx="103000" sy="103000" algn="ctr" rotWithShape="0">
              <a:prstClr val="black">
                <a:alpha val="40000"/>
              </a:prstClr>
            </a:outerShdw>
          </a:effectLst>
        </p:spPr>
        <p:txBody>
          <a:bodyPr vert="eaVert" wrap="square" rtlCol="0">
            <a:spAutoFit/>
          </a:bodyPr>
          <a:lstStyle/>
          <a:p>
            <a:pPr algn="ctr"/>
            <a:r>
              <a:rPr lang="zh-CN" altLang="en-US" sz="1500" b="1" dirty="0">
                <a:solidFill>
                  <a:srgbClr val="3B3838"/>
                </a:solidFill>
                <a:latin typeface="微软雅黑 Light" panose="020B0502040204020203" pitchFamily="34" charset="-122"/>
                <a:ea typeface="微软雅黑 Light" panose="020B0502040204020203" pitchFamily="34" charset="-122"/>
                <a:sym typeface="+mn-ea"/>
              </a:rPr>
              <a:t>我</a:t>
            </a:r>
            <a:r>
              <a:rPr lang="zh-CN" altLang="en-US" sz="1500" b="1" dirty="0" smtClean="0">
                <a:solidFill>
                  <a:srgbClr val="3B3838"/>
                </a:solidFill>
                <a:latin typeface="微软雅黑 Light" panose="020B0502040204020203" pitchFamily="34" charset="-122"/>
                <a:ea typeface="微软雅黑 Light" panose="020B0502040204020203" pitchFamily="34" charset="-122"/>
                <a:sym typeface="+mn-ea"/>
              </a:rPr>
              <a:t>省</a:t>
            </a:r>
            <a:r>
              <a:rPr lang="zh-CN" altLang="en-US" sz="1500" b="1" dirty="0">
                <a:solidFill>
                  <a:srgbClr val="3B3838"/>
                </a:solidFill>
                <a:latin typeface="微软雅黑 Light" panose="020B0502040204020203" pitchFamily="34" charset="-122"/>
                <a:ea typeface="微软雅黑 Light" panose="020B0502040204020203" pitchFamily="34" charset="-122"/>
                <a:sym typeface="+mn-ea"/>
              </a:rPr>
              <a:t>预算绩效管理目标要求</a:t>
            </a:r>
            <a:endParaRPr lang="en-US" altLang="zh-CN" sz="1500" b="1" dirty="0">
              <a:solidFill>
                <a:srgbClr val="3B3838"/>
              </a:solidFill>
              <a:latin typeface="微软雅黑 Light" panose="020B0502040204020203" pitchFamily="34" charset="-122"/>
              <a:ea typeface="微软雅黑 Light" panose="020B0502040204020203" pitchFamily="34" charset="-122"/>
              <a:sym typeface="+mn-ea"/>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12570" y="5946934"/>
            <a:ext cx="9143524" cy="571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defTabSz="1218565" eaLnBrk="1" fontAlgn="auto" hangingPunct="1">
              <a:spcBef>
                <a:spcPts val="0"/>
              </a:spcBef>
              <a:spcAft>
                <a:spcPts val="0"/>
              </a:spcAft>
            </a:pPr>
            <a:endParaRPr lang="zh-CN" altLang="en-US" sz="1425">
              <a:solidFill>
                <a:srgbClr val="FFFFFF"/>
              </a:solidFill>
            </a:endParaRPr>
          </a:p>
        </p:txBody>
      </p:sp>
      <p:grpSp>
        <p:nvGrpSpPr>
          <p:cNvPr id="2" name="组合 1"/>
          <p:cNvGrpSpPr/>
          <p:nvPr/>
        </p:nvGrpSpPr>
        <p:grpSpPr>
          <a:xfrm>
            <a:off x="1939766" y="467118"/>
            <a:ext cx="8289130" cy="1618774"/>
            <a:chOff x="2371727" y="1980567"/>
            <a:chExt cx="11052173" cy="2158365"/>
          </a:xfrm>
        </p:grpSpPr>
        <p:sp>
          <p:nvSpPr>
            <p:cNvPr id="3" name="菱形 2"/>
            <p:cNvSpPr/>
            <p:nvPr/>
          </p:nvSpPr>
          <p:spPr>
            <a:xfrm>
              <a:off x="2869567" y="1980567"/>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defTabSz="1218565" eaLnBrk="1" fontAlgn="auto" hangingPunct="1">
                <a:spcBef>
                  <a:spcPts val="0"/>
                </a:spcBef>
                <a:spcAft>
                  <a:spcPts val="0"/>
                </a:spcAft>
              </a:pPr>
              <a:endParaRPr lang="zh-CN" altLang="en-US" sz="1425">
                <a:solidFill>
                  <a:srgbClr val="FFFFFF"/>
                </a:solidFill>
              </a:endParaRPr>
            </a:p>
          </p:txBody>
        </p:sp>
        <p:sp>
          <p:nvSpPr>
            <p:cNvPr id="4" name="菱形 3"/>
            <p:cNvSpPr/>
            <p:nvPr/>
          </p:nvSpPr>
          <p:spPr>
            <a:xfrm>
              <a:off x="2371727" y="1980567"/>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defTabSz="1218565" eaLnBrk="1" fontAlgn="auto" hangingPunct="1">
                <a:spcBef>
                  <a:spcPts val="0"/>
                </a:spcBef>
                <a:spcAft>
                  <a:spcPts val="0"/>
                </a:spcAft>
              </a:pPr>
              <a:endParaRPr lang="zh-CN" altLang="en-US" sz="1425">
                <a:solidFill>
                  <a:srgbClr val="8497B0"/>
                </a:solidFill>
              </a:endParaRPr>
            </a:p>
          </p:txBody>
        </p:sp>
        <p:sp>
          <p:nvSpPr>
            <p:cNvPr id="85" name="矩形 84"/>
            <p:cNvSpPr/>
            <p:nvPr/>
          </p:nvSpPr>
          <p:spPr>
            <a:xfrm>
              <a:off x="5164449" y="2486759"/>
              <a:ext cx="8259451"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defTabSz="1218565" eaLnBrk="1" fontAlgn="auto" hangingPunct="1">
                <a:spcBef>
                  <a:spcPts val="0"/>
                </a:spcBef>
                <a:spcAft>
                  <a:spcPts val="0"/>
                </a:spcAft>
              </a:pPr>
              <a:r>
                <a:rPr lang="en-US" altLang="zh-CN" sz="2400" dirty="0">
                  <a:solidFill>
                    <a:srgbClr val="C00000"/>
                  </a:solidFill>
                  <a:latin typeface="黑体" panose="02010600030101010101" charset="-122"/>
                  <a:ea typeface="黑体" panose="02010600030101010101" charset="-122"/>
                </a:rPr>
                <a:t>《</a:t>
              </a:r>
              <a:r>
                <a:rPr lang="zh-CN" altLang="en-US" sz="2400" dirty="0">
                  <a:solidFill>
                    <a:srgbClr val="C00000"/>
                  </a:solidFill>
                  <a:latin typeface="黑体" panose="02010600030101010101" charset="-122"/>
                  <a:ea typeface="黑体" panose="02010600030101010101" charset="-122"/>
                </a:rPr>
                <a:t>河南省省级预算项目政策事前绩效评估管理办法</a:t>
              </a:r>
              <a:r>
                <a:rPr lang="en-US" altLang="zh-CN" sz="2400" dirty="0">
                  <a:solidFill>
                    <a:srgbClr val="C00000"/>
                  </a:solidFill>
                  <a:latin typeface="黑体" panose="02010600030101010101" charset="-122"/>
                  <a:ea typeface="黑体" panose="02010600030101010101" charset="-122"/>
                </a:rPr>
                <a:t>》</a:t>
              </a:r>
              <a:r>
                <a:rPr lang="zh-CN" altLang="en-US" sz="2400" dirty="0">
                  <a:solidFill>
                    <a:srgbClr val="C00000"/>
                  </a:solidFill>
                  <a:latin typeface="黑体" panose="02010600030101010101" charset="-122"/>
                  <a:ea typeface="黑体" panose="02010600030101010101" charset="-122"/>
                </a:rPr>
                <a:t>等</a:t>
              </a:r>
              <a:r>
                <a:rPr lang="en-US" altLang="zh-CN" sz="2400" dirty="0">
                  <a:solidFill>
                    <a:srgbClr val="C00000"/>
                  </a:solidFill>
                  <a:latin typeface="黑体" panose="02010600030101010101" charset="-122"/>
                  <a:ea typeface="黑体" panose="02010600030101010101" charset="-122"/>
                </a:rPr>
                <a:t>6</a:t>
              </a:r>
              <a:r>
                <a:rPr lang="zh-CN" altLang="en-US" sz="2400" dirty="0">
                  <a:solidFill>
                    <a:srgbClr val="C00000"/>
                  </a:solidFill>
                  <a:latin typeface="黑体" panose="02010600030101010101" charset="-122"/>
                  <a:ea typeface="黑体" panose="02010600030101010101" charset="-122"/>
                </a:rPr>
                <a:t>个</a:t>
              </a:r>
              <a:r>
                <a:rPr lang="zh-CN" altLang="en-US" sz="2400" dirty="0" smtClean="0">
                  <a:solidFill>
                    <a:srgbClr val="C00000"/>
                  </a:solidFill>
                  <a:latin typeface="黑体" panose="02010600030101010101" charset="-122"/>
                  <a:ea typeface="黑体" panose="02010600030101010101" charset="-122"/>
                </a:rPr>
                <a:t>办法（豫</a:t>
              </a:r>
              <a:r>
                <a:rPr lang="zh-CN" altLang="en-US" sz="2400" dirty="0">
                  <a:solidFill>
                    <a:srgbClr val="C00000"/>
                  </a:solidFill>
                  <a:latin typeface="黑体" panose="02010600030101010101" charset="-122"/>
                  <a:ea typeface="黑体" panose="02010600030101010101" charset="-122"/>
                </a:rPr>
                <a:t>财</a:t>
              </a:r>
              <a:r>
                <a:rPr lang="zh-CN" altLang="en-US" sz="2400" dirty="0" smtClean="0">
                  <a:solidFill>
                    <a:srgbClr val="C00000"/>
                  </a:solidFill>
                  <a:latin typeface="黑体" panose="02010600030101010101" charset="-122"/>
                  <a:ea typeface="黑体" panose="02010600030101010101" charset="-122"/>
                </a:rPr>
                <a:t>预</a:t>
              </a:r>
              <a:r>
                <a:rPr lang="en-US" altLang="zh-CN" sz="2400" dirty="0">
                  <a:solidFill>
                    <a:srgbClr val="C00000"/>
                  </a:solidFill>
                  <a:latin typeface="黑体" panose="02010600030101010101" charset="-122"/>
                  <a:ea typeface="黑体" panose="02010600030101010101" charset="-122"/>
                </a:rPr>
                <a:t>〔2019〕176</a:t>
              </a:r>
              <a:r>
                <a:rPr lang="zh-CN" altLang="en-US" sz="2400" dirty="0" smtClean="0">
                  <a:solidFill>
                    <a:srgbClr val="C00000"/>
                  </a:solidFill>
                  <a:latin typeface="黑体" panose="02010600030101010101" charset="-122"/>
                  <a:ea typeface="黑体" panose="02010600030101010101" charset="-122"/>
                </a:rPr>
                <a:t>号）</a:t>
              </a:r>
              <a:r>
                <a:rPr lang="zh-CN" altLang="en-US" sz="2400" dirty="0" smtClean="0">
                  <a:solidFill>
                    <a:srgbClr val="000000">
                      <a:lumMod val="65000"/>
                      <a:lumOff val="35000"/>
                    </a:srgbClr>
                  </a:solidFill>
                  <a:latin typeface="黑体" panose="02010600030101010101" charset="-122"/>
                  <a:ea typeface="黑体" panose="02010600030101010101" charset="-122"/>
                </a:rPr>
                <a:t>有关要求</a:t>
              </a:r>
              <a:endParaRPr lang="en-US" altLang="zh-CN" sz="2400" dirty="0">
                <a:solidFill>
                  <a:srgbClr val="000000">
                    <a:lumMod val="65000"/>
                    <a:lumOff val="35000"/>
                  </a:srgbClr>
                </a:solidFill>
                <a:latin typeface="华文中宋" panose="02010600040101010101" charset="-122"/>
                <a:ea typeface="华文中宋" panose="02010600040101010101" charset="-122"/>
              </a:endParaRPr>
            </a:p>
          </p:txBody>
        </p:sp>
        <p:sp>
          <p:nvSpPr>
            <p:cNvPr id="10" name="文本框 9"/>
            <p:cNvSpPr txBox="1"/>
            <p:nvPr/>
          </p:nvSpPr>
          <p:spPr>
            <a:xfrm>
              <a:off x="2961642" y="2406017"/>
              <a:ext cx="1805940" cy="1158240"/>
            </a:xfrm>
            <a:prstGeom prst="rect">
              <a:avLst/>
            </a:prstGeom>
            <a:noFill/>
          </p:spPr>
          <p:txBody>
            <a:bodyPr wrap="square" lIns="51432" tIns="25717" rIns="51432" bIns="25717" rtlCol="0">
              <a:spAutoFit/>
            </a:bodyPr>
            <a:lstStyle/>
            <a:p>
              <a:pPr defTabSz="1218565" eaLnBrk="1" fontAlgn="auto" hangingPunct="1">
                <a:lnSpc>
                  <a:spcPct val="130000"/>
                </a:lnSpc>
                <a:spcBef>
                  <a:spcPts val="0"/>
                </a:spcBef>
                <a:spcAft>
                  <a:spcPts val="0"/>
                </a:spcAft>
              </a:pPr>
              <a:r>
                <a:rPr lang="en-US" altLang="zh-CN" sz="4125" dirty="0">
                  <a:solidFill>
                    <a:srgbClr val="FFFFFF"/>
                  </a:solidFill>
                  <a:latin typeface="华文中宋" panose="02010600040101010101" charset="-122"/>
                  <a:ea typeface="华文中宋" panose="02010600040101010101" charset="-122"/>
                </a:rPr>
                <a:t>03</a:t>
              </a:r>
              <a:endParaRPr lang="en-US" altLang="zh-CN" sz="4125" dirty="0">
                <a:solidFill>
                  <a:srgbClr val="FFFFFF"/>
                </a:solidFill>
                <a:latin typeface="华文中宋" panose="02010600040101010101" charset="-122"/>
                <a:ea typeface="华文中宋" panose="02010600040101010101" charset="-122"/>
              </a:endParaRPr>
            </a:p>
          </p:txBody>
        </p:sp>
      </p:grpSp>
      <p:sp>
        <p:nvSpPr>
          <p:cNvPr id="11" name="TextBox 10"/>
          <p:cNvSpPr txBox="1"/>
          <p:nvPr/>
        </p:nvSpPr>
        <p:spPr>
          <a:xfrm>
            <a:off x="4159683" y="3337738"/>
            <a:ext cx="3528353" cy="228600"/>
          </a:xfrm>
          <a:prstGeom prst="rect">
            <a:avLst/>
          </a:prstGeom>
          <a:noFill/>
        </p:spPr>
        <p:txBody>
          <a:bodyPr wrap="square" rtlCol="0">
            <a:spAutoFit/>
          </a:bodyPr>
          <a:lstStyle/>
          <a:p>
            <a:pPr eaLnBrk="1" hangingPunct="1">
              <a:lnSpc>
                <a:spcPct val="150000"/>
              </a:lnSpc>
            </a:pPr>
            <a:r>
              <a:rPr lang="zh-CN" altLang="en-US" sz="100" dirty="0">
                <a:solidFill>
                  <a:srgbClr val="333F4F"/>
                </a:solidFill>
                <a:latin typeface="微软雅黑" panose="020B0503020204020204" pitchFamily="34" charset="-122"/>
              </a:rPr>
              <a:t>省级预算项目政策事前绩效评估管理</a:t>
            </a:r>
            <a:r>
              <a:rPr lang="zh-CN" altLang="en-US" sz="100" dirty="0" smtClean="0">
                <a:solidFill>
                  <a:srgbClr val="333F4F"/>
                </a:solidFill>
                <a:latin typeface="微软雅黑" panose="020B0503020204020204" pitchFamily="34" charset="-122"/>
              </a:rPr>
              <a:t>办法</a:t>
            </a:r>
            <a:endParaRPr lang="en-US" altLang="zh-CN" sz="100" dirty="0" smtClean="0">
              <a:solidFill>
                <a:srgbClr val="333F4F"/>
              </a:solidFill>
              <a:latin typeface="微软雅黑" panose="020B0503020204020204" pitchFamily="34" charset="-122"/>
            </a:endParaRPr>
          </a:p>
          <a:p>
            <a:pPr eaLnBrk="1" hangingPunct="1">
              <a:lnSpc>
                <a:spcPct val="150000"/>
              </a:lnSpc>
            </a:pPr>
            <a:r>
              <a:rPr lang="zh-CN" altLang="en-US" sz="100" dirty="0">
                <a:solidFill>
                  <a:srgbClr val="333F4F"/>
                </a:solidFill>
                <a:latin typeface="微软雅黑" panose="020B0503020204020204" pitchFamily="34" charset="-122"/>
              </a:rPr>
              <a:t>省级部门预算绩效目标管理</a:t>
            </a:r>
            <a:r>
              <a:rPr lang="zh-CN" altLang="en-US" sz="100" dirty="0" smtClean="0">
                <a:solidFill>
                  <a:srgbClr val="333F4F"/>
                </a:solidFill>
                <a:latin typeface="微软雅黑" panose="020B0503020204020204" pitchFamily="34" charset="-122"/>
              </a:rPr>
              <a:t>办法</a:t>
            </a:r>
            <a:endParaRPr lang="en-US" altLang="zh-CN" sz="100" dirty="0" smtClean="0">
              <a:solidFill>
                <a:srgbClr val="333F4F"/>
              </a:solidFill>
              <a:latin typeface="微软雅黑" panose="020B0503020204020204" pitchFamily="34" charset="-122"/>
            </a:endParaRPr>
          </a:p>
          <a:p>
            <a:pPr eaLnBrk="1" hangingPunct="1">
              <a:lnSpc>
                <a:spcPct val="150000"/>
              </a:lnSpc>
            </a:pPr>
            <a:r>
              <a:rPr lang="zh-CN" altLang="en-US" sz="100" dirty="0">
                <a:solidFill>
                  <a:srgbClr val="333F4F"/>
                </a:solidFill>
                <a:latin typeface="微软雅黑" panose="020B0503020204020204" pitchFamily="34" charset="-122"/>
              </a:rPr>
              <a:t>省对市县专项转移支付绩效目标管理办法</a:t>
            </a:r>
            <a:endParaRPr lang="en-US" altLang="zh-CN" sz="100" dirty="0" smtClean="0">
              <a:solidFill>
                <a:srgbClr val="333F4F"/>
              </a:solidFill>
              <a:latin typeface="微软雅黑" panose="020B0503020204020204" pitchFamily="34" charset="-122"/>
            </a:endParaRPr>
          </a:p>
          <a:p>
            <a:pPr eaLnBrk="1" hangingPunct="1">
              <a:lnSpc>
                <a:spcPct val="150000"/>
              </a:lnSpc>
            </a:pPr>
            <a:r>
              <a:rPr lang="zh-CN" altLang="en-US" sz="100" dirty="0">
                <a:solidFill>
                  <a:srgbClr val="333F4F"/>
                </a:solidFill>
                <a:latin typeface="微软雅黑" panose="020B0503020204020204" pitchFamily="34" charset="-122"/>
              </a:rPr>
              <a:t>省级预算绩效监控管理</a:t>
            </a:r>
            <a:r>
              <a:rPr lang="zh-CN" altLang="en-US" sz="100" dirty="0" smtClean="0">
                <a:solidFill>
                  <a:srgbClr val="333F4F"/>
                </a:solidFill>
                <a:latin typeface="微软雅黑" panose="020B0503020204020204" pitchFamily="34" charset="-122"/>
              </a:rPr>
              <a:t>办法</a:t>
            </a:r>
            <a:endParaRPr lang="en-US" altLang="zh-CN" sz="100" dirty="0" smtClean="0">
              <a:solidFill>
                <a:srgbClr val="333F4F"/>
              </a:solidFill>
              <a:latin typeface="微软雅黑" panose="020B0503020204020204" pitchFamily="34" charset="-122"/>
            </a:endParaRPr>
          </a:p>
          <a:p>
            <a:pPr eaLnBrk="1" hangingPunct="1">
              <a:lnSpc>
                <a:spcPct val="150000"/>
              </a:lnSpc>
            </a:pPr>
            <a:r>
              <a:rPr lang="zh-CN" altLang="en-US" sz="100" dirty="0">
                <a:solidFill>
                  <a:srgbClr val="333F4F"/>
                </a:solidFill>
                <a:latin typeface="微软雅黑" panose="020B0503020204020204" pitchFamily="34" charset="-122"/>
              </a:rPr>
              <a:t>省级预算绩效评价管理办法</a:t>
            </a:r>
            <a:endParaRPr lang="en-US" altLang="zh-CN" sz="100" dirty="0">
              <a:solidFill>
                <a:srgbClr val="333F4F"/>
              </a:solidFill>
              <a:latin typeface="微软雅黑" panose="020B0503020204020204" pitchFamily="34" charset="-122"/>
            </a:endParaRPr>
          </a:p>
          <a:p>
            <a:pPr eaLnBrk="1" hangingPunct="1">
              <a:lnSpc>
                <a:spcPct val="150000"/>
              </a:lnSpc>
            </a:pPr>
            <a:r>
              <a:rPr lang="zh-CN" altLang="en-US" sz="100" dirty="0">
                <a:solidFill>
                  <a:srgbClr val="333F4F"/>
                </a:solidFill>
                <a:latin typeface="微软雅黑" panose="020B0503020204020204" pitchFamily="34" charset="-122"/>
              </a:rPr>
              <a:t>省级预算绩效评价结果应用管理办法</a:t>
            </a:r>
            <a:endParaRPr lang="zh-CN" altLang="en-US" sz="100" dirty="0">
              <a:solidFill>
                <a:srgbClr val="333F4F"/>
              </a:solidFill>
              <a:latin typeface="微软雅黑" panose="020B0503020204020204" pitchFamily="34" charset="-122"/>
            </a:endParaRPr>
          </a:p>
        </p:txBody>
      </p:sp>
      <p:cxnSp>
        <p:nvCxnSpPr>
          <p:cNvPr id="12" name="直接连接符 11"/>
          <p:cNvCxnSpPr/>
          <p:nvPr/>
        </p:nvCxnSpPr>
        <p:spPr>
          <a:xfrm>
            <a:off x="4033974" y="1893300"/>
            <a:ext cx="5643349"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10"/>
          <p:cNvSpPr txBox="1"/>
          <p:nvPr/>
        </p:nvSpPr>
        <p:spPr>
          <a:xfrm>
            <a:off x="2712720" y="2324735"/>
            <a:ext cx="7236460" cy="3383280"/>
          </a:xfrm>
          <a:prstGeom prst="rect">
            <a:avLst/>
          </a:prstGeom>
          <a:noFill/>
        </p:spPr>
        <p:txBody>
          <a:bodyPr wrap="square" rtlCol="0">
            <a:spAutoFit/>
          </a:bodyPr>
          <a:p>
            <a:pPr eaLnBrk="1" hangingPunct="1">
              <a:lnSpc>
                <a:spcPct val="150000"/>
              </a:lnSpc>
            </a:pPr>
            <a:r>
              <a:rPr lang="zh-CN" altLang="en-US" sz="2400" dirty="0">
                <a:solidFill>
                  <a:srgbClr val="0070C0"/>
                </a:solidFill>
                <a:latin typeface="微软雅黑" panose="020B0503020204020204" pitchFamily="34" charset="-122"/>
              </a:rPr>
              <a:t>省级预算项目政策事前绩效评估管理</a:t>
            </a:r>
            <a:r>
              <a:rPr lang="zh-CN" altLang="en-US" sz="2400" dirty="0" smtClean="0">
                <a:solidFill>
                  <a:srgbClr val="0070C0"/>
                </a:solidFill>
                <a:latin typeface="微软雅黑" panose="020B0503020204020204" pitchFamily="34" charset="-122"/>
              </a:rPr>
              <a:t>办法</a:t>
            </a:r>
            <a:endParaRPr lang="zh-CN" altLang="en-US" sz="2400" dirty="0" smtClean="0">
              <a:solidFill>
                <a:srgbClr val="0070C0"/>
              </a:solidFill>
              <a:latin typeface="微软雅黑" panose="020B0503020204020204" pitchFamily="34" charset="-122"/>
            </a:endParaRPr>
          </a:p>
          <a:p>
            <a:pPr eaLnBrk="1" hangingPunct="1">
              <a:lnSpc>
                <a:spcPct val="150000"/>
              </a:lnSpc>
            </a:pPr>
            <a:r>
              <a:rPr lang="zh-CN" altLang="en-US" sz="2400" dirty="0">
                <a:solidFill>
                  <a:srgbClr val="0070C0"/>
                </a:solidFill>
                <a:latin typeface="微软雅黑" panose="020B0503020204020204" pitchFamily="34" charset="-122"/>
              </a:rPr>
              <a:t>省级部门预算绩效目标管理</a:t>
            </a:r>
            <a:r>
              <a:rPr lang="zh-CN" altLang="en-US" sz="2400" dirty="0" smtClean="0">
                <a:solidFill>
                  <a:srgbClr val="0070C0"/>
                </a:solidFill>
                <a:latin typeface="微软雅黑" panose="020B0503020204020204" pitchFamily="34" charset="-122"/>
              </a:rPr>
              <a:t>办法</a:t>
            </a:r>
            <a:endParaRPr lang="zh-CN" altLang="en-US" sz="2400" dirty="0" smtClean="0">
              <a:solidFill>
                <a:srgbClr val="0070C0"/>
              </a:solidFill>
              <a:latin typeface="微软雅黑" panose="020B0503020204020204" pitchFamily="34" charset="-122"/>
            </a:endParaRPr>
          </a:p>
          <a:p>
            <a:pPr eaLnBrk="1" hangingPunct="1">
              <a:lnSpc>
                <a:spcPct val="150000"/>
              </a:lnSpc>
            </a:pPr>
            <a:r>
              <a:rPr lang="zh-CN" altLang="en-US" sz="2400" dirty="0">
                <a:solidFill>
                  <a:srgbClr val="0070C0"/>
                </a:solidFill>
                <a:latin typeface="微软雅黑" panose="020B0503020204020204" pitchFamily="34" charset="-122"/>
              </a:rPr>
              <a:t>省对市县专项转移支付绩效目标管理办法</a:t>
            </a:r>
            <a:endParaRPr lang="zh-CN" altLang="en-US" sz="2400" dirty="0" smtClean="0">
              <a:solidFill>
                <a:srgbClr val="0070C0"/>
              </a:solidFill>
              <a:latin typeface="微软雅黑" panose="020B0503020204020204" pitchFamily="34" charset="-122"/>
            </a:endParaRPr>
          </a:p>
          <a:p>
            <a:pPr eaLnBrk="1" hangingPunct="1">
              <a:lnSpc>
                <a:spcPct val="150000"/>
              </a:lnSpc>
            </a:pPr>
            <a:r>
              <a:rPr lang="zh-CN" altLang="en-US" sz="2400" dirty="0">
                <a:solidFill>
                  <a:srgbClr val="0070C0"/>
                </a:solidFill>
                <a:latin typeface="微软雅黑" panose="020B0503020204020204" pitchFamily="34" charset="-122"/>
              </a:rPr>
              <a:t>省级预算绩效监控管理</a:t>
            </a:r>
            <a:r>
              <a:rPr lang="zh-CN" altLang="en-US" sz="2400" dirty="0" smtClean="0">
                <a:solidFill>
                  <a:srgbClr val="0070C0"/>
                </a:solidFill>
                <a:latin typeface="微软雅黑" panose="020B0503020204020204" pitchFamily="34" charset="-122"/>
              </a:rPr>
              <a:t>办法</a:t>
            </a:r>
            <a:endParaRPr lang="zh-CN" altLang="en-US" sz="2400" dirty="0" smtClean="0">
              <a:solidFill>
                <a:srgbClr val="0070C0"/>
              </a:solidFill>
              <a:latin typeface="微软雅黑" panose="020B0503020204020204" pitchFamily="34" charset="-122"/>
            </a:endParaRPr>
          </a:p>
          <a:p>
            <a:pPr eaLnBrk="1" hangingPunct="1">
              <a:lnSpc>
                <a:spcPct val="150000"/>
              </a:lnSpc>
            </a:pPr>
            <a:r>
              <a:rPr lang="zh-CN" altLang="en-US" sz="2400" dirty="0">
                <a:solidFill>
                  <a:srgbClr val="0070C0"/>
                </a:solidFill>
                <a:latin typeface="微软雅黑" panose="020B0503020204020204" pitchFamily="34" charset="-122"/>
              </a:rPr>
              <a:t>省级预算绩效评价管理办法</a:t>
            </a:r>
            <a:endParaRPr lang="zh-CN" altLang="en-US" sz="2400" dirty="0">
              <a:solidFill>
                <a:srgbClr val="0070C0"/>
              </a:solidFill>
              <a:latin typeface="微软雅黑" panose="020B0503020204020204" pitchFamily="34" charset="-122"/>
            </a:endParaRPr>
          </a:p>
          <a:p>
            <a:pPr eaLnBrk="1" hangingPunct="1">
              <a:lnSpc>
                <a:spcPct val="150000"/>
              </a:lnSpc>
            </a:pPr>
            <a:r>
              <a:rPr lang="zh-CN" altLang="en-US" sz="2400" dirty="0">
                <a:solidFill>
                  <a:srgbClr val="0070C0"/>
                </a:solidFill>
                <a:latin typeface="微软雅黑" panose="020B0503020204020204" pitchFamily="34" charset="-122"/>
              </a:rPr>
              <a:t>省级预算绩效评价结果应用管理办法</a:t>
            </a:r>
            <a:endParaRPr lang="zh-CN" altLang="en-US" sz="2400" dirty="0">
              <a:solidFill>
                <a:srgbClr val="0070C0"/>
              </a:solidFill>
              <a:latin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291"/>
          <p:cNvSpPr>
            <a:spLocks noChangeArrowheads="1"/>
          </p:cNvSpPr>
          <p:nvPr/>
        </p:nvSpPr>
        <p:spPr bwMode="auto">
          <a:xfrm flipV="1">
            <a:off x="8915400" y="2561101"/>
            <a:ext cx="1752600" cy="2444751"/>
          </a:xfrm>
          <a:custGeom>
            <a:avLst/>
            <a:gdLst/>
            <a:ahLst/>
            <a:cxnLst/>
            <a:rect l="l" t="t" r="r" b="b"/>
            <a:pathLst>
              <a:path w="1752600" h="1295400">
                <a:moveTo>
                  <a:pt x="0" y="1295400"/>
                </a:moveTo>
                <a:lnTo>
                  <a:pt x="1752600" y="1295400"/>
                </a:lnTo>
                <a:lnTo>
                  <a:pt x="1752600" y="0"/>
                </a:lnTo>
                <a:lnTo>
                  <a:pt x="714154" y="0"/>
                </a:lnTo>
                <a:close/>
              </a:path>
            </a:pathLst>
          </a:custGeom>
          <a:solidFill>
            <a:srgbClr val="054487"/>
          </a:solidFill>
          <a:ln>
            <a:noFill/>
          </a:ln>
          <a:effectLst/>
        </p:spPr>
        <p:txBody>
          <a:bodyPr wrap="none" anchor="ctr"/>
          <a:lstStyle/>
          <a:p>
            <a:endParaRPr lang="zh-CN" altLang="en-US">
              <a:solidFill>
                <a:schemeClr val="bg1"/>
              </a:solidFill>
            </a:endParaRPr>
          </a:p>
        </p:txBody>
      </p:sp>
      <p:sp>
        <p:nvSpPr>
          <p:cNvPr id="33" name="AutoShape 292"/>
          <p:cNvSpPr>
            <a:spLocks noChangeArrowheads="1"/>
          </p:cNvSpPr>
          <p:nvPr/>
        </p:nvSpPr>
        <p:spPr bwMode="auto">
          <a:xfrm flipV="1">
            <a:off x="1524000" y="2561101"/>
            <a:ext cx="4191000" cy="2444751"/>
          </a:xfrm>
          <a:custGeom>
            <a:avLst/>
            <a:gdLst/>
            <a:ahLst/>
            <a:cxnLst/>
            <a:rect l="l" t="t" r="r" b="b"/>
            <a:pathLst>
              <a:path w="4191000" h="1295400">
                <a:moveTo>
                  <a:pt x="0" y="1295400"/>
                </a:moveTo>
                <a:lnTo>
                  <a:pt x="3476846" y="1295400"/>
                </a:lnTo>
                <a:lnTo>
                  <a:pt x="4191000" y="0"/>
                </a:lnTo>
                <a:lnTo>
                  <a:pt x="0" y="0"/>
                </a:lnTo>
                <a:close/>
              </a:path>
            </a:pathLst>
          </a:custGeom>
          <a:solidFill>
            <a:srgbClr val="054487"/>
          </a:solidFill>
          <a:ln>
            <a:noFill/>
          </a:ln>
          <a:effectLst/>
        </p:spPr>
        <p:txBody>
          <a:bodyPr wrap="none" anchor="ctr"/>
          <a:lstStyle/>
          <a:p>
            <a:endParaRPr lang="zh-CN" altLang="en-US">
              <a:solidFill>
                <a:schemeClr val="bg1"/>
              </a:solidFill>
            </a:endParaRPr>
          </a:p>
        </p:txBody>
      </p:sp>
      <p:sp>
        <p:nvSpPr>
          <p:cNvPr id="34" name="WordArt 293"/>
          <p:cNvSpPr>
            <a:spLocks noChangeArrowheads="1" noChangeShapeType="1" noTextEdit="1"/>
          </p:cNvSpPr>
          <p:nvPr/>
        </p:nvSpPr>
        <p:spPr bwMode="auto">
          <a:xfrm>
            <a:off x="1991544" y="2849894"/>
            <a:ext cx="2016224" cy="10567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zh-CN" altLang="en-US" sz="5400" kern="10" spc="700" dirty="0">
                <a:solidFill>
                  <a:schemeClr val="bg1"/>
                </a:solidFill>
                <a:latin typeface="微软雅黑" panose="020B0503020204020204" pitchFamily="34" charset="-122"/>
                <a:ea typeface="微软雅黑" panose="020B0503020204020204" pitchFamily="34" charset="-122"/>
              </a:rPr>
              <a:t>目 录</a:t>
            </a:r>
            <a:endParaRPr lang="zh-CN" altLang="en-US" sz="5400" kern="10" spc="700" dirty="0">
              <a:solidFill>
                <a:schemeClr val="bg1"/>
              </a:solidFill>
              <a:latin typeface="微软雅黑" panose="020B0503020204020204" pitchFamily="34" charset="-122"/>
              <a:ea typeface="微软雅黑" panose="020B0503020204020204" pitchFamily="34" charset="-122"/>
            </a:endParaRPr>
          </a:p>
        </p:txBody>
      </p:sp>
      <p:sp>
        <p:nvSpPr>
          <p:cNvPr id="35" name="WordArt 294"/>
          <p:cNvSpPr>
            <a:spLocks noChangeArrowheads="1" noChangeShapeType="1" noTextEdit="1"/>
          </p:cNvSpPr>
          <p:nvPr/>
        </p:nvSpPr>
        <p:spPr bwMode="auto">
          <a:xfrm>
            <a:off x="2783512" y="4098032"/>
            <a:ext cx="2232368" cy="554424"/>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en-US" altLang="zh-CN" sz="2800" b="1" kern="10" dirty="0">
                <a:solidFill>
                  <a:schemeClr val="bg1"/>
                </a:solidFill>
                <a:latin typeface="微软雅黑" panose="020B0503020204020204" pitchFamily="34" charset="-122"/>
                <a:ea typeface="微软雅黑" panose="020B0503020204020204" pitchFamily="34" charset="-122"/>
              </a:rPr>
              <a:t>   CONTENTS   </a:t>
            </a:r>
            <a:endParaRPr lang="zh-CN" altLang="en-US" sz="2800" b="1" kern="10" dirty="0">
              <a:solidFill>
                <a:schemeClr val="bg1"/>
              </a:solidFill>
              <a:latin typeface="微软雅黑" panose="020B0503020204020204" pitchFamily="34" charset="-122"/>
              <a:ea typeface="微软雅黑" panose="020B0503020204020204" pitchFamily="34" charset="-122"/>
            </a:endParaRPr>
          </a:p>
        </p:txBody>
      </p:sp>
      <p:sp>
        <p:nvSpPr>
          <p:cNvPr id="36" name="WordArt 20"/>
          <p:cNvSpPr>
            <a:spLocks noChangeArrowheads="1" noChangeShapeType="1" noTextEdit="1"/>
          </p:cNvSpPr>
          <p:nvPr/>
        </p:nvSpPr>
        <p:spPr bwMode="auto">
          <a:xfrm>
            <a:off x="5375920" y="1916832"/>
            <a:ext cx="228600" cy="6096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54487"/>
                </a:solidFill>
                <a:latin typeface="Arial" panose="020B0604020202020204"/>
                <a:cs typeface="Arial" panose="020B0604020202020204"/>
              </a:rPr>
              <a:t>1</a:t>
            </a:r>
            <a:endParaRPr lang="zh-CN" altLang="en-US" sz="3600" b="1" kern="10" dirty="0">
              <a:solidFill>
                <a:srgbClr val="054487"/>
              </a:solidFill>
              <a:latin typeface="Arial" panose="020B0604020202020204"/>
              <a:cs typeface="Arial" panose="020B0604020202020204"/>
            </a:endParaRPr>
          </a:p>
        </p:txBody>
      </p:sp>
      <p:sp>
        <p:nvSpPr>
          <p:cNvPr id="37" name="Rectangle 22"/>
          <p:cNvSpPr>
            <a:spLocks noChangeArrowheads="1"/>
          </p:cNvSpPr>
          <p:nvPr/>
        </p:nvSpPr>
        <p:spPr bwMode="auto">
          <a:xfrm>
            <a:off x="5664076" y="1737003"/>
            <a:ext cx="297180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dirty="0">
                <a:solidFill>
                  <a:srgbClr val="054487"/>
                </a:solidFill>
                <a:latin typeface="微软雅黑" panose="020B0503020204020204" pitchFamily="34" charset="-122"/>
                <a:ea typeface="微软雅黑" panose="020B0503020204020204" pitchFamily="34" charset="-122"/>
                <a:sym typeface="+mn-ea"/>
              </a:rPr>
              <a:t>预算绩效管理理论</a:t>
            </a:r>
            <a:endParaRPr lang="zh-CN" altLang="en-US" sz="2000" b="1" dirty="0">
              <a:solidFill>
                <a:srgbClr val="05448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from="(-#ppt_w/2)" to="(#ppt_x)" calcmode="lin" valueType="num">
                                      <p:cBhvr>
                                        <p:cTn id="16" dur="600" fill="hold">
                                          <p:stCondLst>
                                            <p:cond delay="0"/>
                                          </p:stCondLst>
                                        </p:cTn>
                                        <p:tgtEl>
                                          <p:spTgt spid="34"/>
                                        </p:tgtEl>
                                        <p:attrNameLst>
                                          <p:attrName>ppt_x</p:attrName>
                                        </p:attrNameLst>
                                      </p:cBhvr>
                                    </p:anim>
                                    <p:anim from="0" to="-1.0" calcmode="lin" valueType="num">
                                      <p:cBhvr>
                                        <p:cTn id="17" dur="200" decel="50000" autoRev="1" fill="hold">
                                          <p:stCondLst>
                                            <p:cond delay="600"/>
                                          </p:stCondLst>
                                        </p:cTn>
                                        <p:tgtEl>
                                          <p:spTgt spid="34"/>
                                        </p:tgtEl>
                                        <p:attrNameLst>
                                          <p:attrName>xshear</p:attrName>
                                        </p:attrNameLst>
                                      </p:cBhvr>
                                    </p:anim>
                                    <p:animScale>
                                      <p:cBhvr>
                                        <p:cTn id="18" dur="200" decel="100000" autoRev="1" fill="hold">
                                          <p:stCondLst>
                                            <p:cond delay="600"/>
                                          </p:stCondLst>
                                        </p:cTn>
                                        <p:tgtEl>
                                          <p:spTgt spid="34"/>
                                        </p:tgtEl>
                                      </p:cBhvr>
                                      <p:from x="100000" y="100000"/>
                                      <p:to x="80000" y="100000"/>
                                    </p:animScale>
                                    <p:anim by="(#ppt_h/3+#ppt_w*0.1)" calcmode="lin" valueType="num">
                                      <p:cBhvr additive="sum">
                                        <p:cTn id="19" dur="200" decel="100000" autoRev="1" fill="hold">
                                          <p:stCondLst>
                                            <p:cond delay="600"/>
                                          </p:stCondLst>
                                        </p:cTn>
                                        <p:tgtEl>
                                          <p:spTgt spid="34"/>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from="(-#ppt_w/2)" to="(#ppt_x)" calcmode="lin" valueType="num">
                                      <p:cBhvr>
                                        <p:cTn id="22" dur="600" fill="hold">
                                          <p:stCondLst>
                                            <p:cond delay="0"/>
                                          </p:stCondLst>
                                        </p:cTn>
                                        <p:tgtEl>
                                          <p:spTgt spid="35"/>
                                        </p:tgtEl>
                                        <p:attrNameLst>
                                          <p:attrName>ppt_x</p:attrName>
                                        </p:attrNameLst>
                                      </p:cBhvr>
                                    </p:anim>
                                    <p:anim from="0" to="-1.0" calcmode="lin" valueType="num">
                                      <p:cBhvr>
                                        <p:cTn id="23" dur="200" decel="50000" autoRev="1" fill="hold">
                                          <p:stCondLst>
                                            <p:cond delay="600"/>
                                          </p:stCondLst>
                                        </p:cTn>
                                        <p:tgtEl>
                                          <p:spTgt spid="35"/>
                                        </p:tgtEl>
                                        <p:attrNameLst>
                                          <p:attrName>xshear</p:attrName>
                                        </p:attrNameLst>
                                      </p:cBhvr>
                                    </p:anim>
                                    <p:animScale>
                                      <p:cBhvr>
                                        <p:cTn id="24" dur="200" decel="100000" autoRev="1" fill="hold">
                                          <p:stCondLst>
                                            <p:cond delay="600"/>
                                          </p:stCondLst>
                                        </p:cTn>
                                        <p:tgtEl>
                                          <p:spTgt spid="35"/>
                                        </p:tgtEl>
                                      </p:cBhvr>
                                      <p:from x="100000" y="100000"/>
                                      <p:to x="80000" y="100000"/>
                                    </p:animScale>
                                    <p:anim by="(#ppt_h/3+#ppt_w*0.1)" calcmode="lin" valueType="num">
                                      <p:cBhvr additive="sum">
                                        <p:cTn id="25" dur="200" decel="100000" autoRev="1" fill="hold">
                                          <p:stCondLst>
                                            <p:cond delay="600"/>
                                          </p:stCondLst>
                                        </p:cTn>
                                        <p:tgtEl>
                                          <p:spTgt spid="35"/>
                                        </p:tgtEl>
                                        <p:attrNameLst>
                                          <p:attrName>ppt_x</p:attrName>
                                        </p:attrNameLst>
                                      </p:cBhvr>
                                    </p:anim>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 calcmode="lin" valueType="num">
                                      <p:cBhvr>
                                        <p:cTn id="31" dur="500" fill="hold"/>
                                        <p:tgtEl>
                                          <p:spTgt spid="36"/>
                                        </p:tgtEl>
                                        <p:attrNameLst>
                                          <p:attrName>style.rotation</p:attrName>
                                        </p:attrNameLst>
                                      </p:cBhvr>
                                      <p:tavLst>
                                        <p:tav tm="0">
                                          <p:val>
                                            <p:fltVal val="360"/>
                                          </p:val>
                                        </p:tav>
                                        <p:tav tm="100000">
                                          <p:val>
                                            <p:fltVal val="0"/>
                                          </p:val>
                                        </p:tav>
                                      </p:tavLst>
                                    </p:anim>
                                    <p:animEffect transition="in" filter="fade">
                                      <p:cBhvr>
                                        <p:cTn id="32" dur="500"/>
                                        <p:tgtEl>
                                          <p:spTgt spid="36"/>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H="1">
            <a:off x="1595082" y="433053"/>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12" name="Rectangle 2"/>
          <p:cNvSpPr txBox="1">
            <a:spLocks noChangeArrowheads="1"/>
          </p:cNvSpPr>
          <p:nvPr/>
        </p:nvSpPr>
        <p:spPr bwMode="auto">
          <a:xfrm>
            <a:off x="1523968" y="354954"/>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kern="0" dirty="0">
                <a:solidFill>
                  <a:srgbClr val="FC4A2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构建全方位预算绩效</a:t>
            </a:r>
            <a:r>
              <a:rPr lang="zh-CN" altLang="en-US" sz="320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管理格局</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9"/>
          <p:cNvGrpSpPr/>
          <p:nvPr/>
        </p:nvGrpSpPr>
        <p:grpSpPr>
          <a:xfrm>
            <a:off x="1988157" y="1324598"/>
            <a:ext cx="8215370" cy="4643471"/>
            <a:chOff x="571472" y="1357298"/>
            <a:chExt cx="8072494" cy="4643470"/>
          </a:xfrm>
          <a:effectLst>
            <a:glow rad="139700">
              <a:schemeClr val="accent2">
                <a:satMod val="175000"/>
                <a:alpha val="40000"/>
              </a:schemeClr>
            </a:glow>
          </a:effectLst>
        </p:grpSpPr>
        <p:graphicFrame>
          <p:nvGraphicFramePr>
            <p:cNvPr id="42" name="图示 41"/>
            <p:cNvGraphicFramePr/>
            <p:nvPr/>
          </p:nvGraphicFramePr>
          <p:xfrm>
            <a:off x="571472" y="1357298"/>
            <a:ext cx="8072494" cy="46434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3" name="上箭头 42"/>
            <p:cNvSpPr/>
            <p:nvPr/>
          </p:nvSpPr>
          <p:spPr>
            <a:xfrm>
              <a:off x="1142976" y="4357694"/>
              <a:ext cx="214314"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34"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12">
                                            <p:txEl>
                                              <p:pRg st="0" end="0"/>
                                            </p:txEl>
                                          </p:spTgt>
                                        </p:tgtEl>
                                        <p:attrNameLst>
                                          <p:attrName>ppt_x</p:attrName>
                                        </p:attrNameLst>
                                      </p:cBhvr>
                                    </p:anim>
                                    <p:anim from="0" to="-1.0" calcmode="lin" valueType="num">
                                      <p:cBhvr>
                                        <p:cTn id="11" dur="200" decel="50000" autoRev="1" fill="hold">
                                          <p:stCondLst>
                                            <p:cond delay="600"/>
                                          </p:stCondLst>
                                        </p:cTn>
                                        <p:tgtEl>
                                          <p:spTgt spid="12">
                                            <p:txEl>
                                              <p:pRg st="0" end="0"/>
                                            </p:txEl>
                                          </p:spTgt>
                                        </p:tgtEl>
                                        <p:attrNameLst>
                                          <p:attrName>xshear</p:attrName>
                                        </p:attrNameLst>
                                      </p:cBhvr>
                                    </p:anim>
                                    <p:animScale>
                                      <p:cBhvr>
                                        <p:cTn id="12" dur="200" decel="100000" autoRev="1" fill="hold">
                                          <p:stCondLst>
                                            <p:cond delay="600"/>
                                          </p:stCondLst>
                                        </p:cTn>
                                        <p:tgtEl>
                                          <p:spTgt spid="12">
                                            <p:txEl>
                                              <p:pRg st="0" end="0"/>
                                            </p:txEl>
                                          </p:spTgt>
                                        </p:tgtEl>
                                      </p:cBhvr>
                                      <p:from x="100000" y="100000"/>
                                      <p:to x="80000" y="100000"/>
                                    </p:animScale>
                                    <p:anim by="(#ppt_h/3+#ppt_w*0.1)" calcmode="lin" valueType="num">
                                      <p:cBhvr additive="sum">
                                        <p:cTn id="13" dur="200" decel="100000" autoRev="1" fill="hold">
                                          <p:stCondLst>
                                            <p:cond delay="600"/>
                                          </p:stCondLst>
                                        </p:cTn>
                                        <p:tgtEl>
                                          <p:spTgt spid="12">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5658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63033" y="267959"/>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kern="0" dirty="0">
                <a:solidFill>
                  <a:srgbClr val="FC4A2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建立全过程预算绩效管理链条</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6" name="图示 5"/>
          <p:cNvGraphicFramePr/>
          <p:nvPr/>
        </p:nvGraphicFramePr>
        <p:xfrm>
          <a:off x="1701165" y="1146810"/>
          <a:ext cx="8789670" cy="45643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6"/>
          <p:cNvSpPr>
            <a:spLocks noChangeArrowheads="1"/>
          </p:cNvSpPr>
          <p:nvPr/>
        </p:nvSpPr>
        <p:spPr bwMode="auto">
          <a:xfrm>
            <a:off x="5475340" y="2347540"/>
            <a:ext cx="1260000" cy="4318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预算执行</a:t>
            </a:r>
            <a:endParaRPr lang="en-US" sz="2000" dirty="0">
              <a:solidFill>
                <a:srgbClr val="000000"/>
              </a:solidFill>
              <a:latin typeface="微软雅黑" panose="020B0503020204020204" pitchFamily="34" charset="-122"/>
              <a:ea typeface="微软雅黑" panose="020B0503020204020204" pitchFamily="34" charset="-122"/>
            </a:endParaRPr>
          </a:p>
        </p:txBody>
      </p:sp>
      <p:cxnSp>
        <p:nvCxnSpPr>
          <p:cNvPr id="10" name="直接箭头连接符 9"/>
          <p:cNvCxnSpPr>
            <a:endCxn id="7" idx="1"/>
          </p:cNvCxnSpPr>
          <p:nvPr/>
        </p:nvCxnSpPr>
        <p:spPr bwMode="auto">
          <a:xfrm flipV="1">
            <a:off x="4285835" y="2563442"/>
            <a:ext cx="1189513" cy="100"/>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cxnSp>
        <p:nvCxnSpPr>
          <p:cNvPr id="11" name="直接箭头连接符 10"/>
          <p:cNvCxnSpPr>
            <a:stCxn id="7" idx="3"/>
          </p:cNvCxnSpPr>
          <p:nvPr/>
        </p:nvCxnSpPr>
        <p:spPr bwMode="auto">
          <a:xfrm>
            <a:off x="6735348" y="2563440"/>
            <a:ext cx="1187925" cy="0"/>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sp>
        <p:nvSpPr>
          <p:cNvPr id="14" name="Rectangle 44"/>
          <p:cNvSpPr>
            <a:spLocks noChangeArrowheads="1"/>
          </p:cNvSpPr>
          <p:nvPr/>
        </p:nvSpPr>
        <p:spPr bwMode="auto">
          <a:xfrm>
            <a:off x="5474993" y="4278314"/>
            <a:ext cx="1260000" cy="4333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绩效监控</a:t>
            </a:r>
            <a:endParaRPr lang="en-US" sz="2000" dirty="0">
              <a:solidFill>
                <a:srgbClr val="000000"/>
              </a:solidFill>
              <a:latin typeface="微软雅黑" panose="020B0503020204020204" pitchFamily="34" charset="-122"/>
              <a:ea typeface="微软雅黑" panose="020B0503020204020204" pitchFamily="34" charset="-122"/>
            </a:endParaRPr>
          </a:p>
        </p:txBody>
      </p:sp>
      <p:cxnSp>
        <p:nvCxnSpPr>
          <p:cNvPr id="18" name="直接箭头连接符 17"/>
          <p:cNvCxnSpPr>
            <a:endCxn id="14" idx="1"/>
          </p:cNvCxnSpPr>
          <p:nvPr/>
        </p:nvCxnSpPr>
        <p:spPr bwMode="auto">
          <a:xfrm>
            <a:off x="4286282" y="4495007"/>
            <a:ext cx="1188719" cy="0"/>
          </a:xfrm>
          <a:prstGeom prst="straightConnector1">
            <a:avLst/>
          </a:prstGeom>
          <a:solidFill>
            <a:schemeClr val="accent1"/>
          </a:solidFill>
          <a:ln w="44450" cap="flat" cmpd="sng" algn="ctr">
            <a:solidFill>
              <a:srgbClr val="0070C0"/>
            </a:solidFill>
            <a:prstDash val="solid"/>
            <a:round/>
            <a:headEnd type="none" w="med" len="med"/>
            <a:tailEnd type="arrow"/>
          </a:ln>
          <a:effectLst/>
        </p:spPr>
      </p:cxnSp>
      <p:cxnSp>
        <p:nvCxnSpPr>
          <p:cNvPr id="19" name="直接箭头连接符 18"/>
          <p:cNvCxnSpPr>
            <a:stCxn id="14" idx="3"/>
          </p:cNvCxnSpPr>
          <p:nvPr/>
        </p:nvCxnSpPr>
        <p:spPr bwMode="auto">
          <a:xfrm>
            <a:off x="6734993" y="4495007"/>
            <a:ext cx="1116264" cy="0"/>
          </a:xfrm>
          <a:prstGeom prst="straightConnector1">
            <a:avLst/>
          </a:prstGeom>
          <a:solidFill>
            <a:schemeClr val="accent1"/>
          </a:solidFill>
          <a:ln w="44450" cap="flat" cmpd="sng" algn="ctr">
            <a:solidFill>
              <a:srgbClr val="0070C0"/>
            </a:solidFill>
            <a:prstDash val="solid"/>
            <a:round/>
            <a:headEnd type="none" w="med" len="med"/>
            <a:tailEnd type="arrow"/>
          </a:ln>
          <a:effectLst/>
        </p:spPr>
      </p:cxnSp>
      <p:cxnSp>
        <p:nvCxnSpPr>
          <p:cNvPr id="24" name="直接箭头连接符 23"/>
          <p:cNvCxnSpPr/>
          <p:nvPr/>
        </p:nvCxnSpPr>
        <p:spPr bwMode="auto">
          <a:xfrm>
            <a:off x="3655835" y="2779542"/>
            <a:ext cx="447" cy="1498772"/>
          </a:xfrm>
          <a:prstGeom prst="straightConnector1">
            <a:avLst/>
          </a:prstGeom>
          <a:solidFill>
            <a:schemeClr val="accent1"/>
          </a:solidFill>
          <a:ln w="44450" cap="flat" cmpd="sng" algn="ctr">
            <a:solidFill>
              <a:schemeClr val="tx1"/>
            </a:solidFill>
            <a:prstDash val="sysDot"/>
            <a:round/>
            <a:headEnd type="arrow"/>
            <a:tailEnd type="arrow"/>
          </a:ln>
          <a:effectLst/>
        </p:spPr>
      </p:cxnSp>
      <p:cxnSp>
        <p:nvCxnSpPr>
          <p:cNvPr id="25" name="直接箭头连接符 24"/>
          <p:cNvCxnSpPr/>
          <p:nvPr/>
        </p:nvCxnSpPr>
        <p:spPr bwMode="auto">
          <a:xfrm>
            <a:off x="6014921" y="2780235"/>
            <a:ext cx="447" cy="1498772"/>
          </a:xfrm>
          <a:prstGeom prst="straightConnector1">
            <a:avLst/>
          </a:prstGeom>
          <a:solidFill>
            <a:schemeClr val="accent1"/>
          </a:solidFill>
          <a:ln w="44450" cap="flat" cmpd="sng" algn="ctr">
            <a:solidFill>
              <a:schemeClr val="tx1"/>
            </a:solidFill>
            <a:prstDash val="sysDot"/>
            <a:round/>
            <a:headEnd type="arrow"/>
            <a:tailEnd type="arrow"/>
          </a:ln>
          <a:effectLst/>
        </p:spPr>
      </p:cxnSp>
      <p:cxnSp>
        <p:nvCxnSpPr>
          <p:cNvPr id="26" name="直接箭头连接符 25"/>
          <p:cNvCxnSpPr/>
          <p:nvPr/>
        </p:nvCxnSpPr>
        <p:spPr bwMode="auto">
          <a:xfrm>
            <a:off x="8534754" y="2780235"/>
            <a:ext cx="447" cy="1498772"/>
          </a:xfrm>
          <a:prstGeom prst="straightConnector1">
            <a:avLst/>
          </a:prstGeom>
          <a:solidFill>
            <a:schemeClr val="accent1"/>
          </a:solidFill>
          <a:ln w="44450" cap="flat" cmpd="sng" algn="ctr">
            <a:solidFill>
              <a:schemeClr val="tx1"/>
            </a:solidFill>
            <a:prstDash val="sysDot"/>
            <a:round/>
            <a:headEnd type="arrow"/>
            <a:tailEnd type="arrow"/>
          </a:ln>
          <a:effectLst/>
        </p:spPr>
      </p:cxnSp>
      <p:sp>
        <p:nvSpPr>
          <p:cNvPr id="2" name="椭圆 1"/>
          <p:cNvSpPr/>
          <p:nvPr/>
        </p:nvSpPr>
        <p:spPr bwMode="auto">
          <a:xfrm>
            <a:off x="3115363" y="1699468"/>
            <a:ext cx="6139910" cy="3744416"/>
          </a:xfrm>
          <a:prstGeom prst="ellipse">
            <a:avLst/>
          </a:prstGeom>
          <a:noFill/>
          <a:ln w="44450" cap="flat" cmpd="sng" algn="ctr">
            <a:gradFill flip="none" rotWithShape="1">
              <a:gsLst>
                <a:gs pos="0">
                  <a:srgbClr val="00B050"/>
                </a:gs>
                <a:gs pos="25000">
                  <a:srgbClr val="21D6E0"/>
                </a:gs>
                <a:gs pos="75000">
                  <a:srgbClr val="0087E6"/>
                </a:gs>
                <a:gs pos="100000">
                  <a:srgbClr val="005CBF"/>
                </a:gs>
              </a:gsLst>
              <a:lin ang="5400000" scaled="1"/>
              <a:tileRect/>
            </a:grad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endParaRPr lang="zh-CN" altLang="en-US">
              <a:solidFill>
                <a:srgbClr val="000000"/>
              </a:solidFill>
            </a:endParaRPr>
          </a:p>
        </p:txBody>
      </p:sp>
      <p:sp>
        <p:nvSpPr>
          <p:cNvPr id="31" name="Rectangle 46"/>
          <p:cNvSpPr>
            <a:spLocks noChangeArrowheads="1"/>
          </p:cNvSpPr>
          <p:nvPr/>
        </p:nvSpPr>
        <p:spPr bwMode="auto">
          <a:xfrm>
            <a:off x="5488016" y="1483444"/>
            <a:ext cx="1260000" cy="4318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结果反馈</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2" name="Rectangle 44"/>
          <p:cNvSpPr>
            <a:spLocks noChangeArrowheads="1"/>
          </p:cNvSpPr>
          <p:nvPr/>
        </p:nvSpPr>
        <p:spPr bwMode="auto">
          <a:xfrm>
            <a:off x="5488016" y="5155854"/>
            <a:ext cx="1260000" cy="43338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结果反馈</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4" name="Rectangle 42"/>
          <p:cNvSpPr>
            <a:spLocks noChangeArrowheads="1"/>
          </p:cNvSpPr>
          <p:nvPr/>
        </p:nvSpPr>
        <p:spPr bwMode="auto">
          <a:xfrm>
            <a:off x="8836528" y="3264431"/>
            <a:ext cx="1260000" cy="34672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信息公开</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5" name="Rectangle 45"/>
          <p:cNvSpPr>
            <a:spLocks noChangeArrowheads="1"/>
          </p:cNvSpPr>
          <p:nvPr/>
        </p:nvSpPr>
        <p:spPr bwMode="auto">
          <a:xfrm>
            <a:off x="3025827" y="2347540"/>
            <a:ext cx="1260000" cy="432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预算编制</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6" name="Rectangle 43"/>
          <p:cNvSpPr>
            <a:spLocks noChangeArrowheads="1"/>
          </p:cNvSpPr>
          <p:nvPr/>
        </p:nvSpPr>
        <p:spPr bwMode="auto">
          <a:xfrm>
            <a:off x="3026274" y="4278314"/>
            <a:ext cx="1260000" cy="4333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绩效目标</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7" name="Rectangle 46"/>
          <p:cNvSpPr>
            <a:spLocks noChangeArrowheads="1"/>
          </p:cNvSpPr>
          <p:nvPr/>
        </p:nvSpPr>
        <p:spPr bwMode="auto">
          <a:xfrm>
            <a:off x="2180590" y="3221891"/>
            <a:ext cx="1260000" cy="4318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结果应用</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8" name="AutoShape 10"/>
          <p:cNvSpPr>
            <a:spLocks noChangeArrowheads="1"/>
          </p:cNvSpPr>
          <p:nvPr/>
        </p:nvSpPr>
        <p:spPr bwMode="blackGray">
          <a:xfrm rot="6369964" flipV="1">
            <a:off x="4482611" y="5047467"/>
            <a:ext cx="411647" cy="288031"/>
          </a:xfrm>
          <a:prstGeom prst="triangle">
            <a:avLst>
              <a:gd name="adj" fmla="val 50000"/>
            </a:avLst>
          </a:prstGeom>
          <a:solidFill>
            <a:srgbClr val="0070C0"/>
          </a:solidFill>
          <a:ln>
            <a:noFill/>
          </a:ln>
        </p:spPr>
        <p:txBody>
          <a:bodyPr wrap="none" anchor="ctr"/>
          <a:lstStyle/>
          <a:p>
            <a:endParaRPr lang="zh-CN" altLang="en-US">
              <a:solidFill>
                <a:srgbClr val="000000"/>
              </a:solidFill>
            </a:endParaRPr>
          </a:p>
        </p:txBody>
      </p:sp>
      <p:sp>
        <p:nvSpPr>
          <p:cNvPr id="39" name="AutoShape 10"/>
          <p:cNvSpPr>
            <a:spLocks noChangeArrowheads="1"/>
          </p:cNvSpPr>
          <p:nvPr/>
        </p:nvSpPr>
        <p:spPr bwMode="blackGray">
          <a:xfrm rot="4524337" flipV="1">
            <a:off x="7717450" y="4993067"/>
            <a:ext cx="411647" cy="288031"/>
          </a:xfrm>
          <a:prstGeom prst="triangle">
            <a:avLst>
              <a:gd name="adj" fmla="val 50000"/>
            </a:avLst>
          </a:prstGeom>
          <a:solidFill>
            <a:srgbClr val="0070C0"/>
          </a:solidFill>
          <a:ln>
            <a:noFill/>
          </a:ln>
        </p:spPr>
        <p:txBody>
          <a:bodyPr wrap="none" anchor="ctr"/>
          <a:lstStyle/>
          <a:p>
            <a:endParaRPr lang="zh-CN" altLang="en-US">
              <a:solidFill>
                <a:srgbClr val="000000"/>
              </a:solidFill>
            </a:endParaRPr>
          </a:p>
        </p:txBody>
      </p:sp>
      <p:sp>
        <p:nvSpPr>
          <p:cNvPr id="40" name="AutoShape 10"/>
          <p:cNvSpPr>
            <a:spLocks noChangeArrowheads="1"/>
          </p:cNvSpPr>
          <p:nvPr/>
        </p:nvSpPr>
        <p:spPr bwMode="blackGray">
          <a:xfrm rot="19765148" flipV="1">
            <a:off x="2996508" y="3849461"/>
            <a:ext cx="411647" cy="288031"/>
          </a:xfrm>
          <a:prstGeom prst="triangle">
            <a:avLst>
              <a:gd name="adj" fmla="val 50000"/>
            </a:avLst>
          </a:prstGeom>
          <a:solidFill>
            <a:srgbClr val="7030A0"/>
          </a:solidFill>
          <a:ln>
            <a:noFill/>
          </a:ln>
        </p:spPr>
        <p:txBody>
          <a:bodyPr wrap="none" anchor="ctr"/>
          <a:lstStyle/>
          <a:p>
            <a:endParaRPr lang="zh-CN" altLang="en-US">
              <a:solidFill>
                <a:srgbClr val="000000"/>
              </a:solidFill>
            </a:endParaRPr>
          </a:p>
        </p:txBody>
      </p:sp>
      <p:sp>
        <p:nvSpPr>
          <p:cNvPr id="41" name="Rectangle 41"/>
          <p:cNvSpPr>
            <a:spLocks noChangeArrowheads="1"/>
          </p:cNvSpPr>
          <p:nvPr/>
        </p:nvSpPr>
        <p:spPr bwMode="auto">
          <a:xfrm>
            <a:off x="7923265" y="2347540"/>
            <a:ext cx="1260000" cy="4318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决   算</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44" name="Rectangle 42"/>
          <p:cNvSpPr>
            <a:spLocks noChangeArrowheads="1"/>
          </p:cNvSpPr>
          <p:nvPr/>
        </p:nvSpPr>
        <p:spPr bwMode="auto">
          <a:xfrm>
            <a:off x="7851257" y="4278314"/>
            <a:ext cx="1260000" cy="4333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绩效评价</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45" name="AutoShape 10"/>
          <p:cNvSpPr>
            <a:spLocks noChangeArrowheads="1"/>
          </p:cNvSpPr>
          <p:nvPr/>
        </p:nvSpPr>
        <p:spPr bwMode="blackGray">
          <a:xfrm rot="3395084" flipV="1">
            <a:off x="4333425" y="1793553"/>
            <a:ext cx="411647" cy="288031"/>
          </a:xfrm>
          <a:prstGeom prst="triangle">
            <a:avLst>
              <a:gd name="adj" fmla="val 50000"/>
            </a:avLst>
          </a:prstGeom>
          <a:solidFill>
            <a:srgbClr val="00B050"/>
          </a:solidFill>
          <a:ln>
            <a:noFill/>
          </a:ln>
        </p:spPr>
        <p:txBody>
          <a:bodyPr wrap="none" anchor="ctr"/>
          <a:lstStyle/>
          <a:p>
            <a:endParaRPr lang="zh-CN" altLang="en-US">
              <a:solidFill>
                <a:srgbClr val="000000"/>
              </a:solidFill>
            </a:endParaRPr>
          </a:p>
        </p:txBody>
      </p:sp>
      <p:sp>
        <p:nvSpPr>
          <p:cNvPr id="46" name="AutoShape 10"/>
          <p:cNvSpPr>
            <a:spLocks noChangeArrowheads="1"/>
          </p:cNvSpPr>
          <p:nvPr/>
        </p:nvSpPr>
        <p:spPr bwMode="blackGray">
          <a:xfrm rot="7519173" flipV="1">
            <a:off x="7658340" y="1889200"/>
            <a:ext cx="411647" cy="288031"/>
          </a:xfrm>
          <a:prstGeom prst="triangle">
            <a:avLst>
              <a:gd name="adj" fmla="val 50000"/>
            </a:avLst>
          </a:prstGeom>
          <a:solidFill>
            <a:srgbClr val="00B050"/>
          </a:solidFill>
          <a:ln>
            <a:noFill/>
          </a:ln>
        </p:spPr>
        <p:txBody>
          <a:bodyPr wrap="none" anchor="ctr"/>
          <a:lstStyle/>
          <a:p>
            <a:endParaRPr lang="zh-CN" altLang="en-US">
              <a:solidFill>
                <a:srgbClr val="000000"/>
              </a:solidFill>
            </a:endParaRPr>
          </a:p>
        </p:txBody>
      </p:sp>
      <p:sp>
        <p:nvSpPr>
          <p:cNvPr id="47" name="AutoShape 10"/>
          <p:cNvSpPr>
            <a:spLocks noChangeArrowheads="1"/>
          </p:cNvSpPr>
          <p:nvPr/>
        </p:nvSpPr>
        <p:spPr bwMode="blackGray">
          <a:xfrm rot="21054871" flipV="1">
            <a:off x="8944650" y="2897339"/>
            <a:ext cx="411647" cy="288031"/>
          </a:xfrm>
          <a:prstGeom prst="triangle">
            <a:avLst>
              <a:gd name="adj" fmla="val 50000"/>
            </a:avLst>
          </a:prstGeom>
          <a:solidFill>
            <a:srgbClr val="7030A0"/>
          </a:solidFill>
          <a:ln>
            <a:noFill/>
          </a:ln>
        </p:spPr>
        <p:txBody>
          <a:bodyPr wrap="none" anchor="ctr"/>
          <a:lstStyle/>
          <a:p>
            <a:endParaRPr lang="zh-CN" altLang="en-US">
              <a:solidFill>
                <a:srgbClr val="000000"/>
              </a:solidFill>
            </a:endParaRPr>
          </a:p>
        </p:txBody>
      </p:sp>
      <p:sp>
        <p:nvSpPr>
          <p:cNvPr id="48" name="AutoShape 10"/>
          <p:cNvSpPr>
            <a:spLocks noChangeArrowheads="1"/>
          </p:cNvSpPr>
          <p:nvPr/>
        </p:nvSpPr>
        <p:spPr bwMode="blackGray">
          <a:xfrm rot="11848672" flipV="1">
            <a:off x="8997413" y="3777849"/>
            <a:ext cx="411647" cy="288031"/>
          </a:xfrm>
          <a:prstGeom prst="triangle">
            <a:avLst>
              <a:gd name="adj" fmla="val 50000"/>
            </a:avLst>
          </a:prstGeom>
          <a:solidFill>
            <a:srgbClr val="7030A0"/>
          </a:solidFill>
          <a:ln>
            <a:noFill/>
          </a:ln>
        </p:spPr>
        <p:txBody>
          <a:bodyPr wrap="none" anchor="ctr"/>
          <a:lstStyle/>
          <a:p>
            <a:endParaRPr lang="zh-CN" altLang="en-US">
              <a:solidFill>
                <a:srgbClr val="000000"/>
              </a:solidFill>
            </a:endParaRPr>
          </a:p>
        </p:txBody>
      </p:sp>
      <p:sp>
        <p:nvSpPr>
          <p:cNvPr id="49" name="AutoShape 10"/>
          <p:cNvSpPr>
            <a:spLocks noChangeArrowheads="1"/>
          </p:cNvSpPr>
          <p:nvPr/>
        </p:nvSpPr>
        <p:spPr bwMode="blackGray">
          <a:xfrm rot="12945945" flipV="1">
            <a:off x="3086801" y="2830527"/>
            <a:ext cx="411647" cy="288031"/>
          </a:xfrm>
          <a:prstGeom prst="triangle">
            <a:avLst>
              <a:gd name="adj" fmla="val 50000"/>
            </a:avLst>
          </a:prstGeom>
          <a:solidFill>
            <a:srgbClr val="7030A0"/>
          </a:solidFill>
          <a:ln>
            <a:noFill/>
          </a:ln>
        </p:spPr>
        <p:txBody>
          <a:bodyPr wrap="none" anchor="ctr"/>
          <a:lstStyle/>
          <a:p>
            <a:endParaRPr lang="zh-CN" altLang="en-US">
              <a:solidFill>
                <a:srgbClr val="000000"/>
              </a:solidFill>
            </a:endParaRPr>
          </a:p>
        </p:txBody>
      </p:sp>
      <p:sp>
        <p:nvSpPr>
          <p:cNvPr id="52" name="矩形 51"/>
          <p:cNvSpPr/>
          <p:nvPr/>
        </p:nvSpPr>
        <p:spPr>
          <a:xfrm>
            <a:off x="4925633" y="3284990"/>
            <a:ext cx="2357454" cy="48323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en-US" sz="2400" b="1" dirty="0">
                <a:solidFill>
                  <a:srgbClr val="C00000"/>
                </a:solidFill>
              </a:rPr>
              <a:t>预算绩效一体化</a:t>
            </a:r>
            <a:endParaRPr lang="zh-CN" altLang="en-US" sz="2400" b="1" dirty="0">
              <a:solidFill>
                <a:srgbClr val="C00000"/>
              </a:solidFill>
            </a:endParaRPr>
          </a:p>
        </p:txBody>
      </p:sp>
      <p:sp>
        <p:nvSpPr>
          <p:cNvPr id="29" name="Rectangle 43"/>
          <p:cNvSpPr>
            <a:spLocks noChangeArrowheads="1"/>
          </p:cNvSpPr>
          <p:nvPr/>
        </p:nvSpPr>
        <p:spPr bwMode="auto">
          <a:xfrm>
            <a:off x="3738546" y="3138488"/>
            <a:ext cx="642942" cy="790579"/>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pPr>
            <a:r>
              <a:rPr lang="zh-CN" altLang="en-US" sz="1600" dirty="0" smtClean="0">
                <a:solidFill>
                  <a:srgbClr val="000000"/>
                </a:solidFill>
                <a:latin typeface="微软雅黑" panose="020B0503020204020204" pitchFamily="34" charset="-122"/>
                <a:ea typeface="微软雅黑" panose="020B0503020204020204" pitchFamily="34" charset="-122"/>
              </a:rPr>
              <a:t>事前绩效评估</a:t>
            </a:r>
            <a:endParaRPr lang="en-US" sz="1600" dirty="0">
              <a:solidFill>
                <a:srgbClr val="000000"/>
              </a:solidFill>
              <a:latin typeface="微软雅黑" panose="020B0503020204020204" pitchFamily="34" charset="-122"/>
              <a:ea typeface="微软雅黑" panose="020B0503020204020204" pitchFamily="34" charset="-122"/>
            </a:endParaRPr>
          </a:p>
        </p:txBody>
      </p:sp>
      <p:sp>
        <p:nvSpPr>
          <p:cNvPr id="9217" name="灯片编号占位符 5"/>
          <p:cNvSpPr>
            <a:spLocks noGrp="1"/>
          </p:cNvSpPr>
          <p:nvPr>
            <p:ph type="sldNum" sz="quarter" idx="10"/>
          </p:nvPr>
        </p:nvSpPr>
        <p:spPr>
          <a:xfrm>
            <a:off x="8077200" y="5775325"/>
            <a:ext cx="2133600" cy="396875"/>
          </a:xfrm>
        </p:spPr>
        <p:txBody>
          <a:bodyPr wrap="square" lIns="91440" tIns="45720" rIns="91440" bIns="45720" anchor="t"/>
          <a:lstStyle/>
          <a:p>
            <a:pPr indent="0" algn="r"/>
            <a:fld id="{9A0DB2DC-4C9A-4742-B13C-FB6460FD3503}" type="slidenum">
              <a:rPr lang="en-US" altLang="zh-CN" sz="1400" dirty="0">
                <a:solidFill>
                  <a:srgbClr val="003366"/>
                </a:solidFill>
              </a:rPr>
            </a:fld>
            <a:r>
              <a:rPr lang="zh-CN" altLang="en-US" sz="1400" dirty="0">
                <a:solidFill>
                  <a:srgbClr val="003366"/>
                </a:solidFill>
              </a:rPr>
              <a:t>/42</a:t>
            </a:r>
            <a:endParaRPr lang="en-US" altLang="zh-CN" sz="1400" dirty="0">
              <a:solidFill>
                <a:srgbClr val="003366"/>
              </a:solidFill>
            </a:endParaRPr>
          </a:p>
        </p:txBody>
      </p:sp>
    </p:spTree>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919536" y="476672"/>
            <a:ext cx="7200799" cy="432000"/>
          </a:xfrm>
        </p:spPr>
        <p:txBody>
          <a:bodyPr/>
          <a:lstStyle/>
          <a:p>
            <a:r>
              <a:rPr lang="zh-CN" altLang="en-US" b="1" dirty="0">
                <a:solidFill>
                  <a:srgbClr val="002060"/>
                </a:solidFill>
                <a:latin typeface="+mn-ea"/>
                <a:ea typeface="+mn-ea"/>
              </a:rPr>
              <a:t>预算绩效管理的关键领域</a:t>
            </a:r>
            <a:endParaRPr lang="zh-CN" altLang="en-US" dirty="0">
              <a:latin typeface="+mn-ea"/>
              <a:ea typeface="+mn-ea"/>
            </a:endParaRPr>
          </a:p>
        </p:txBody>
      </p:sp>
      <p:grpSp>
        <p:nvGrpSpPr>
          <p:cNvPr id="2" name="组合 4"/>
          <p:cNvGrpSpPr/>
          <p:nvPr/>
        </p:nvGrpSpPr>
        <p:grpSpPr>
          <a:xfrm>
            <a:off x="2207568" y="1052736"/>
            <a:ext cx="3682231" cy="2462097"/>
            <a:chOff x="486544" y="2455863"/>
            <a:chExt cx="3682231" cy="1377950"/>
          </a:xfrm>
        </p:grpSpPr>
        <p:pic>
          <p:nvPicPr>
            <p:cNvPr id="5" name="Picture 21" descr="阴影5"/>
            <p:cNvPicPr>
              <a:picLocks noChangeAspect="1" noChangeArrowheads="1"/>
            </p:cNvPicPr>
            <p:nvPr/>
          </p:nvPicPr>
          <p:blipFill>
            <a:blip r:embed="rId1" cstate="print"/>
            <a:srcRect/>
            <a:stretch>
              <a:fillRect/>
            </a:stretch>
          </p:blipFill>
          <p:spPr bwMode="auto">
            <a:xfrm>
              <a:off x="990600" y="3667125"/>
              <a:ext cx="3178175" cy="166688"/>
            </a:xfrm>
            <a:prstGeom prst="rect">
              <a:avLst/>
            </a:prstGeom>
            <a:noFill/>
            <a:ln w="9525">
              <a:noFill/>
              <a:miter lim="800000"/>
              <a:headEnd/>
              <a:tailEnd/>
            </a:ln>
          </p:spPr>
        </p:pic>
        <p:sp>
          <p:nvSpPr>
            <p:cNvPr id="6" name="AutoShape 22"/>
            <p:cNvSpPr>
              <a:spLocks noChangeArrowheads="1"/>
            </p:cNvSpPr>
            <p:nvPr/>
          </p:nvSpPr>
          <p:spPr bwMode="auto">
            <a:xfrm>
              <a:off x="486544" y="3020068"/>
              <a:ext cx="36004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marL="0" marR="0" lvl="0" indent="0" algn="ctr" defTabSz="91440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lang="zh-CN" altLang="en-US" sz="1600" b="0" kern="0" dirty="0">
                  <a:solidFill>
                    <a:srgbClr val="000000"/>
                  </a:solidFill>
                  <a:latin typeface="微软雅黑" panose="020B0503020204020204" pitchFamily="34" charset="-122"/>
                </a:rPr>
                <a:t> </a:t>
              </a:r>
              <a:r>
                <a:rPr lang="zh-CN" altLang="en-US" b="0" kern="0" dirty="0">
                  <a:solidFill>
                    <a:srgbClr val="000000"/>
                  </a:solidFill>
                  <a:latin typeface="微软雅黑" panose="020B0503020204020204" pitchFamily="34" charset="-122"/>
                </a:rPr>
                <a:t>新出台重大政策、项目开展事前</a:t>
              </a:r>
              <a:endParaRPr lang="en-US" altLang="zh-CN" b="0" kern="0" dirty="0">
                <a:solidFill>
                  <a:srgbClr val="000000"/>
                </a:solidFill>
                <a:latin typeface="微软雅黑" panose="020B0503020204020204" pitchFamily="34" charset="-122"/>
              </a:endParaRPr>
            </a:p>
            <a:p>
              <a:pPr marL="0" marR="0" lvl="0" indent="0" algn="ctr" defTabSz="91440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lang="zh-CN" altLang="en-US" b="0" kern="0" dirty="0">
                  <a:solidFill>
                    <a:srgbClr val="000000"/>
                  </a:solidFill>
                  <a:latin typeface="微软雅黑" panose="020B0503020204020204" pitchFamily="34" charset="-122"/>
                </a:rPr>
                <a:t>     绩效评估，重点论证立项必要性、</a:t>
              </a:r>
              <a:endParaRPr lang="en-US" altLang="zh-CN" b="0" kern="0" dirty="0">
                <a:solidFill>
                  <a:srgbClr val="000000"/>
                </a:solidFill>
                <a:latin typeface="微软雅黑" panose="020B0503020204020204" pitchFamily="34" charset="-122"/>
              </a:endParaRPr>
            </a:p>
            <a:p>
              <a:pPr marL="0" marR="0" lvl="0" indent="0" algn="ctr" defTabSz="91440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lang="zh-CN" altLang="en-US" b="0" kern="0" dirty="0">
                  <a:solidFill>
                    <a:srgbClr val="000000"/>
                  </a:solidFill>
                  <a:latin typeface="微软雅黑" panose="020B0503020204020204" pitchFamily="34" charset="-122"/>
                </a:rPr>
                <a:t>   投入经济性、绩效目标合理性、</a:t>
              </a:r>
              <a:endParaRPr lang="en-US" altLang="zh-CN" b="0" kern="0" dirty="0">
                <a:solidFill>
                  <a:srgbClr val="000000"/>
                </a:solidFill>
                <a:latin typeface="微软雅黑" panose="020B0503020204020204" pitchFamily="34" charset="-122"/>
              </a:endParaRPr>
            </a:p>
            <a:p>
              <a:pPr marL="0" marR="0" lvl="0" indent="0" algn="ctr" defTabSz="91440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lang="zh-CN" altLang="en-US" b="0" kern="0" dirty="0">
                  <a:solidFill>
                    <a:srgbClr val="000000"/>
                  </a:solidFill>
                  <a:latin typeface="微软雅黑" panose="020B0503020204020204" pitchFamily="34" charset="-122"/>
                </a:rPr>
                <a:t>实施方案可行性、筹资合规性</a:t>
              </a:r>
              <a:endParaRPr kumimoji="0" lang="zh-CN" altLang="zh-CN" b="0" i="0" u="none" strike="noStrike" kern="0" cap="none" spc="0" normalizeH="0" baseline="0" noProof="0" dirty="0">
                <a:ln>
                  <a:noFill/>
                </a:ln>
                <a:solidFill>
                  <a:srgbClr val="000000"/>
                </a:solidFill>
                <a:effectLst/>
                <a:uLnTx/>
                <a:uFillTx/>
                <a:latin typeface="微软雅黑" panose="020B0503020204020204" pitchFamily="34" charset="-122"/>
              </a:endParaRPr>
            </a:p>
          </p:txBody>
        </p:sp>
        <p:sp>
          <p:nvSpPr>
            <p:cNvPr id="7" name="Oval 8"/>
            <p:cNvSpPr>
              <a:spLocks noChangeAspect="1" noChangeArrowheads="1"/>
            </p:cNvSpPr>
            <p:nvPr/>
          </p:nvSpPr>
          <p:spPr bwMode="gray">
            <a:xfrm>
              <a:off x="1128713" y="2906713"/>
              <a:ext cx="569912" cy="276225"/>
            </a:xfrm>
            <a:prstGeom prst="ellipse">
              <a:avLst/>
            </a:prstGeom>
            <a:gradFill rotWithShape="1">
              <a:gsLst>
                <a:gs pos="0">
                  <a:sysClr val="windowText" lastClr="000000">
                    <a:alpha val="60001"/>
                  </a:sysClr>
                </a:gs>
                <a:gs pos="100000">
                  <a:sysClr val="windowText" lastClr="000000">
                    <a:gamma/>
                    <a:tint val="0"/>
                    <a:invGamma/>
                    <a:alpha val="0"/>
                  </a:sysClr>
                </a:gs>
              </a:gsLst>
              <a:path path="shape">
                <a:fillToRect l="50000" t="50000" r="50000" b="50000"/>
              </a:path>
            </a:gradFill>
            <a:ln w="9525" algn="ctr">
              <a:noFill/>
              <a:rou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ea typeface="PMingLiU" panose="02020500000000000000" pitchFamily="18" charset="-120"/>
              </a:endParaRPr>
            </a:p>
          </p:txBody>
        </p:sp>
        <p:sp>
          <p:nvSpPr>
            <p:cNvPr id="8" name="Arc 9"/>
            <p:cNvSpPr/>
            <p:nvPr/>
          </p:nvSpPr>
          <p:spPr bwMode="auto">
            <a:xfrm>
              <a:off x="1139825" y="2789238"/>
              <a:ext cx="550863" cy="303212"/>
            </a:xfrm>
            <a:custGeom>
              <a:avLst/>
              <a:gdLst>
                <a:gd name="T0" fmla="*/ 2147483647 w 43195"/>
                <a:gd name="T1" fmla="*/ 2147483647 h 23732"/>
                <a:gd name="T2" fmla="*/ 1004921478 w 43195"/>
                <a:gd name="T3" fmla="*/ 0 h 23732"/>
                <a:gd name="T4" fmla="*/ 2147483647 w 43195"/>
                <a:gd name="T5" fmla="*/ 2147483647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54487"/>
            </a:solidFill>
            <a:ln w="12700" algn="ctr">
              <a:noFill/>
              <a:round/>
            </a:ln>
          </p:spPr>
          <p:txBody>
            <a:bodyPr wrap="none" lIns="87313" tIns="44450" rIns="87313" bIns="444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 name="Oval 10"/>
            <p:cNvSpPr>
              <a:spLocks noChangeAspect="1" noChangeArrowheads="1"/>
            </p:cNvSpPr>
            <p:nvPr/>
          </p:nvSpPr>
          <p:spPr bwMode="gray">
            <a:xfrm>
              <a:off x="1128713" y="2676525"/>
              <a:ext cx="569912" cy="277813"/>
            </a:xfrm>
            <a:prstGeom prst="ellipse">
              <a:avLst/>
            </a:prstGeom>
            <a:solidFill>
              <a:srgbClr val="054487"/>
            </a:solidFill>
            <a:ln w="9525" algn="ctr">
              <a:noFill/>
              <a:rou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ea typeface="PMingLiU" panose="02020500000000000000" pitchFamily="18" charset="-120"/>
              </a:endParaRPr>
            </a:p>
          </p:txBody>
        </p:sp>
        <p:grpSp>
          <p:nvGrpSpPr>
            <p:cNvPr id="4" name="Group 11"/>
            <p:cNvGrpSpPr/>
            <p:nvPr/>
          </p:nvGrpSpPr>
          <p:grpSpPr bwMode="auto">
            <a:xfrm>
              <a:off x="1352550" y="2455863"/>
              <a:ext cx="128588" cy="355600"/>
              <a:chOff x="3288" y="2455"/>
              <a:chExt cx="203" cy="567"/>
            </a:xfrm>
          </p:grpSpPr>
          <p:grpSp>
            <p:nvGrpSpPr>
              <p:cNvPr id="10" name="Group 12"/>
              <p:cNvGrpSpPr/>
              <p:nvPr/>
            </p:nvGrpSpPr>
            <p:grpSpPr bwMode="auto">
              <a:xfrm>
                <a:off x="3335" y="2700"/>
                <a:ext cx="108" cy="322"/>
                <a:chOff x="3243" y="2500"/>
                <a:chExt cx="567" cy="1701"/>
              </a:xfrm>
            </p:grpSpPr>
            <p:sp>
              <p:nvSpPr>
                <p:cNvPr id="15" name="AutoShape 13"/>
                <p:cNvSpPr>
                  <a:spLocks noChangeArrowheads="1"/>
                </p:cNvSpPr>
                <p:nvPr/>
              </p:nvSpPr>
              <p:spPr bwMode="auto">
                <a:xfrm rot="5400000">
                  <a:off x="2517" y="3226"/>
                  <a:ext cx="1701" cy="250"/>
                </a:xfrm>
                <a:prstGeom prst="roundRect">
                  <a:avLst>
                    <a:gd name="adj" fmla="val 16667"/>
                  </a:avLst>
                </a:prstGeom>
                <a:solidFill>
                  <a:sysClr val="windowText" lastClr="000000"/>
                </a:solidFill>
                <a:ln w="9525">
                  <a:noFill/>
                  <a:round/>
                </a:ln>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sp>
              <p:nvSpPr>
                <p:cNvPr id="16" name="AutoShape 14"/>
                <p:cNvSpPr>
                  <a:spLocks noChangeArrowheads="1"/>
                </p:cNvSpPr>
                <p:nvPr/>
              </p:nvSpPr>
              <p:spPr bwMode="auto">
                <a:xfrm rot="5400000">
                  <a:off x="2834" y="3226"/>
                  <a:ext cx="1701" cy="250"/>
                </a:xfrm>
                <a:prstGeom prst="roundRect">
                  <a:avLst>
                    <a:gd name="adj" fmla="val 16667"/>
                  </a:avLst>
                </a:prstGeom>
                <a:solidFill>
                  <a:sysClr val="windowText" lastClr="000000"/>
                </a:solidFill>
                <a:ln w="9525">
                  <a:noFill/>
                  <a:round/>
                </a:ln>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grpSp>
          <p:sp>
            <p:nvSpPr>
              <p:cNvPr id="13" name="AutoShape 15"/>
              <p:cNvSpPr>
                <a:spLocks noChangeArrowheads="1"/>
              </p:cNvSpPr>
              <p:nvPr/>
            </p:nvSpPr>
            <p:spPr bwMode="auto">
              <a:xfrm rot="10800000">
                <a:off x="3288" y="2580"/>
                <a:ext cx="203" cy="206"/>
              </a:xfrm>
              <a:prstGeom prst="roundRect">
                <a:avLst>
                  <a:gd name="adj" fmla="val 16667"/>
                </a:avLst>
              </a:prstGeom>
              <a:solidFill>
                <a:sysClr val="windowText" lastClr="000000"/>
              </a:solidFill>
              <a:ln w="9525">
                <a:noFill/>
                <a:round/>
              </a:ln>
            </p:spPr>
            <p:txBody>
              <a:bodyPr rot="10800000"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sp>
            <p:nvSpPr>
              <p:cNvPr id="14" name="AutoShape 16"/>
              <p:cNvSpPr>
                <a:spLocks noChangeArrowheads="1"/>
              </p:cNvSpPr>
              <p:nvPr/>
            </p:nvSpPr>
            <p:spPr bwMode="auto">
              <a:xfrm rot="8100000">
                <a:off x="3337" y="2455"/>
                <a:ext cx="105" cy="107"/>
              </a:xfrm>
              <a:prstGeom prst="roundRect">
                <a:avLst>
                  <a:gd name="adj" fmla="val 50000"/>
                </a:avLst>
              </a:prstGeom>
              <a:solidFill>
                <a:sysClr val="windowText" lastClr="000000"/>
              </a:solidFill>
              <a:ln w="9525">
                <a:noFill/>
                <a:round/>
              </a:ln>
            </p:spPr>
            <p:txBody>
              <a:bodyPr rot="10800000"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grpSp>
        <p:sp>
          <p:nvSpPr>
            <p:cNvPr id="11" name="AutoShape 32"/>
            <p:cNvSpPr>
              <a:spLocks noChangeArrowheads="1"/>
            </p:cNvSpPr>
            <p:nvPr/>
          </p:nvSpPr>
          <p:spPr bwMode="auto">
            <a:xfrm>
              <a:off x="1858963" y="2755900"/>
              <a:ext cx="1987550" cy="300038"/>
            </a:xfrm>
            <a:prstGeom prst="roundRect">
              <a:avLst>
                <a:gd name="adj" fmla="val 5630"/>
              </a:avLst>
            </a:prstGeom>
            <a:solidFill>
              <a:srgbClr val="05448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auto" latinLnBrk="0" hangingPunct="1">
                <a:lnSpc>
                  <a:spcPct val="120000"/>
                </a:lnSpc>
                <a:spcBef>
                  <a:spcPct val="20000"/>
                </a:spcBef>
                <a:spcAft>
                  <a:spcPts val="0"/>
                </a:spcAft>
                <a:buClr>
                  <a:srgbClr val="E1B40C"/>
                </a:buClr>
                <a:buSzTx/>
                <a:buFont typeface="微软雅黑" panose="020B0503020204020204" pitchFamily="34" charset="-122"/>
                <a:buNone/>
                <a:defRPr/>
              </a:pPr>
              <a:endParaRPr kumimoji="0" lang="zh-CN" altLang="en-US" sz="1000" b="0" i="0" u="none" strike="noStrike" kern="0" cap="none" spc="0" normalizeH="0" baseline="0" noProof="0" dirty="0">
                <a:ln>
                  <a:noFill/>
                </a:ln>
                <a:solidFill>
                  <a:prstClr val="white"/>
                </a:solidFill>
                <a:effectLst>
                  <a:outerShdw blurRad="38100" dist="38100" dir="2700000" algn="tl">
                    <a:srgbClr val="000000"/>
                  </a:outerShdw>
                </a:effectLst>
                <a:uLnTx/>
                <a:uFillTx/>
                <a:latin typeface="微软雅黑" panose="020B0503020204020204" pitchFamily="34" charset="-122"/>
              </a:endParaRPr>
            </a:p>
          </p:txBody>
        </p:sp>
      </p:grpSp>
      <p:grpSp>
        <p:nvGrpSpPr>
          <p:cNvPr id="12" name="组合 17"/>
          <p:cNvGrpSpPr/>
          <p:nvPr/>
        </p:nvGrpSpPr>
        <p:grpSpPr>
          <a:xfrm>
            <a:off x="2207568" y="3356992"/>
            <a:ext cx="3888433" cy="2736304"/>
            <a:chOff x="517254" y="3895725"/>
            <a:chExt cx="3651521" cy="1377950"/>
          </a:xfrm>
        </p:grpSpPr>
        <p:pic>
          <p:nvPicPr>
            <p:cNvPr id="18" name="Picture 34" descr="阴影5"/>
            <p:cNvPicPr>
              <a:picLocks noChangeAspect="1" noChangeArrowheads="1"/>
            </p:cNvPicPr>
            <p:nvPr/>
          </p:nvPicPr>
          <p:blipFill>
            <a:blip r:embed="rId1" cstate="print"/>
            <a:srcRect/>
            <a:stretch>
              <a:fillRect/>
            </a:stretch>
          </p:blipFill>
          <p:spPr bwMode="auto">
            <a:xfrm>
              <a:off x="990600" y="5106988"/>
              <a:ext cx="3178175" cy="166687"/>
            </a:xfrm>
            <a:prstGeom prst="rect">
              <a:avLst/>
            </a:prstGeom>
            <a:noFill/>
            <a:ln w="9525">
              <a:noFill/>
              <a:miter lim="800000"/>
              <a:headEnd/>
              <a:tailEnd/>
            </a:ln>
          </p:spPr>
        </p:pic>
        <p:sp>
          <p:nvSpPr>
            <p:cNvPr id="19" name="AutoShape 35"/>
            <p:cNvSpPr>
              <a:spLocks noChangeArrowheads="1"/>
            </p:cNvSpPr>
            <p:nvPr/>
          </p:nvSpPr>
          <p:spPr bwMode="auto">
            <a:xfrm>
              <a:off x="517254" y="4449228"/>
              <a:ext cx="365152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marL="0" marR="0" lvl="0" indent="0" algn="just" defTabSz="91440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lang="zh-CN" altLang="en-US" b="0" kern="0" dirty="0">
                  <a:solidFill>
                    <a:srgbClr val="000000"/>
                  </a:solidFill>
                  <a:latin typeface="微软雅黑" panose="020B0503020204020204" pitchFamily="34" charset="-122"/>
                </a:rPr>
                <a:t>对绩效目标实现程度和预算执行进度</a:t>
              </a:r>
              <a:endParaRPr lang="en-US" altLang="zh-CN" b="0" kern="0" dirty="0">
                <a:solidFill>
                  <a:srgbClr val="000000"/>
                </a:solidFill>
                <a:latin typeface="微软雅黑" panose="020B0503020204020204" pitchFamily="34" charset="-122"/>
              </a:endParaRPr>
            </a:p>
            <a:p>
              <a:pPr algn="just" fontAlgn="auto">
                <a:spcBef>
                  <a:spcPct val="20000"/>
                </a:spcBef>
                <a:spcAft>
                  <a:spcPts val="0"/>
                </a:spcAft>
                <a:buClr>
                  <a:srgbClr val="E1B40C"/>
                </a:buClr>
                <a:defRPr/>
              </a:pPr>
              <a:r>
                <a:rPr lang="zh-CN" altLang="en-US" b="0" kern="0" dirty="0">
                  <a:solidFill>
                    <a:srgbClr val="000000"/>
                  </a:solidFill>
                  <a:latin typeface="微软雅黑" panose="020B0503020204020204" pitchFamily="34" charset="-122"/>
                </a:rPr>
                <a:t>  实行“双监控”。建立重大政策、项</a:t>
              </a:r>
              <a:endParaRPr lang="en-US" altLang="zh-CN" b="0" kern="0" dirty="0">
                <a:solidFill>
                  <a:srgbClr val="000000"/>
                </a:solidFill>
                <a:latin typeface="微软雅黑" panose="020B0503020204020204" pitchFamily="34" charset="-122"/>
              </a:endParaRPr>
            </a:p>
            <a:p>
              <a:pPr algn="just" fontAlgn="auto">
                <a:spcBef>
                  <a:spcPct val="20000"/>
                </a:spcBef>
                <a:spcAft>
                  <a:spcPts val="0"/>
                </a:spcAft>
                <a:buClr>
                  <a:srgbClr val="E1B40C"/>
                </a:buClr>
                <a:defRPr/>
              </a:pPr>
              <a:r>
                <a:rPr lang="zh-CN" altLang="en-US" b="0" kern="0" dirty="0">
                  <a:solidFill>
                    <a:srgbClr val="000000"/>
                  </a:solidFill>
                  <a:latin typeface="微软雅黑" panose="020B0503020204020204" pitchFamily="34" charset="-122"/>
                </a:rPr>
                <a:t>目绩效跟踪机制，对存在严重问题的</a:t>
              </a:r>
              <a:endParaRPr lang="en-US" altLang="zh-CN" b="0" kern="0" dirty="0">
                <a:solidFill>
                  <a:srgbClr val="000000"/>
                </a:solidFill>
                <a:latin typeface="微软雅黑" panose="020B0503020204020204" pitchFamily="34" charset="-122"/>
              </a:endParaRPr>
            </a:p>
            <a:p>
              <a:pPr algn="just" fontAlgn="auto">
                <a:spcBef>
                  <a:spcPct val="20000"/>
                </a:spcBef>
                <a:spcAft>
                  <a:spcPts val="0"/>
                </a:spcAft>
                <a:buClr>
                  <a:srgbClr val="E1B40C"/>
                </a:buClr>
                <a:defRPr/>
              </a:pPr>
              <a:r>
                <a:rPr lang="zh-CN" altLang="en-US" b="0" kern="0" dirty="0">
                  <a:solidFill>
                    <a:srgbClr val="000000"/>
                  </a:solidFill>
                  <a:latin typeface="微软雅黑" panose="020B0503020204020204" pitchFamily="34" charset="-122"/>
                </a:rPr>
                <a:t>政策、项目要暂缓或停止预算拨款</a:t>
              </a:r>
              <a:r>
                <a:rPr lang="zh-CN" altLang="en-US" sz="1600" b="0" kern="0" dirty="0">
                  <a:solidFill>
                    <a:srgbClr val="000000"/>
                  </a:solidFill>
                  <a:latin typeface="微软雅黑" panose="020B0503020204020204" pitchFamily="34" charset="-122"/>
                </a:rPr>
                <a:t>。</a:t>
              </a:r>
              <a:endParaRPr kumimoji="0" lang="zh-CN" altLang="zh-CN" sz="1600" b="0" i="0" u="none" strike="noStrike" kern="0" cap="none" spc="0" normalizeH="0" baseline="0" noProof="0" dirty="0">
                <a:ln>
                  <a:noFill/>
                </a:ln>
                <a:solidFill>
                  <a:srgbClr val="000000"/>
                </a:solidFill>
                <a:effectLst/>
                <a:uLnTx/>
                <a:uFillTx/>
                <a:latin typeface="微软雅黑" panose="020B0503020204020204" pitchFamily="34" charset="-122"/>
              </a:endParaRPr>
            </a:p>
          </p:txBody>
        </p:sp>
        <p:sp>
          <p:nvSpPr>
            <p:cNvPr id="20" name="Oval 8"/>
            <p:cNvSpPr>
              <a:spLocks noChangeAspect="1" noChangeArrowheads="1"/>
            </p:cNvSpPr>
            <p:nvPr/>
          </p:nvSpPr>
          <p:spPr bwMode="gray">
            <a:xfrm>
              <a:off x="1128713" y="4346575"/>
              <a:ext cx="569912" cy="276225"/>
            </a:xfrm>
            <a:prstGeom prst="ellipse">
              <a:avLst/>
            </a:prstGeom>
            <a:gradFill rotWithShape="1">
              <a:gsLst>
                <a:gs pos="0">
                  <a:sysClr val="windowText" lastClr="000000">
                    <a:alpha val="60001"/>
                  </a:sysClr>
                </a:gs>
                <a:gs pos="100000">
                  <a:sysClr val="windowText" lastClr="000000">
                    <a:gamma/>
                    <a:tint val="0"/>
                    <a:invGamma/>
                    <a:alpha val="0"/>
                  </a:sysClr>
                </a:gs>
              </a:gsLst>
              <a:path path="shape">
                <a:fillToRect l="50000" t="50000" r="50000" b="50000"/>
              </a:path>
            </a:gradFill>
            <a:ln w="9525" algn="ctr">
              <a:noFill/>
              <a:rou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ea typeface="PMingLiU" panose="02020500000000000000" pitchFamily="18" charset="-120"/>
              </a:endParaRPr>
            </a:p>
          </p:txBody>
        </p:sp>
        <p:sp>
          <p:nvSpPr>
            <p:cNvPr id="21" name="Arc 9"/>
            <p:cNvSpPr/>
            <p:nvPr/>
          </p:nvSpPr>
          <p:spPr bwMode="auto">
            <a:xfrm>
              <a:off x="1139825" y="4229100"/>
              <a:ext cx="550863" cy="303213"/>
            </a:xfrm>
            <a:custGeom>
              <a:avLst/>
              <a:gdLst>
                <a:gd name="T0" fmla="*/ 2147483647 w 43195"/>
                <a:gd name="T1" fmla="*/ 2147483647 h 23732"/>
                <a:gd name="T2" fmla="*/ 1004921478 w 43195"/>
                <a:gd name="T3" fmla="*/ 0 h 23732"/>
                <a:gd name="T4" fmla="*/ 2147483647 w 43195"/>
                <a:gd name="T5" fmla="*/ 2147483647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54487"/>
            </a:solidFill>
            <a:ln w="12700" algn="ctr">
              <a:noFill/>
              <a:round/>
            </a:ln>
          </p:spPr>
          <p:txBody>
            <a:bodyPr wrap="none" lIns="87313" tIns="44450" rIns="87313" bIns="444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Oval 10"/>
            <p:cNvSpPr>
              <a:spLocks noChangeAspect="1" noChangeArrowheads="1"/>
            </p:cNvSpPr>
            <p:nvPr/>
          </p:nvSpPr>
          <p:spPr bwMode="gray">
            <a:xfrm>
              <a:off x="1128713" y="4116388"/>
              <a:ext cx="569912" cy="277812"/>
            </a:xfrm>
            <a:prstGeom prst="ellipse">
              <a:avLst/>
            </a:prstGeom>
            <a:solidFill>
              <a:srgbClr val="054487"/>
            </a:solidFill>
            <a:ln w="9525" algn="ctr">
              <a:noFill/>
              <a:rou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ea typeface="PMingLiU" panose="02020500000000000000" pitchFamily="18" charset="-120"/>
              </a:endParaRPr>
            </a:p>
          </p:txBody>
        </p:sp>
        <p:grpSp>
          <p:nvGrpSpPr>
            <p:cNvPr id="17" name="Group 11"/>
            <p:cNvGrpSpPr/>
            <p:nvPr/>
          </p:nvGrpSpPr>
          <p:grpSpPr bwMode="auto">
            <a:xfrm>
              <a:off x="1352550" y="3895725"/>
              <a:ext cx="128588" cy="355600"/>
              <a:chOff x="3288" y="2455"/>
              <a:chExt cx="203" cy="567"/>
            </a:xfrm>
          </p:grpSpPr>
          <p:grpSp>
            <p:nvGrpSpPr>
              <p:cNvPr id="23" name="Group 12"/>
              <p:cNvGrpSpPr/>
              <p:nvPr/>
            </p:nvGrpSpPr>
            <p:grpSpPr bwMode="auto">
              <a:xfrm>
                <a:off x="3335" y="2700"/>
                <a:ext cx="108" cy="322"/>
                <a:chOff x="3243" y="2500"/>
                <a:chExt cx="567" cy="1701"/>
              </a:xfrm>
            </p:grpSpPr>
            <p:sp>
              <p:nvSpPr>
                <p:cNvPr id="28" name="AutoShape 13"/>
                <p:cNvSpPr>
                  <a:spLocks noChangeArrowheads="1"/>
                </p:cNvSpPr>
                <p:nvPr/>
              </p:nvSpPr>
              <p:spPr bwMode="auto">
                <a:xfrm rot="5400000">
                  <a:off x="2517" y="3226"/>
                  <a:ext cx="1701" cy="250"/>
                </a:xfrm>
                <a:prstGeom prst="roundRect">
                  <a:avLst>
                    <a:gd name="adj" fmla="val 16667"/>
                  </a:avLst>
                </a:prstGeom>
                <a:solidFill>
                  <a:sysClr val="windowText" lastClr="000000"/>
                </a:solidFill>
                <a:ln w="9525">
                  <a:noFill/>
                  <a:round/>
                </a:ln>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sp>
              <p:nvSpPr>
                <p:cNvPr id="29" name="AutoShape 14"/>
                <p:cNvSpPr>
                  <a:spLocks noChangeArrowheads="1"/>
                </p:cNvSpPr>
                <p:nvPr/>
              </p:nvSpPr>
              <p:spPr bwMode="auto">
                <a:xfrm rot="5400000">
                  <a:off x="2834" y="3226"/>
                  <a:ext cx="1701" cy="250"/>
                </a:xfrm>
                <a:prstGeom prst="roundRect">
                  <a:avLst>
                    <a:gd name="adj" fmla="val 16667"/>
                  </a:avLst>
                </a:prstGeom>
                <a:solidFill>
                  <a:sysClr val="windowText" lastClr="000000"/>
                </a:solidFill>
                <a:ln w="9525">
                  <a:noFill/>
                  <a:round/>
                </a:ln>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grpSp>
          <p:sp>
            <p:nvSpPr>
              <p:cNvPr id="26" name="AutoShape 15"/>
              <p:cNvSpPr>
                <a:spLocks noChangeArrowheads="1"/>
              </p:cNvSpPr>
              <p:nvPr/>
            </p:nvSpPr>
            <p:spPr bwMode="auto">
              <a:xfrm rot="10800000">
                <a:off x="3288" y="2580"/>
                <a:ext cx="203" cy="206"/>
              </a:xfrm>
              <a:prstGeom prst="roundRect">
                <a:avLst>
                  <a:gd name="adj" fmla="val 16667"/>
                </a:avLst>
              </a:prstGeom>
              <a:solidFill>
                <a:sysClr val="windowText" lastClr="000000"/>
              </a:solidFill>
              <a:ln w="9525">
                <a:noFill/>
                <a:round/>
              </a:ln>
            </p:spPr>
            <p:txBody>
              <a:bodyPr rot="10800000"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sp>
            <p:nvSpPr>
              <p:cNvPr id="27" name="AutoShape 16"/>
              <p:cNvSpPr>
                <a:spLocks noChangeArrowheads="1"/>
              </p:cNvSpPr>
              <p:nvPr/>
            </p:nvSpPr>
            <p:spPr bwMode="auto">
              <a:xfrm rot="8100000">
                <a:off x="3337" y="2455"/>
                <a:ext cx="105" cy="107"/>
              </a:xfrm>
              <a:prstGeom prst="roundRect">
                <a:avLst>
                  <a:gd name="adj" fmla="val 50000"/>
                </a:avLst>
              </a:prstGeom>
              <a:solidFill>
                <a:sysClr val="windowText" lastClr="000000"/>
              </a:solidFill>
              <a:ln w="9525">
                <a:noFill/>
                <a:round/>
              </a:ln>
            </p:spPr>
            <p:txBody>
              <a:bodyPr rot="10800000"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grpSp>
        <p:sp>
          <p:nvSpPr>
            <p:cNvPr id="24" name="AutoShape 45"/>
            <p:cNvSpPr>
              <a:spLocks noChangeArrowheads="1"/>
            </p:cNvSpPr>
            <p:nvPr/>
          </p:nvSpPr>
          <p:spPr bwMode="auto">
            <a:xfrm>
              <a:off x="1858963" y="4195763"/>
              <a:ext cx="1987550" cy="300037"/>
            </a:xfrm>
            <a:prstGeom prst="roundRect">
              <a:avLst>
                <a:gd name="adj" fmla="val 5630"/>
              </a:avLst>
            </a:prstGeom>
            <a:solidFill>
              <a:srgbClr val="054487"/>
            </a:solidFill>
            <a:ln w="9525" cap="flat" cmpd="sng" algn="ctr">
              <a:noFill/>
              <a:prstDash val="solid"/>
            </a:ln>
            <a:effectLst>
              <a:outerShdw blurRad="40000" dist="23000" dir="5400000" rotWithShape="0">
                <a:srgbClr val="000000">
                  <a:alpha val="35000"/>
                </a:srgbClr>
              </a:outerShdw>
            </a:effectLst>
          </p:spPr>
          <p:txBody>
            <a:bodyPr wrap="none" anchor="ctr"/>
            <a:lstStyle/>
            <a:p>
              <a:pPr marL="0" marR="0" lvl="0" indent="0" algn="ctr" defTabSz="914400" eaLnBrk="1" fontAlgn="auto" latinLnBrk="0" hangingPunct="1">
                <a:lnSpc>
                  <a:spcPct val="120000"/>
                </a:lnSpc>
                <a:spcBef>
                  <a:spcPct val="20000"/>
                </a:spcBef>
                <a:spcAft>
                  <a:spcPts val="0"/>
                </a:spcAft>
                <a:buClr>
                  <a:srgbClr val="E1B40C"/>
                </a:buClr>
                <a:buSzTx/>
                <a:buFont typeface="微软雅黑" panose="020B0503020204020204" pitchFamily="34" charset="-122"/>
                <a:buNone/>
                <a:defRPr/>
              </a:pPr>
              <a:endParaRPr kumimoji="0" lang="zh-CN" altLang="en-US" sz="1000" b="0" i="0" u="none" strike="noStrike" kern="0" cap="none" spc="0" normalizeH="0" baseline="0" noProof="0" dirty="0">
                <a:ln>
                  <a:noFill/>
                </a:ln>
                <a:solidFill>
                  <a:prstClr val="white"/>
                </a:solidFill>
                <a:effectLst>
                  <a:outerShdw blurRad="38100" dist="38100" dir="2700000" algn="tl">
                    <a:srgbClr val="000000"/>
                  </a:outerShdw>
                </a:effectLst>
                <a:uLnTx/>
                <a:uFillTx/>
                <a:latin typeface="微软雅黑" panose="020B0503020204020204" pitchFamily="34" charset="-122"/>
              </a:endParaRPr>
            </a:p>
          </p:txBody>
        </p:sp>
      </p:grpSp>
      <p:grpSp>
        <p:nvGrpSpPr>
          <p:cNvPr id="25" name="组合 30"/>
          <p:cNvGrpSpPr/>
          <p:nvPr/>
        </p:nvGrpSpPr>
        <p:grpSpPr>
          <a:xfrm>
            <a:off x="6168008" y="1052736"/>
            <a:ext cx="4176464" cy="2520280"/>
            <a:chOff x="4953000" y="2455863"/>
            <a:chExt cx="4176464" cy="1377950"/>
          </a:xfrm>
        </p:grpSpPr>
        <p:pic>
          <p:nvPicPr>
            <p:cNvPr id="31" name="Picture 47" descr="阴影5"/>
            <p:cNvPicPr>
              <a:picLocks noChangeAspect="1" noChangeArrowheads="1"/>
            </p:cNvPicPr>
            <p:nvPr/>
          </p:nvPicPr>
          <p:blipFill>
            <a:blip r:embed="rId1" cstate="print"/>
            <a:srcRect/>
            <a:stretch>
              <a:fillRect/>
            </a:stretch>
          </p:blipFill>
          <p:spPr bwMode="auto">
            <a:xfrm>
              <a:off x="4953000" y="3667125"/>
              <a:ext cx="3178175" cy="166688"/>
            </a:xfrm>
            <a:prstGeom prst="rect">
              <a:avLst/>
            </a:prstGeom>
            <a:noFill/>
            <a:ln w="9525">
              <a:noFill/>
              <a:miter lim="800000"/>
              <a:headEnd/>
              <a:tailEnd/>
            </a:ln>
          </p:spPr>
        </p:pic>
        <p:sp>
          <p:nvSpPr>
            <p:cNvPr id="32" name="AutoShape 48"/>
            <p:cNvSpPr>
              <a:spLocks noChangeArrowheads="1"/>
            </p:cNvSpPr>
            <p:nvPr/>
          </p:nvSpPr>
          <p:spPr bwMode="auto">
            <a:xfrm>
              <a:off x="4953000" y="3007043"/>
              <a:ext cx="4176464"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marL="0" marR="0" lvl="0" indent="0" defTabSz="91440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lang="en-US" altLang="zh-CN" sz="1400" b="0" dirty="0"/>
                <a:t>  </a:t>
              </a:r>
              <a:r>
                <a:rPr lang="zh-CN" altLang="zh-CN" b="0" dirty="0"/>
                <a:t>设置部门和单位整体绩效目标、政策</a:t>
              </a:r>
              <a:endParaRPr lang="en-US" altLang="zh-CN" b="0" dirty="0"/>
            </a:p>
            <a:p>
              <a:pPr fontAlgn="auto">
                <a:spcBef>
                  <a:spcPct val="20000"/>
                </a:spcBef>
                <a:spcAft>
                  <a:spcPts val="0"/>
                </a:spcAft>
                <a:buClr>
                  <a:srgbClr val="E1B40C"/>
                </a:buClr>
                <a:defRPr/>
              </a:pPr>
              <a:r>
                <a:rPr lang="en-US" altLang="zh-CN" b="0" dirty="0"/>
                <a:t>  </a:t>
              </a:r>
              <a:r>
                <a:rPr lang="zh-CN" altLang="zh-CN" b="0" dirty="0"/>
                <a:t>及项目绩效目标</a:t>
              </a:r>
              <a:r>
                <a:rPr lang="zh-CN" altLang="en-US" b="0" dirty="0"/>
                <a:t>。包括产出、成本，</a:t>
              </a:r>
              <a:endParaRPr lang="en-US" altLang="zh-CN" b="0" dirty="0"/>
            </a:p>
            <a:p>
              <a:pPr algn="just" fontAlgn="auto">
                <a:spcBef>
                  <a:spcPct val="20000"/>
                </a:spcBef>
                <a:spcAft>
                  <a:spcPts val="0"/>
                </a:spcAft>
                <a:buClr>
                  <a:srgbClr val="E1B40C"/>
                </a:buClr>
                <a:defRPr/>
              </a:pPr>
              <a:r>
                <a:rPr lang="en-US" altLang="zh-CN" b="0" dirty="0"/>
                <a:t>  </a:t>
              </a:r>
              <a:r>
                <a:rPr lang="zh-CN" altLang="en-US" b="0" dirty="0"/>
                <a:t>还要包括经济效益、社会效益、生态</a:t>
              </a:r>
              <a:endParaRPr lang="en-US" altLang="zh-CN" b="0" dirty="0"/>
            </a:p>
            <a:p>
              <a:pPr fontAlgn="auto">
                <a:spcBef>
                  <a:spcPct val="20000"/>
                </a:spcBef>
                <a:spcAft>
                  <a:spcPts val="0"/>
                </a:spcAft>
                <a:buClr>
                  <a:srgbClr val="E1B40C"/>
                </a:buClr>
                <a:defRPr/>
              </a:pPr>
              <a:r>
                <a:rPr lang="en-US" altLang="zh-CN" b="0" dirty="0"/>
                <a:t>  </a:t>
              </a:r>
              <a:r>
                <a:rPr lang="zh-CN" altLang="en-US" b="0" dirty="0"/>
                <a:t>效益、可持续影响和服务对象满意度。</a:t>
              </a:r>
              <a:endParaRPr kumimoji="0" lang="zh-CN" altLang="zh-CN" b="0" i="0" u="none" strike="noStrike" kern="0" cap="none" spc="0" normalizeH="0" baseline="0" noProof="0" dirty="0">
                <a:ln>
                  <a:noFill/>
                </a:ln>
                <a:solidFill>
                  <a:srgbClr val="000000"/>
                </a:solidFill>
                <a:effectLst/>
                <a:uLnTx/>
                <a:uFillTx/>
                <a:latin typeface="微软雅黑" panose="020B0503020204020204" pitchFamily="34" charset="-122"/>
              </a:endParaRPr>
            </a:p>
          </p:txBody>
        </p:sp>
        <p:sp>
          <p:nvSpPr>
            <p:cNvPr id="33" name="Oval 8"/>
            <p:cNvSpPr>
              <a:spLocks noChangeAspect="1" noChangeArrowheads="1"/>
            </p:cNvSpPr>
            <p:nvPr/>
          </p:nvSpPr>
          <p:spPr bwMode="gray">
            <a:xfrm>
              <a:off x="5091113" y="2906713"/>
              <a:ext cx="569912" cy="276225"/>
            </a:xfrm>
            <a:prstGeom prst="ellipse">
              <a:avLst/>
            </a:prstGeom>
            <a:gradFill rotWithShape="1">
              <a:gsLst>
                <a:gs pos="0">
                  <a:sysClr val="windowText" lastClr="000000">
                    <a:alpha val="60001"/>
                  </a:sysClr>
                </a:gs>
                <a:gs pos="100000">
                  <a:sysClr val="windowText" lastClr="000000">
                    <a:gamma/>
                    <a:tint val="0"/>
                    <a:invGamma/>
                    <a:alpha val="0"/>
                  </a:sysClr>
                </a:gs>
              </a:gsLst>
              <a:path path="shape">
                <a:fillToRect l="50000" t="50000" r="50000" b="50000"/>
              </a:path>
            </a:gradFill>
            <a:ln w="9525" algn="ctr">
              <a:noFill/>
              <a:rou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ea typeface="PMingLiU" panose="02020500000000000000" pitchFamily="18" charset="-120"/>
              </a:endParaRPr>
            </a:p>
          </p:txBody>
        </p:sp>
        <p:sp>
          <p:nvSpPr>
            <p:cNvPr id="34" name="Arc 9"/>
            <p:cNvSpPr/>
            <p:nvPr/>
          </p:nvSpPr>
          <p:spPr bwMode="auto">
            <a:xfrm>
              <a:off x="5102225" y="2789238"/>
              <a:ext cx="550863" cy="303212"/>
            </a:xfrm>
            <a:custGeom>
              <a:avLst/>
              <a:gdLst>
                <a:gd name="T0" fmla="*/ 2147483647 w 43195"/>
                <a:gd name="T1" fmla="*/ 2147483647 h 23732"/>
                <a:gd name="T2" fmla="*/ 1004921478 w 43195"/>
                <a:gd name="T3" fmla="*/ 0 h 23732"/>
                <a:gd name="T4" fmla="*/ 2147483647 w 43195"/>
                <a:gd name="T5" fmla="*/ 2147483647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54487"/>
            </a:solidFill>
            <a:ln w="12700" algn="ctr">
              <a:noFill/>
              <a:round/>
            </a:ln>
          </p:spPr>
          <p:txBody>
            <a:bodyPr wrap="none" lIns="87313" tIns="44450" rIns="87313" bIns="444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Oval 10"/>
            <p:cNvSpPr>
              <a:spLocks noChangeAspect="1" noChangeArrowheads="1"/>
            </p:cNvSpPr>
            <p:nvPr/>
          </p:nvSpPr>
          <p:spPr bwMode="gray">
            <a:xfrm>
              <a:off x="5091113" y="2676525"/>
              <a:ext cx="569912" cy="277813"/>
            </a:xfrm>
            <a:prstGeom prst="ellipse">
              <a:avLst/>
            </a:prstGeom>
            <a:solidFill>
              <a:srgbClr val="054487"/>
            </a:solidFill>
            <a:ln w="9525" algn="ctr">
              <a:noFill/>
              <a:rou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ea typeface="PMingLiU" panose="02020500000000000000" pitchFamily="18" charset="-120"/>
              </a:endParaRPr>
            </a:p>
          </p:txBody>
        </p:sp>
        <p:grpSp>
          <p:nvGrpSpPr>
            <p:cNvPr id="30" name="Group 11"/>
            <p:cNvGrpSpPr/>
            <p:nvPr/>
          </p:nvGrpSpPr>
          <p:grpSpPr bwMode="auto">
            <a:xfrm>
              <a:off x="5314950" y="2455863"/>
              <a:ext cx="128588" cy="355600"/>
              <a:chOff x="3288" y="2455"/>
              <a:chExt cx="203" cy="567"/>
            </a:xfrm>
          </p:grpSpPr>
          <p:grpSp>
            <p:nvGrpSpPr>
              <p:cNvPr id="36" name="Group 12"/>
              <p:cNvGrpSpPr/>
              <p:nvPr/>
            </p:nvGrpSpPr>
            <p:grpSpPr bwMode="auto">
              <a:xfrm>
                <a:off x="3335" y="2700"/>
                <a:ext cx="108" cy="322"/>
                <a:chOff x="3243" y="2500"/>
                <a:chExt cx="567" cy="1701"/>
              </a:xfrm>
            </p:grpSpPr>
            <p:sp>
              <p:nvSpPr>
                <p:cNvPr id="41" name="AutoShape 13"/>
                <p:cNvSpPr>
                  <a:spLocks noChangeArrowheads="1"/>
                </p:cNvSpPr>
                <p:nvPr/>
              </p:nvSpPr>
              <p:spPr bwMode="auto">
                <a:xfrm rot="5400000">
                  <a:off x="2517" y="3226"/>
                  <a:ext cx="1701" cy="250"/>
                </a:xfrm>
                <a:prstGeom prst="roundRect">
                  <a:avLst>
                    <a:gd name="adj" fmla="val 16667"/>
                  </a:avLst>
                </a:prstGeom>
                <a:solidFill>
                  <a:sysClr val="windowText" lastClr="000000"/>
                </a:solidFill>
                <a:ln w="9525">
                  <a:noFill/>
                  <a:round/>
                </a:ln>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sp>
              <p:nvSpPr>
                <p:cNvPr id="42" name="AutoShape 14"/>
                <p:cNvSpPr>
                  <a:spLocks noChangeArrowheads="1"/>
                </p:cNvSpPr>
                <p:nvPr/>
              </p:nvSpPr>
              <p:spPr bwMode="auto">
                <a:xfrm rot="5400000">
                  <a:off x="2834" y="3226"/>
                  <a:ext cx="1701" cy="250"/>
                </a:xfrm>
                <a:prstGeom prst="roundRect">
                  <a:avLst>
                    <a:gd name="adj" fmla="val 16667"/>
                  </a:avLst>
                </a:prstGeom>
                <a:solidFill>
                  <a:sysClr val="windowText" lastClr="000000"/>
                </a:solidFill>
                <a:ln w="9525">
                  <a:noFill/>
                  <a:round/>
                </a:ln>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grpSp>
          <p:sp>
            <p:nvSpPr>
              <p:cNvPr id="39" name="AutoShape 15"/>
              <p:cNvSpPr>
                <a:spLocks noChangeArrowheads="1"/>
              </p:cNvSpPr>
              <p:nvPr/>
            </p:nvSpPr>
            <p:spPr bwMode="auto">
              <a:xfrm rot="10800000">
                <a:off x="3288" y="2580"/>
                <a:ext cx="203" cy="206"/>
              </a:xfrm>
              <a:prstGeom prst="roundRect">
                <a:avLst>
                  <a:gd name="adj" fmla="val 16667"/>
                </a:avLst>
              </a:prstGeom>
              <a:solidFill>
                <a:sysClr val="windowText" lastClr="000000"/>
              </a:solidFill>
              <a:ln w="9525">
                <a:noFill/>
                <a:round/>
              </a:ln>
            </p:spPr>
            <p:txBody>
              <a:bodyPr rot="10800000"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sp>
            <p:nvSpPr>
              <p:cNvPr id="40" name="AutoShape 16"/>
              <p:cNvSpPr>
                <a:spLocks noChangeArrowheads="1"/>
              </p:cNvSpPr>
              <p:nvPr/>
            </p:nvSpPr>
            <p:spPr bwMode="auto">
              <a:xfrm rot="8100000">
                <a:off x="3337" y="2455"/>
                <a:ext cx="105" cy="107"/>
              </a:xfrm>
              <a:prstGeom prst="roundRect">
                <a:avLst>
                  <a:gd name="adj" fmla="val 50000"/>
                </a:avLst>
              </a:prstGeom>
              <a:solidFill>
                <a:sysClr val="windowText" lastClr="000000"/>
              </a:solidFill>
              <a:ln w="9525">
                <a:noFill/>
                <a:round/>
              </a:ln>
            </p:spPr>
            <p:txBody>
              <a:bodyPr rot="10800000"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grpSp>
        <p:sp>
          <p:nvSpPr>
            <p:cNvPr id="37" name="AutoShape 58"/>
            <p:cNvSpPr>
              <a:spLocks noChangeArrowheads="1"/>
            </p:cNvSpPr>
            <p:nvPr/>
          </p:nvSpPr>
          <p:spPr bwMode="auto">
            <a:xfrm>
              <a:off x="5821363" y="2755900"/>
              <a:ext cx="1987550" cy="300038"/>
            </a:xfrm>
            <a:prstGeom prst="roundRect">
              <a:avLst>
                <a:gd name="adj" fmla="val 5630"/>
              </a:avLst>
            </a:prstGeom>
            <a:solidFill>
              <a:srgbClr val="05448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auto" latinLnBrk="0" hangingPunct="1">
                <a:lnSpc>
                  <a:spcPct val="120000"/>
                </a:lnSpc>
                <a:spcBef>
                  <a:spcPct val="20000"/>
                </a:spcBef>
                <a:spcAft>
                  <a:spcPts val="0"/>
                </a:spcAft>
                <a:buClr>
                  <a:srgbClr val="E1B40C"/>
                </a:buClr>
                <a:buSzTx/>
                <a:buFont typeface="微软雅黑" panose="020B0503020204020204" pitchFamily="34" charset="-122"/>
                <a:buNone/>
                <a:defRPr/>
              </a:pPr>
              <a:endParaRPr kumimoji="0" lang="zh-CN" altLang="en-US" sz="1000" b="0" i="0" u="none" strike="noStrike" kern="0" cap="none" spc="0" normalizeH="0" baseline="0" noProof="0" dirty="0">
                <a:ln>
                  <a:noFill/>
                </a:ln>
                <a:solidFill>
                  <a:prstClr val="white"/>
                </a:solidFill>
                <a:effectLst>
                  <a:outerShdw blurRad="38100" dist="38100" dir="2700000" algn="tl">
                    <a:srgbClr val="000000"/>
                  </a:outerShdw>
                </a:effectLst>
                <a:uLnTx/>
                <a:uFillTx/>
                <a:latin typeface="微软雅黑" panose="020B0503020204020204" pitchFamily="34" charset="-122"/>
              </a:endParaRPr>
            </a:p>
          </p:txBody>
        </p:sp>
      </p:grpSp>
      <p:grpSp>
        <p:nvGrpSpPr>
          <p:cNvPr id="38" name="组合 43"/>
          <p:cNvGrpSpPr/>
          <p:nvPr/>
        </p:nvGrpSpPr>
        <p:grpSpPr>
          <a:xfrm>
            <a:off x="6168008" y="3356993"/>
            <a:ext cx="4248472" cy="2664295"/>
            <a:chOff x="4953000" y="3895725"/>
            <a:chExt cx="4248472" cy="1383441"/>
          </a:xfrm>
        </p:grpSpPr>
        <p:pic>
          <p:nvPicPr>
            <p:cNvPr id="44" name="Picture 60" descr="阴影5"/>
            <p:cNvPicPr>
              <a:picLocks noChangeAspect="1" noChangeArrowheads="1"/>
            </p:cNvPicPr>
            <p:nvPr/>
          </p:nvPicPr>
          <p:blipFill>
            <a:blip r:embed="rId1" cstate="print"/>
            <a:srcRect/>
            <a:stretch>
              <a:fillRect/>
            </a:stretch>
          </p:blipFill>
          <p:spPr bwMode="auto">
            <a:xfrm>
              <a:off x="4953000" y="5106988"/>
              <a:ext cx="3178175" cy="166687"/>
            </a:xfrm>
            <a:prstGeom prst="rect">
              <a:avLst/>
            </a:prstGeom>
            <a:noFill/>
            <a:ln w="9525">
              <a:noFill/>
              <a:miter lim="800000"/>
              <a:headEnd/>
              <a:tailEnd/>
            </a:ln>
          </p:spPr>
        </p:pic>
        <p:sp>
          <p:nvSpPr>
            <p:cNvPr id="45" name="AutoShape 61"/>
            <p:cNvSpPr>
              <a:spLocks noChangeArrowheads="1"/>
            </p:cNvSpPr>
            <p:nvPr/>
          </p:nvSpPr>
          <p:spPr bwMode="auto">
            <a:xfrm>
              <a:off x="4975224" y="4405312"/>
              <a:ext cx="4226248" cy="873854"/>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marL="0" marR="0" lvl="0" indent="0" defTabSz="91440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lang="zh-CN" altLang="en-US" b="0" kern="0" dirty="0">
                  <a:solidFill>
                    <a:srgbClr val="000000"/>
                  </a:solidFill>
                  <a:latin typeface="微软雅黑" panose="020B0503020204020204" pitchFamily="34" charset="-122"/>
                </a:rPr>
                <a:t>对预算执行情况以及政策、项目实施效果</a:t>
              </a:r>
              <a:endParaRPr lang="en-US" altLang="zh-CN" b="0" kern="0" dirty="0">
                <a:solidFill>
                  <a:srgbClr val="000000"/>
                </a:solidFill>
                <a:latin typeface="微软雅黑" panose="020B0503020204020204" pitchFamily="34" charset="-122"/>
              </a:endParaRPr>
            </a:p>
            <a:p>
              <a:pPr fontAlgn="auto">
                <a:spcBef>
                  <a:spcPct val="20000"/>
                </a:spcBef>
                <a:spcAft>
                  <a:spcPts val="0"/>
                </a:spcAft>
                <a:buClr>
                  <a:srgbClr val="E1B40C"/>
                </a:buClr>
                <a:defRPr/>
              </a:pPr>
              <a:r>
                <a:rPr lang="zh-CN" altLang="en-US" b="0" kern="0" dirty="0">
                  <a:solidFill>
                    <a:srgbClr val="000000"/>
                  </a:solidFill>
                  <a:latin typeface="微软雅黑" panose="020B0503020204020204" pitchFamily="34" charset="-122"/>
                </a:rPr>
                <a:t>开展绩效自评。建立重大政策、项目预算</a:t>
              </a:r>
              <a:endParaRPr lang="en-US" altLang="zh-CN" b="0" kern="0" dirty="0">
                <a:solidFill>
                  <a:srgbClr val="000000"/>
                </a:solidFill>
                <a:latin typeface="微软雅黑" panose="020B0503020204020204" pitchFamily="34" charset="-122"/>
              </a:endParaRPr>
            </a:p>
            <a:p>
              <a:pPr fontAlgn="auto">
                <a:spcBef>
                  <a:spcPct val="20000"/>
                </a:spcBef>
                <a:spcAft>
                  <a:spcPts val="0"/>
                </a:spcAft>
                <a:buClr>
                  <a:srgbClr val="E1B40C"/>
                </a:buClr>
                <a:defRPr/>
              </a:pPr>
              <a:r>
                <a:rPr lang="zh-CN" altLang="en-US" b="0" kern="0" dirty="0">
                  <a:solidFill>
                    <a:srgbClr val="000000"/>
                  </a:solidFill>
                  <a:latin typeface="微软雅黑" panose="020B0503020204020204" pitchFamily="34" charset="-122"/>
                </a:rPr>
                <a:t>绩效评价机制，逐步开展部门整体绩效评</a:t>
              </a:r>
              <a:endParaRPr lang="en-US" altLang="zh-CN" b="0" kern="0" dirty="0">
                <a:solidFill>
                  <a:srgbClr val="000000"/>
                </a:solidFill>
                <a:latin typeface="微软雅黑" panose="020B0503020204020204" pitchFamily="34" charset="-122"/>
              </a:endParaRPr>
            </a:p>
            <a:p>
              <a:pPr fontAlgn="auto">
                <a:spcBef>
                  <a:spcPct val="20000"/>
                </a:spcBef>
                <a:spcAft>
                  <a:spcPts val="0"/>
                </a:spcAft>
                <a:buClr>
                  <a:srgbClr val="E1B40C"/>
                </a:buClr>
                <a:defRPr/>
              </a:pPr>
              <a:r>
                <a:rPr lang="zh-CN" altLang="en-US" b="0" kern="0" dirty="0">
                  <a:solidFill>
                    <a:srgbClr val="000000"/>
                  </a:solidFill>
                  <a:latin typeface="微软雅黑" panose="020B0503020204020204" pitchFamily="34" charset="-122"/>
                </a:rPr>
                <a:t>价，财政运行情况实施综合绩效评价。</a:t>
              </a:r>
              <a:endParaRPr kumimoji="0" lang="zh-CN" altLang="zh-CN" b="0" i="0" u="none" strike="noStrike" kern="0" cap="none" spc="0" normalizeH="0" baseline="0" noProof="0" dirty="0">
                <a:ln>
                  <a:noFill/>
                </a:ln>
                <a:solidFill>
                  <a:srgbClr val="000000"/>
                </a:solidFill>
                <a:effectLst/>
                <a:uLnTx/>
                <a:uFillTx/>
                <a:latin typeface="微软雅黑" panose="020B0503020204020204" pitchFamily="34" charset="-122"/>
              </a:endParaRPr>
            </a:p>
          </p:txBody>
        </p:sp>
        <p:sp>
          <p:nvSpPr>
            <p:cNvPr id="46" name="Oval 8"/>
            <p:cNvSpPr>
              <a:spLocks noChangeAspect="1" noChangeArrowheads="1"/>
            </p:cNvSpPr>
            <p:nvPr/>
          </p:nvSpPr>
          <p:spPr bwMode="gray">
            <a:xfrm>
              <a:off x="5091113" y="4346575"/>
              <a:ext cx="569912" cy="276225"/>
            </a:xfrm>
            <a:prstGeom prst="ellipse">
              <a:avLst/>
            </a:prstGeom>
            <a:gradFill rotWithShape="1">
              <a:gsLst>
                <a:gs pos="0">
                  <a:sysClr val="windowText" lastClr="000000">
                    <a:alpha val="60001"/>
                  </a:sysClr>
                </a:gs>
                <a:gs pos="100000">
                  <a:sysClr val="windowText" lastClr="000000">
                    <a:gamma/>
                    <a:tint val="0"/>
                    <a:invGamma/>
                    <a:alpha val="0"/>
                  </a:sysClr>
                </a:gs>
              </a:gsLst>
              <a:path path="shape">
                <a:fillToRect l="50000" t="50000" r="50000" b="50000"/>
              </a:path>
            </a:gradFill>
            <a:ln w="9525" algn="ctr">
              <a:noFill/>
              <a:rou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ea typeface="PMingLiU" panose="02020500000000000000" pitchFamily="18" charset="-120"/>
              </a:endParaRPr>
            </a:p>
          </p:txBody>
        </p:sp>
        <p:sp>
          <p:nvSpPr>
            <p:cNvPr id="47" name="Arc 9"/>
            <p:cNvSpPr/>
            <p:nvPr/>
          </p:nvSpPr>
          <p:spPr bwMode="auto">
            <a:xfrm>
              <a:off x="5102225" y="4229100"/>
              <a:ext cx="550863" cy="303213"/>
            </a:xfrm>
            <a:custGeom>
              <a:avLst/>
              <a:gdLst>
                <a:gd name="T0" fmla="*/ 2147483647 w 43195"/>
                <a:gd name="T1" fmla="*/ 2147483647 h 23732"/>
                <a:gd name="T2" fmla="*/ 1004921478 w 43195"/>
                <a:gd name="T3" fmla="*/ 0 h 23732"/>
                <a:gd name="T4" fmla="*/ 2147483647 w 43195"/>
                <a:gd name="T5" fmla="*/ 2147483647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54487"/>
            </a:solidFill>
            <a:ln w="12700" algn="ctr">
              <a:noFill/>
              <a:round/>
            </a:ln>
          </p:spPr>
          <p:txBody>
            <a:bodyPr wrap="none" lIns="87313" tIns="44450" rIns="87313" bIns="444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Oval 10"/>
            <p:cNvSpPr>
              <a:spLocks noChangeAspect="1" noChangeArrowheads="1"/>
            </p:cNvSpPr>
            <p:nvPr/>
          </p:nvSpPr>
          <p:spPr bwMode="gray">
            <a:xfrm>
              <a:off x="5091113" y="4116388"/>
              <a:ext cx="569912" cy="277812"/>
            </a:xfrm>
            <a:prstGeom prst="ellipse">
              <a:avLst/>
            </a:prstGeom>
            <a:solidFill>
              <a:srgbClr val="054487"/>
            </a:solidFill>
            <a:ln w="9525" algn="ctr">
              <a:noFill/>
              <a:rou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ea typeface="PMingLiU" panose="02020500000000000000" pitchFamily="18" charset="-120"/>
              </a:endParaRPr>
            </a:p>
          </p:txBody>
        </p:sp>
        <p:grpSp>
          <p:nvGrpSpPr>
            <p:cNvPr id="43" name="Group 11"/>
            <p:cNvGrpSpPr/>
            <p:nvPr/>
          </p:nvGrpSpPr>
          <p:grpSpPr bwMode="auto">
            <a:xfrm>
              <a:off x="5314950" y="3895725"/>
              <a:ext cx="128588" cy="355600"/>
              <a:chOff x="3288" y="2455"/>
              <a:chExt cx="203" cy="567"/>
            </a:xfrm>
          </p:grpSpPr>
          <p:grpSp>
            <p:nvGrpSpPr>
              <p:cNvPr id="49" name="Group 12"/>
              <p:cNvGrpSpPr/>
              <p:nvPr/>
            </p:nvGrpSpPr>
            <p:grpSpPr bwMode="auto">
              <a:xfrm>
                <a:off x="3335" y="2700"/>
                <a:ext cx="108" cy="322"/>
                <a:chOff x="3243" y="2500"/>
                <a:chExt cx="567" cy="1701"/>
              </a:xfrm>
            </p:grpSpPr>
            <p:sp>
              <p:nvSpPr>
                <p:cNvPr id="54" name="AutoShape 13"/>
                <p:cNvSpPr>
                  <a:spLocks noChangeArrowheads="1"/>
                </p:cNvSpPr>
                <p:nvPr/>
              </p:nvSpPr>
              <p:spPr bwMode="auto">
                <a:xfrm rot="5400000">
                  <a:off x="2517" y="3226"/>
                  <a:ext cx="1701" cy="250"/>
                </a:xfrm>
                <a:prstGeom prst="roundRect">
                  <a:avLst>
                    <a:gd name="adj" fmla="val 16667"/>
                  </a:avLst>
                </a:prstGeom>
                <a:solidFill>
                  <a:sysClr val="windowText" lastClr="000000"/>
                </a:solidFill>
                <a:ln w="9525">
                  <a:noFill/>
                  <a:round/>
                </a:ln>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sp>
              <p:nvSpPr>
                <p:cNvPr id="55" name="AutoShape 14"/>
                <p:cNvSpPr>
                  <a:spLocks noChangeArrowheads="1"/>
                </p:cNvSpPr>
                <p:nvPr/>
              </p:nvSpPr>
              <p:spPr bwMode="auto">
                <a:xfrm rot="5400000">
                  <a:off x="2834" y="3226"/>
                  <a:ext cx="1701" cy="250"/>
                </a:xfrm>
                <a:prstGeom prst="roundRect">
                  <a:avLst>
                    <a:gd name="adj" fmla="val 16667"/>
                  </a:avLst>
                </a:prstGeom>
                <a:solidFill>
                  <a:sysClr val="windowText" lastClr="000000"/>
                </a:solidFill>
                <a:ln w="9525">
                  <a:noFill/>
                  <a:round/>
                </a:ln>
              </p:spPr>
              <p:txBody>
                <a:bodyPr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grpSp>
          <p:sp>
            <p:nvSpPr>
              <p:cNvPr id="52" name="AutoShape 15"/>
              <p:cNvSpPr>
                <a:spLocks noChangeArrowheads="1"/>
              </p:cNvSpPr>
              <p:nvPr/>
            </p:nvSpPr>
            <p:spPr bwMode="auto">
              <a:xfrm rot="10800000">
                <a:off x="3288" y="2580"/>
                <a:ext cx="203" cy="206"/>
              </a:xfrm>
              <a:prstGeom prst="roundRect">
                <a:avLst>
                  <a:gd name="adj" fmla="val 16667"/>
                </a:avLst>
              </a:prstGeom>
              <a:solidFill>
                <a:sysClr val="windowText" lastClr="000000"/>
              </a:solidFill>
              <a:ln w="9525">
                <a:noFill/>
                <a:round/>
              </a:ln>
            </p:spPr>
            <p:txBody>
              <a:bodyPr rot="10800000"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sp>
            <p:nvSpPr>
              <p:cNvPr id="53" name="AutoShape 16"/>
              <p:cNvSpPr>
                <a:spLocks noChangeArrowheads="1"/>
              </p:cNvSpPr>
              <p:nvPr/>
            </p:nvSpPr>
            <p:spPr bwMode="auto">
              <a:xfrm rot="8100000">
                <a:off x="3337" y="2455"/>
                <a:ext cx="105" cy="107"/>
              </a:xfrm>
              <a:prstGeom prst="roundRect">
                <a:avLst>
                  <a:gd name="adj" fmla="val 50000"/>
                </a:avLst>
              </a:prstGeom>
              <a:solidFill>
                <a:sysClr val="windowText" lastClr="000000"/>
              </a:solidFill>
              <a:ln w="9525">
                <a:noFill/>
                <a:round/>
              </a:ln>
            </p:spPr>
            <p:txBody>
              <a:bodyPr rot="10800000" wrap="none" anchor="ctr"/>
              <a:lstStyle/>
              <a:p>
                <a:pPr marL="0" marR="0" lvl="0" indent="0" algn="ctr" defTabSz="914400" eaLnBrk="1" fontAlgn="auto" latinLnBrk="1"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solidFill>
                  <a:effectLst/>
                  <a:uLnTx/>
                  <a:uFillTx/>
                  <a:latin typeface="Gulim" panose="020B0600000101010101" pitchFamily="34" charset="-127"/>
                  <a:ea typeface="Gulim" panose="020B0600000101010101" pitchFamily="34" charset="-127"/>
                </a:endParaRPr>
              </a:p>
            </p:txBody>
          </p:sp>
        </p:grpSp>
        <p:sp>
          <p:nvSpPr>
            <p:cNvPr id="50" name="AutoShape 71"/>
            <p:cNvSpPr>
              <a:spLocks noChangeArrowheads="1"/>
            </p:cNvSpPr>
            <p:nvPr/>
          </p:nvSpPr>
          <p:spPr bwMode="auto">
            <a:xfrm>
              <a:off x="5821362" y="4195763"/>
              <a:ext cx="2299989" cy="300037"/>
            </a:xfrm>
            <a:prstGeom prst="roundRect">
              <a:avLst>
                <a:gd name="adj" fmla="val 5630"/>
              </a:avLst>
            </a:prstGeom>
            <a:solidFill>
              <a:srgbClr val="05448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auto" latinLnBrk="0" hangingPunct="1">
                <a:lnSpc>
                  <a:spcPct val="120000"/>
                </a:lnSpc>
                <a:spcBef>
                  <a:spcPct val="20000"/>
                </a:spcBef>
                <a:spcAft>
                  <a:spcPts val="0"/>
                </a:spcAft>
                <a:buClr>
                  <a:srgbClr val="E1B40C"/>
                </a:buClr>
                <a:buSzTx/>
                <a:buFont typeface="微软雅黑" panose="020B0503020204020204" pitchFamily="34" charset="-122"/>
                <a:buNone/>
                <a:defRPr/>
              </a:pPr>
              <a:endParaRPr kumimoji="0" lang="zh-CN" altLang="en-US" sz="1000" b="0" i="0" u="none" strike="noStrike" kern="0" cap="none" spc="0" normalizeH="0" baseline="0" noProof="0" dirty="0">
                <a:ln>
                  <a:noFill/>
                </a:ln>
                <a:solidFill>
                  <a:prstClr val="white"/>
                </a:solidFill>
                <a:effectLst>
                  <a:outerShdw blurRad="38100" dist="38100" dir="2700000" algn="tl">
                    <a:srgbClr val="000000"/>
                  </a:outerShdw>
                </a:effectLst>
                <a:uLnTx/>
                <a:uFillTx/>
                <a:latin typeface="微软雅黑" panose="020B0503020204020204" pitchFamily="34" charset="-122"/>
              </a:endParaRPr>
            </a:p>
          </p:txBody>
        </p:sp>
      </p:grpSp>
      <p:sp>
        <p:nvSpPr>
          <p:cNvPr id="56" name="矩形 55"/>
          <p:cNvSpPr/>
          <p:nvPr/>
        </p:nvSpPr>
        <p:spPr>
          <a:xfrm>
            <a:off x="3575720" y="1628800"/>
            <a:ext cx="2011680" cy="384810"/>
          </a:xfrm>
          <a:prstGeom prst="rect">
            <a:avLst/>
          </a:prstGeom>
        </p:spPr>
        <p:txBody>
          <a:bodyPr wrap="none">
            <a:spAutoFit/>
          </a:bodyPr>
          <a:lstStyle/>
          <a:p>
            <a:r>
              <a:rPr lang="zh-CN" altLang="zh-CN" dirty="0">
                <a:solidFill>
                  <a:srgbClr val="FFFFFF"/>
                </a:solidFill>
              </a:rPr>
              <a:t>建立绩效评估机制</a:t>
            </a:r>
            <a:endParaRPr lang="zh-CN" altLang="en-US" dirty="0">
              <a:solidFill>
                <a:srgbClr val="FFFFFF"/>
              </a:solidFill>
            </a:endParaRPr>
          </a:p>
        </p:txBody>
      </p:sp>
      <p:sp>
        <p:nvSpPr>
          <p:cNvPr id="57" name="矩形 56"/>
          <p:cNvSpPr/>
          <p:nvPr/>
        </p:nvSpPr>
        <p:spPr>
          <a:xfrm>
            <a:off x="6960096" y="1700808"/>
            <a:ext cx="2011680" cy="384810"/>
          </a:xfrm>
          <a:prstGeom prst="rect">
            <a:avLst/>
          </a:prstGeom>
        </p:spPr>
        <p:txBody>
          <a:bodyPr wrap="none">
            <a:spAutoFit/>
          </a:bodyPr>
          <a:lstStyle/>
          <a:p>
            <a:r>
              <a:rPr lang="zh-CN" altLang="zh-CN" dirty="0">
                <a:solidFill>
                  <a:srgbClr val="FFFFFF"/>
                </a:solidFill>
              </a:rPr>
              <a:t>强化绩效目标管理</a:t>
            </a:r>
            <a:endParaRPr lang="zh-CN" altLang="en-US" dirty="0">
              <a:solidFill>
                <a:srgbClr val="FFFFFF"/>
              </a:solidFill>
            </a:endParaRPr>
          </a:p>
        </p:txBody>
      </p:sp>
      <p:sp>
        <p:nvSpPr>
          <p:cNvPr id="58" name="矩形 57"/>
          <p:cNvSpPr/>
          <p:nvPr/>
        </p:nvSpPr>
        <p:spPr>
          <a:xfrm>
            <a:off x="3575720" y="4149080"/>
            <a:ext cx="2011680" cy="384810"/>
          </a:xfrm>
          <a:prstGeom prst="rect">
            <a:avLst/>
          </a:prstGeom>
        </p:spPr>
        <p:txBody>
          <a:bodyPr wrap="none">
            <a:spAutoFit/>
          </a:bodyPr>
          <a:lstStyle/>
          <a:p>
            <a:r>
              <a:rPr lang="zh-CN" altLang="zh-CN" dirty="0">
                <a:solidFill>
                  <a:srgbClr val="FFFFFF"/>
                </a:solidFill>
              </a:rPr>
              <a:t>做好绩效运行监控</a:t>
            </a:r>
            <a:endParaRPr lang="zh-CN" altLang="en-US" dirty="0">
              <a:solidFill>
                <a:srgbClr val="FFFFFF"/>
              </a:solidFill>
            </a:endParaRPr>
          </a:p>
        </p:txBody>
      </p:sp>
      <p:sp>
        <p:nvSpPr>
          <p:cNvPr id="59" name="矩形 58"/>
          <p:cNvSpPr/>
          <p:nvPr/>
        </p:nvSpPr>
        <p:spPr>
          <a:xfrm>
            <a:off x="6960096" y="4077072"/>
            <a:ext cx="2240280" cy="384810"/>
          </a:xfrm>
          <a:prstGeom prst="rect">
            <a:avLst/>
          </a:prstGeom>
        </p:spPr>
        <p:txBody>
          <a:bodyPr wrap="none">
            <a:spAutoFit/>
          </a:bodyPr>
          <a:lstStyle/>
          <a:p>
            <a:r>
              <a:rPr lang="zh-CN" altLang="zh-CN" dirty="0">
                <a:solidFill>
                  <a:srgbClr val="FFFFFF"/>
                </a:solidFill>
              </a:rPr>
              <a:t>绩效评价和结果应用</a:t>
            </a:r>
            <a:endParaRPr lang="zh-CN" alt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6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291"/>
          <p:cNvSpPr>
            <a:spLocks noChangeArrowheads="1"/>
          </p:cNvSpPr>
          <p:nvPr/>
        </p:nvSpPr>
        <p:spPr bwMode="auto">
          <a:xfrm flipV="1">
            <a:off x="8915400" y="2561101"/>
            <a:ext cx="1752600" cy="2444751"/>
          </a:xfrm>
          <a:custGeom>
            <a:avLst/>
            <a:gdLst/>
            <a:ahLst/>
            <a:cxnLst/>
            <a:rect l="l" t="t" r="r" b="b"/>
            <a:pathLst>
              <a:path w="1752600" h="1295400">
                <a:moveTo>
                  <a:pt x="0" y="1295400"/>
                </a:moveTo>
                <a:lnTo>
                  <a:pt x="1752600" y="1295400"/>
                </a:lnTo>
                <a:lnTo>
                  <a:pt x="1752600" y="0"/>
                </a:lnTo>
                <a:lnTo>
                  <a:pt x="714154" y="0"/>
                </a:lnTo>
                <a:close/>
              </a:path>
            </a:pathLst>
          </a:custGeom>
          <a:solidFill>
            <a:srgbClr val="054487"/>
          </a:solidFill>
          <a:ln>
            <a:noFill/>
          </a:ln>
          <a:effectLst/>
        </p:spPr>
        <p:txBody>
          <a:bodyPr wrap="none" anchor="ctr"/>
          <a:lstStyle/>
          <a:p>
            <a:endParaRPr lang="zh-CN" altLang="en-US">
              <a:solidFill>
                <a:schemeClr val="bg1"/>
              </a:solidFill>
            </a:endParaRPr>
          </a:p>
        </p:txBody>
      </p:sp>
      <p:sp>
        <p:nvSpPr>
          <p:cNvPr id="33" name="AutoShape 292"/>
          <p:cNvSpPr>
            <a:spLocks noChangeArrowheads="1"/>
          </p:cNvSpPr>
          <p:nvPr/>
        </p:nvSpPr>
        <p:spPr bwMode="auto">
          <a:xfrm flipV="1">
            <a:off x="1524000" y="2561101"/>
            <a:ext cx="4191000" cy="2444751"/>
          </a:xfrm>
          <a:custGeom>
            <a:avLst/>
            <a:gdLst/>
            <a:ahLst/>
            <a:cxnLst/>
            <a:rect l="l" t="t" r="r" b="b"/>
            <a:pathLst>
              <a:path w="4191000" h="1295400">
                <a:moveTo>
                  <a:pt x="0" y="1295400"/>
                </a:moveTo>
                <a:lnTo>
                  <a:pt x="3476846" y="1295400"/>
                </a:lnTo>
                <a:lnTo>
                  <a:pt x="4191000" y="0"/>
                </a:lnTo>
                <a:lnTo>
                  <a:pt x="0" y="0"/>
                </a:lnTo>
                <a:close/>
              </a:path>
            </a:pathLst>
          </a:custGeom>
          <a:solidFill>
            <a:srgbClr val="054487"/>
          </a:solidFill>
          <a:ln>
            <a:noFill/>
          </a:ln>
          <a:effectLst/>
        </p:spPr>
        <p:txBody>
          <a:bodyPr wrap="none" anchor="ctr"/>
          <a:lstStyle/>
          <a:p>
            <a:endParaRPr lang="zh-CN" altLang="en-US">
              <a:solidFill>
                <a:schemeClr val="bg1"/>
              </a:solidFill>
            </a:endParaRPr>
          </a:p>
        </p:txBody>
      </p:sp>
      <p:sp>
        <p:nvSpPr>
          <p:cNvPr id="34" name="WordArt 293"/>
          <p:cNvSpPr>
            <a:spLocks noChangeArrowheads="1" noChangeShapeType="1" noTextEdit="1"/>
          </p:cNvSpPr>
          <p:nvPr/>
        </p:nvSpPr>
        <p:spPr bwMode="auto">
          <a:xfrm>
            <a:off x="1991544" y="2849894"/>
            <a:ext cx="2016224" cy="10567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zh-CN" altLang="en-US" sz="5400" kern="10" spc="700" dirty="0">
                <a:solidFill>
                  <a:schemeClr val="bg1"/>
                </a:solidFill>
                <a:latin typeface="微软雅黑" panose="020B0503020204020204" pitchFamily="34" charset="-122"/>
                <a:ea typeface="微软雅黑" panose="020B0503020204020204" pitchFamily="34" charset="-122"/>
              </a:rPr>
              <a:t>目 录</a:t>
            </a:r>
            <a:endParaRPr lang="zh-CN" altLang="en-US" sz="5400" kern="10" spc="700" dirty="0">
              <a:solidFill>
                <a:schemeClr val="bg1"/>
              </a:solidFill>
              <a:latin typeface="微软雅黑" panose="020B0503020204020204" pitchFamily="34" charset="-122"/>
              <a:ea typeface="微软雅黑" panose="020B0503020204020204" pitchFamily="34" charset="-122"/>
            </a:endParaRPr>
          </a:p>
        </p:txBody>
      </p:sp>
      <p:sp>
        <p:nvSpPr>
          <p:cNvPr id="35" name="WordArt 294"/>
          <p:cNvSpPr>
            <a:spLocks noChangeArrowheads="1" noChangeShapeType="1" noTextEdit="1"/>
          </p:cNvSpPr>
          <p:nvPr/>
        </p:nvSpPr>
        <p:spPr bwMode="auto">
          <a:xfrm>
            <a:off x="2783512" y="4098032"/>
            <a:ext cx="2232368" cy="554424"/>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en-US" altLang="zh-CN" sz="2800" b="1" kern="10" dirty="0">
                <a:solidFill>
                  <a:schemeClr val="bg1"/>
                </a:solidFill>
                <a:latin typeface="微软雅黑" panose="020B0503020204020204" pitchFamily="34" charset="-122"/>
                <a:ea typeface="微软雅黑" panose="020B0503020204020204" pitchFamily="34" charset="-122"/>
              </a:rPr>
              <a:t>   CONTENTS   </a:t>
            </a:r>
            <a:endParaRPr lang="zh-CN" altLang="en-US" sz="2800" b="1" kern="10" dirty="0">
              <a:solidFill>
                <a:schemeClr val="bg1"/>
              </a:solidFill>
              <a:latin typeface="微软雅黑" panose="020B0503020204020204" pitchFamily="34" charset="-122"/>
              <a:ea typeface="微软雅黑" panose="020B0503020204020204" pitchFamily="34" charset="-122"/>
            </a:endParaRPr>
          </a:p>
        </p:txBody>
      </p:sp>
      <p:sp>
        <p:nvSpPr>
          <p:cNvPr id="36" name="WordArt 20"/>
          <p:cNvSpPr>
            <a:spLocks noChangeArrowheads="1" noChangeShapeType="1" noTextEdit="1"/>
          </p:cNvSpPr>
          <p:nvPr/>
        </p:nvSpPr>
        <p:spPr bwMode="auto">
          <a:xfrm>
            <a:off x="5375920" y="1916832"/>
            <a:ext cx="228600" cy="6096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endParaRPr lang="zh-CN" altLang="en-US" sz="3600" b="1" kern="10" dirty="0">
              <a:solidFill>
                <a:srgbClr val="054487"/>
              </a:solidFill>
              <a:latin typeface="Arial" panose="020B0604020202020204"/>
              <a:cs typeface="Arial" panose="020B0604020202020204"/>
            </a:endParaRPr>
          </a:p>
        </p:txBody>
      </p:sp>
      <p:sp>
        <p:nvSpPr>
          <p:cNvPr id="40" name="WordArt 20"/>
          <p:cNvSpPr>
            <a:spLocks noChangeArrowheads="1" noChangeShapeType="1" noTextEdit="1"/>
          </p:cNvSpPr>
          <p:nvPr/>
        </p:nvSpPr>
        <p:spPr bwMode="auto">
          <a:xfrm>
            <a:off x="6023992" y="4653136"/>
            <a:ext cx="288032" cy="559776"/>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54487"/>
                </a:solidFill>
                <a:latin typeface="Arial" panose="020B0604020202020204"/>
                <a:cs typeface="Arial" panose="020B0604020202020204"/>
              </a:rPr>
              <a:t>3</a:t>
            </a:r>
            <a:endParaRPr lang="zh-CN" altLang="en-US" sz="3600" b="1" kern="10" dirty="0">
              <a:solidFill>
                <a:srgbClr val="054487"/>
              </a:solidFill>
              <a:latin typeface="Arial" panose="020B0604020202020204"/>
              <a:cs typeface="Arial" panose="020B0604020202020204"/>
            </a:endParaRPr>
          </a:p>
        </p:txBody>
      </p:sp>
      <p:sp>
        <p:nvSpPr>
          <p:cNvPr id="41" name="Rectangle 22"/>
          <p:cNvSpPr>
            <a:spLocks noChangeArrowheads="1"/>
          </p:cNvSpPr>
          <p:nvPr/>
        </p:nvSpPr>
        <p:spPr bwMode="auto">
          <a:xfrm>
            <a:off x="6458833" y="440955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000" dirty="0">
                <a:solidFill>
                  <a:srgbClr val="054487"/>
                </a:solidFill>
                <a:latin typeface="微软雅黑" panose="020B0503020204020204" pitchFamily="34" charset="-122"/>
                <a:ea typeface="微软雅黑" panose="020B0503020204020204" pitchFamily="34" charset="-122"/>
              </a:rPr>
              <a:t>预算绩效管理具体实践</a:t>
            </a:r>
            <a:endParaRPr lang="zh-CN" altLang="en-US" sz="2000" b="1" dirty="0">
              <a:solidFill>
                <a:srgbClr val="05448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from="(-#ppt_w/2)" to="(#ppt_x)" calcmode="lin" valueType="num">
                                      <p:cBhvr>
                                        <p:cTn id="16" dur="600" fill="hold">
                                          <p:stCondLst>
                                            <p:cond delay="0"/>
                                          </p:stCondLst>
                                        </p:cTn>
                                        <p:tgtEl>
                                          <p:spTgt spid="34"/>
                                        </p:tgtEl>
                                        <p:attrNameLst>
                                          <p:attrName>ppt_x</p:attrName>
                                        </p:attrNameLst>
                                      </p:cBhvr>
                                    </p:anim>
                                    <p:anim from="0" to="-1.0" calcmode="lin" valueType="num">
                                      <p:cBhvr>
                                        <p:cTn id="17" dur="200" decel="50000" autoRev="1" fill="hold">
                                          <p:stCondLst>
                                            <p:cond delay="600"/>
                                          </p:stCondLst>
                                        </p:cTn>
                                        <p:tgtEl>
                                          <p:spTgt spid="34"/>
                                        </p:tgtEl>
                                        <p:attrNameLst>
                                          <p:attrName>xshear</p:attrName>
                                        </p:attrNameLst>
                                      </p:cBhvr>
                                    </p:anim>
                                    <p:animScale>
                                      <p:cBhvr>
                                        <p:cTn id="18" dur="200" decel="100000" autoRev="1" fill="hold">
                                          <p:stCondLst>
                                            <p:cond delay="600"/>
                                          </p:stCondLst>
                                        </p:cTn>
                                        <p:tgtEl>
                                          <p:spTgt spid="34"/>
                                        </p:tgtEl>
                                      </p:cBhvr>
                                      <p:from x="100000" y="100000"/>
                                      <p:to x="80000" y="100000"/>
                                    </p:animScale>
                                    <p:anim by="(#ppt_h/3+#ppt_w*0.1)" calcmode="lin" valueType="num">
                                      <p:cBhvr additive="sum">
                                        <p:cTn id="19" dur="200" decel="100000" autoRev="1" fill="hold">
                                          <p:stCondLst>
                                            <p:cond delay="600"/>
                                          </p:stCondLst>
                                        </p:cTn>
                                        <p:tgtEl>
                                          <p:spTgt spid="34"/>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from="(-#ppt_w/2)" to="(#ppt_x)" calcmode="lin" valueType="num">
                                      <p:cBhvr>
                                        <p:cTn id="22" dur="600" fill="hold">
                                          <p:stCondLst>
                                            <p:cond delay="0"/>
                                          </p:stCondLst>
                                        </p:cTn>
                                        <p:tgtEl>
                                          <p:spTgt spid="35"/>
                                        </p:tgtEl>
                                        <p:attrNameLst>
                                          <p:attrName>ppt_x</p:attrName>
                                        </p:attrNameLst>
                                      </p:cBhvr>
                                    </p:anim>
                                    <p:anim from="0" to="-1.0" calcmode="lin" valueType="num">
                                      <p:cBhvr>
                                        <p:cTn id="23" dur="200" decel="50000" autoRev="1" fill="hold">
                                          <p:stCondLst>
                                            <p:cond delay="600"/>
                                          </p:stCondLst>
                                        </p:cTn>
                                        <p:tgtEl>
                                          <p:spTgt spid="35"/>
                                        </p:tgtEl>
                                        <p:attrNameLst>
                                          <p:attrName>xshear</p:attrName>
                                        </p:attrNameLst>
                                      </p:cBhvr>
                                    </p:anim>
                                    <p:animScale>
                                      <p:cBhvr>
                                        <p:cTn id="24" dur="200" decel="100000" autoRev="1" fill="hold">
                                          <p:stCondLst>
                                            <p:cond delay="600"/>
                                          </p:stCondLst>
                                        </p:cTn>
                                        <p:tgtEl>
                                          <p:spTgt spid="35"/>
                                        </p:tgtEl>
                                      </p:cBhvr>
                                      <p:from x="100000" y="100000"/>
                                      <p:to x="80000" y="100000"/>
                                    </p:animScale>
                                    <p:anim by="(#ppt_h/3+#ppt_w*0.1)" calcmode="lin" valueType="num">
                                      <p:cBhvr additive="sum">
                                        <p:cTn id="25" dur="200" decel="100000" autoRev="1" fill="hold">
                                          <p:stCondLst>
                                            <p:cond delay="600"/>
                                          </p:stCondLst>
                                        </p:cTn>
                                        <p:tgtEl>
                                          <p:spTgt spid="35"/>
                                        </p:tgtEl>
                                        <p:attrNameLst>
                                          <p:attrName>ppt_x</p:attrName>
                                        </p:attrNameLst>
                                      </p:cBhvr>
                                    </p:anim>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 calcmode="lin" valueType="num">
                                      <p:cBhvr>
                                        <p:cTn id="31" dur="500" fill="hold"/>
                                        <p:tgtEl>
                                          <p:spTgt spid="36"/>
                                        </p:tgtEl>
                                        <p:attrNameLst>
                                          <p:attrName>style.rotation</p:attrName>
                                        </p:attrNameLst>
                                      </p:cBhvr>
                                      <p:tavLst>
                                        <p:tav tm="0">
                                          <p:val>
                                            <p:fltVal val="360"/>
                                          </p:val>
                                        </p:tav>
                                        <p:tav tm="100000">
                                          <p:val>
                                            <p:fltVal val="0"/>
                                          </p:val>
                                        </p:tav>
                                      </p:tavLst>
                                    </p:anim>
                                    <p:animEffect transition="in" filter="fade">
                                      <p:cBhvr>
                                        <p:cTn id="32" dur="500"/>
                                        <p:tgtEl>
                                          <p:spTgt spid="36"/>
                                        </p:tgtEl>
                                      </p:cBhvr>
                                    </p:animEffect>
                                  </p:childTnLst>
                                </p:cTn>
                              </p:par>
                            </p:childTnLst>
                          </p:cTn>
                        </p:par>
                        <p:par>
                          <p:cTn id="33" fill="hold">
                            <p:stCondLst>
                              <p:cond delay="2000"/>
                            </p:stCondLst>
                            <p:childTnLst>
                              <p:par>
                                <p:cTn id="34" presetID="49" presetClass="entr" presetSubtype="0" decel="10000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 calcmode="lin" valueType="num">
                                      <p:cBhvr>
                                        <p:cTn id="38" dur="500" fill="hold"/>
                                        <p:tgtEl>
                                          <p:spTgt spid="40"/>
                                        </p:tgtEl>
                                        <p:attrNameLst>
                                          <p:attrName>style.rotation</p:attrName>
                                        </p:attrNameLst>
                                      </p:cBhvr>
                                      <p:tavLst>
                                        <p:tav tm="0">
                                          <p:val>
                                            <p:fltVal val="360"/>
                                          </p:val>
                                        </p:tav>
                                        <p:tav tm="100000">
                                          <p:val>
                                            <p:fltVal val="0"/>
                                          </p:val>
                                        </p:tav>
                                      </p:tavLst>
                                    </p:anim>
                                    <p:animEffect transition="in" filter="fade">
                                      <p:cBhvr>
                                        <p:cTn id="39" dur="500"/>
                                        <p:tgtEl>
                                          <p:spTgt spid="40"/>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p:bldP spid="35" grpId="0"/>
      <p:bldP spid="36" grpId="0"/>
      <p:bldP spid="40" grpId="0"/>
      <p:bldP spid="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8565" eaLnBrk="1" fontAlgn="auto" hangingPunct="1">
              <a:spcBef>
                <a:spcPts val="0"/>
              </a:spcBef>
              <a:spcAft>
                <a:spcPts val="0"/>
              </a:spcAft>
            </a:pPr>
            <a:endParaRPr lang="zh-CN" altLang="en-US" sz="1900">
              <a:solidFill>
                <a:srgbClr val="FFFFFF"/>
              </a:solidFill>
            </a:endParaRPr>
          </a:p>
        </p:txBody>
      </p:sp>
      <p:grpSp>
        <p:nvGrpSpPr>
          <p:cNvPr id="2" name="组合 1"/>
          <p:cNvGrpSpPr/>
          <p:nvPr/>
        </p:nvGrpSpPr>
        <p:grpSpPr>
          <a:xfrm>
            <a:off x="554355" y="1520290"/>
            <a:ext cx="11052173" cy="2158365"/>
            <a:chOff x="2371727" y="1980567"/>
            <a:chExt cx="11052173" cy="2158365"/>
          </a:xfrm>
        </p:grpSpPr>
        <p:sp>
          <p:nvSpPr>
            <p:cNvPr id="3" name="菱形 2"/>
            <p:cNvSpPr/>
            <p:nvPr/>
          </p:nvSpPr>
          <p:spPr>
            <a:xfrm>
              <a:off x="2869567" y="1980567"/>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8565" eaLnBrk="1" fontAlgn="auto" hangingPunct="1">
                <a:spcBef>
                  <a:spcPts val="0"/>
                </a:spcBef>
                <a:spcAft>
                  <a:spcPts val="0"/>
                </a:spcAft>
              </a:pPr>
              <a:endParaRPr lang="zh-CN" altLang="en-US" sz="1900">
                <a:solidFill>
                  <a:srgbClr val="FFFFFF"/>
                </a:solidFill>
              </a:endParaRPr>
            </a:p>
          </p:txBody>
        </p:sp>
        <p:sp>
          <p:nvSpPr>
            <p:cNvPr id="4" name="菱形 3"/>
            <p:cNvSpPr/>
            <p:nvPr/>
          </p:nvSpPr>
          <p:spPr>
            <a:xfrm>
              <a:off x="2371727" y="1980567"/>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8565" eaLnBrk="1" fontAlgn="auto" hangingPunct="1">
                <a:spcBef>
                  <a:spcPts val="0"/>
                </a:spcBef>
                <a:spcAft>
                  <a:spcPts val="0"/>
                </a:spcAft>
              </a:pPr>
              <a:endParaRPr lang="zh-CN" altLang="en-US" sz="1900">
                <a:solidFill>
                  <a:srgbClr val="8497B0"/>
                </a:solidFill>
              </a:endParaRPr>
            </a:p>
          </p:txBody>
        </p:sp>
        <p:sp>
          <p:nvSpPr>
            <p:cNvPr id="85" name="矩形 84"/>
            <p:cNvSpPr/>
            <p:nvPr/>
          </p:nvSpPr>
          <p:spPr>
            <a:xfrm>
              <a:off x="5164449" y="2486759"/>
              <a:ext cx="8259451"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1218565" eaLnBrk="1" fontAlgn="auto" hangingPunct="1">
                <a:spcBef>
                  <a:spcPts val="0"/>
                </a:spcBef>
                <a:spcAft>
                  <a:spcPts val="0"/>
                </a:spcAft>
              </a:pPr>
              <a:r>
                <a:rPr lang="en-US" altLang="zh-CN" sz="3200" dirty="0">
                  <a:solidFill>
                    <a:srgbClr val="C00000"/>
                  </a:solidFill>
                  <a:latin typeface="黑体" panose="02010600030101010101" charset="-122"/>
                  <a:ea typeface="黑体" panose="02010600030101010101" charset="-122"/>
                </a:rPr>
                <a:t>《</a:t>
              </a:r>
              <a:r>
                <a:rPr lang="zh-CN" altLang="en-US" sz="3200" dirty="0">
                  <a:solidFill>
                    <a:srgbClr val="C00000"/>
                  </a:solidFill>
                  <a:latin typeface="黑体" panose="02010600030101010101" charset="-122"/>
                  <a:ea typeface="黑体" panose="02010600030101010101" charset="-122"/>
                </a:rPr>
                <a:t>河南省省级预算项目政策事前绩效评估管理办法</a:t>
              </a:r>
              <a:r>
                <a:rPr lang="en-US" altLang="zh-CN" sz="3200" dirty="0">
                  <a:solidFill>
                    <a:srgbClr val="C00000"/>
                  </a:solidFill>
                  <a:latin typeface="黑体" panose="02010600030101010101" charset="-122"/>
                  <a:ea typeface="黑体" panose="02010600030101010101" charset="-122"/>
                </a:rPr>
                <a:t>》</a:t>
              </a:r>
              <a:r>
                <a:rPr lang="zh-CN" altLang="en-US" sz="3200" dirty="0">
                  <a:solidFill>
                    <a:srgbClr val="C00000"/>
                  </a:solidFill>
                  <a:latin typeface="黑体" panose="02010600030101010101" charset="-122"/>
                  <a:ea typeface="黑体" panose="02010600030101010101" charset="-122"/>
                </a:rPr>
                <a:t>等</a:t>
              </a:r>
              <a:r>
                <a:rPr lang="en-US" altLang="zh-CN" sz="3200" dirty="0">
                  <a:solidFill>
                    <a:srgbClr val="C00000"/>
                  </a:solidFill>
                  <a:latin typeface="黑体" panose="02010600030101010101" charset="-122"/>
                  <a:ea typeface="黑体" panose="02010600030101010101" charset="-122"/>
                </a:rPr>
                <a:t>6</a:t>
              </a:r>
              <a:r>
                <a:rPr lang="zh-CN" altLang="en-US" sz="3200" dirty="0">
                  <a:solidFill>
                    <a:srgbClr val="C00000"/>
                  </a:solidFill>
                  <a:latin typeface="黑体" panose="02010600030101010101" charset="-122"/>
                  <a:ea typeface="黑体" panose="02010600030101010101" charset="-122"/>
                </a:rPr>
                <a:t>个</a:t>
              </a:r>
              <a:r>
                <a:rPr lang="zh-CN" altLang="en-US" sz="3200" dirty="0" smtClean="0">
                  <a:solidFill>
                    <a:srgbClr val="C00000"/>
                  </a:solidFill>
                  <a:latin typeface="黑体" panose="02010600030101010101" charset="-122"/>
                  <a:ea typeface="黑体" panose="02010600030101010101" charset="-122"/>
                </a:rPr>
                <a:t>办法（豫</a:t>
              </a:r>
              <a:r>
                <a:rPr lang="zh-CN" altLang="en-US" sz="3200" dirty="0">
                  <a:solidFill>
                    <a:srgbClr val="C00000"/>
                  </a:solidFill>
                  <a:latin typeface="黑体" panose="02010600030101010101" charset="-122"/>
                  <a:ea typeface="黑体" panose="02010600030101010101" charset="-122"/>
                </a:rPr>
                <a:t>财</a:t>
              </a:r>
              <a:r>
                <a:rPr lang="zh-CN" altLang="en-US" sz="3200" dirty="0" smtClean="0">
                  <a:solidFill>
                    <a:srgbClr val="C00000"/>
                  </a:solidFill>
                  <a:latin typeface="黑体" panose="02010600030101010101" charset="-122"/>
                  <a:ea typeface="黑体" panose="02010600030101010101" charset="-122"/>
                </a:rPr>
                <a:t>预</a:t>
              </a:r>
              <a:r>
                <a:rPr lang="en-US" altLang="zh-CN" sz="3200" dirty="0">
                  <a:solidFill>
                    <a:srgbClr val="C00000"/>
                  </a:solidFill>
                  <a:latin typeface="黑体" panose="02010600030101010101" charset="-122"/>
                  <a:ea typeface="黑体" panose="02010600030101010101" charset="-122"/>
                </a:rPr>
                <a:t>〔2019〕176</a:t>
              </a:r>
              <a:r>
                <a:rPr lang="zh-CN" altLang="en-US" sz="3200" dirty="0" smtClean="0">
                  <a:solidFill>
                    <a:srgbClr val="C00000"/>
                  </a:solidFill>
                  <a:latin typeface="黑体" panose="02010600030101010101" charset="-122"/>
                  <a:ea typeface="黑体" panose="02010600030101010101" charset="-122"/>
                </a:rPr>
                <a:t>号）</a:t>
              </a:r>
              <a:r>
                <a:rPr lang="zh-CN" altLang="en-US" sz="3200" dirty="0" smtClean="0">
                  <a:solidFill>
                    <a:srgbClr val="000000">
                      <a:lumMod val="65000"/>
                      <a:lumOff val="35000"/>
                    </a:srgbClr>
                  </a:solidFill>
                  <a:latin typeface="黑体" panose="02010600030101010101" charset="-122"/>
                  <a:ea typeface="黑体" panose="02010600030101010101" charset="-122"/>
                </a:rPr>
                <a:t>有关要求</a:t>
              </a:r>
              <a:endParaRPr lang="en-US" altLang="zh-CN" sz="3200" dirty="0">
                <a:solidFill>
                  <a:srgbClr val="000000">
                    <a:lumMod val="65000"/>
                    <a:lumOff val="35000"/>
                  </a:srgbClr>
                </a:solidFill>
                <a:latin typeface="华文中宋" panose="02010600040101010101" charset="-122"/>
                <a:ea typeface="华文中宋" panose="02010600040101010101" charset="-122"/>
              </a:endParaRPr>
            </a:p>
          </p:txBody>
        </p:sp>
        <p:sp>
          <p:nvSpPr>
            <p:cNvPr id="10" name="文本框 9"/>
            <p:cNvSpPr txBox="1"/>
            <p:nvPr/>
          </p:nvSpPr>
          <p:spPr>
            <a:xfrm>
              <a:off x="2961642" y="2406017"/>
              <a:ext cx="1805940" cy="1061957"/>
            </a:xfrm>
            <a:prstGeom prst="rect">
              <a:avLst/>
            </a:prstGeom>
            <a:noFill/>
          </p:spPr>
          <p:txBody>
            <a:bodyPr wrap="square" lIns="68577" tIns="34290" rIns="68577" bIns="34290" rtlCol="0">
              <a:spAutoFit/>
            </a:bodyPr>
            <a:lstStyle/>
            <a:p>
              <a:pPr defTabSz="1218565" eaLnBrk="1" fontAlgn="auto" hangingPunct="1">
                <a:lnSpc>
                  <a:spcPct val="130000"/>
                </a:lnSpc>
                <a:spcBef>
                  <a:spcPts val="0"/>
                </a:spcBef>
                <a:spcAft>
                  <a:spcPts val="0"/>
                </a:spcAft>
              </a:pPr>
              <a:r>
                <a:rPr lang="en-US" altLang="zh-CN" sz="5500" dirty="0">
                  <a:solidFill>
                    <a:srgbClr val="FFFFFF"/>
                  </a:solidFill>
                  <a:latin typeface="华文中宋" panose="02010600040101010101" charset="-122"/>
                  <a:ea typeface="华文中宋" panose="02010600040101010101" charset="-122"/>
                </a:rPr>
                <a:t>03</a:t>
              </a:r>
              <a:endParaRPr lang="en-US" altLang="zh-CN" sz="5500" dirty="0">
                <a:solidFill>
                  <a:srgbClr val="FFFFFF"/>
                </a:solidFill>
                <a:latin typeface="华文中宋" panose="02010600040101010101" charset="-122"/>
                <a:ea typeface="华文中宋" panose="02010600040101010101" charset="-122"/>
              </a:endParaRPr>
            </a:p>
          </p:txBody>
        </p:sp>
      </p:grpSp>
      <p:sp>
        <p:nvSpPr>
          <p:cNvPr id="11" name="TextBox 10"/>
          <p:cNvSpPr txBox="1"/>
          <p:nvPr/>
        </p:nvSpPr>
        <p:spPr>
          <a:xfrm>
            <a:off x="3514244" y="3307317"/>
            <a:ext cx="4704470" cy="2585323"/>
          </a:xfrm>
          <a:prstGeom prst="rect">
            <a:avLst/>
          </a:prstGeom>
          <a:noFill/>
        </p:spPr>
        <p:txBody>
          <a:bodyPr wrap="square" rtlCol="0">
            <a:spAutoFit/>
          </a:bodyPr>
          <a:lstStyle/>
          <a:p>
            <a:pPr eaLnBrk="1" hangingPunct="1">
              <a:lnSpc>
                <a:spcPct val="150000"/>
              </a:lnSpc>
            </a:pPr>
            <a:r>
              <a:rPr lang="zh-CN" altLang="en-US" dirty="0">
                <a:solidFill>
                  <a:srgbClr val="333F4F"/>
                </a:solidFill>
                <a:latin typeface="微软雅黑" panose="020B0503020204020204" pitchFamily="34" charset="-122"/>
              </a:rPr>
              <a:t>省级预算项目政策事前绩效评估管理</a:t>
            </a:r>
            <a:r>
              <a:rPr lang="zh-CN" altLang="en-US" dirty="0" smtClean="0">
                <a:solidFill>
                  <a:srgbClr val="333F4F"/>
                </a:solidFill>
                <a:latin typeface="微软雅黑" panose="020B0503020204020204" pitchFamily="34" charset="-122"/>
              </a:rPr>
              <a:t>办法</a:t>
            </a:r>
            <a:endParaRPr lang="en-US" altLang="zh-CN" dirty="0" smtClean="0">
              <a:solidFill>
                <a:srgbClr val="333F4F"/>
              </a:solidFill>
              <a:latin typeface="微软雅黑" panose="020B0503020204020204" pitchFamily="34" charset="-122"/>
            </a:endParaRPr>
          </a:p>
          <a:p>
            <a:pPr eaLnBrk="1" hangingPunct="1">
              <a:lnSpc>
                <a:spcPct val="150000"/>
              </a:lnSpc>
            </a:pPr>
            <a:r>
              <a:rPr lang="zh-CN" altLang="en-US" dirty="0">
                <a:solidFill>
                  <a:srgbClr val="333F4F"/>
                </a:solidFill>
                <a:latin typeface="微软雅黑" panose="020B0503020204020204" pitchFamily="34" charset="-122"/>
              </a:rPr>
              <a:t>省级部门预算绩效目标管理</a:t>
            </a:r>
            <a:r>
              <a:rPr lang="zh-CN" altLang="en-US" dirty="0" smtClean="0">
                <a:solidFill>
                  <a:srgbClr val="333F4F"/>
                </a:solidFill>
                <a:latin typeface="微软雅黑" panose="020B0503020204020204" pitchFamily="34" charset="-122"/>
              </a:rPr>
              <a:t>办法</a:t>
            </a:r>
            <a:endParaRPr lang="en-US" altLang="zh-CN" dirty="0" smtClean="0">
              <a:solidFill>
                <a:srgbClr val="333F4F"/>
              </a:solidFill>
              <a:latin typeface="微软雅黑" panose="020B0503020204020204" pitchFamily="34" charset="-122"/>
            </a:endParaRPr>
          </a:p>
          <a:p>
            <a:pPr eaLnBrk="1" hangingPunct="1">
              <a:lnSpc>
                <a:spcPct val="150000"/>
              </a:lnSpc>
            </a:pPr>
            <a:r>
              <a:rPr lang="zh-CN" altLang="en-US" dirty="0">
                <a:solidFill>
                  <a:srgbClr val="333F4F"/>
                </a:solidFill>
                <a:latin typeface="微软雅黑" panose="020B0503020204020204" pitchFamily="34" charset="-122"/>
              </a:rPr>
              <a:t>省对市县专项转移支付绩效目标管理办法</a:t>
            </a:r>
            <a:endParaRPr lang="en-US" altLang="zh-CN" dirty="0" smtClean="0">
              <a:solidFill>
                <a:srgbClr val="333F4F"/>
              </a:solidFill>
              <a:latin typeface="微软雅黑" panose="020B0503020204020204" pitchFamily="34" charset="-122"/>
            </a:endParaRPr>
          </a:p>
          <a:p>
            <a:pPr eaLnBrk="1" hangingPunct="1">
              <a:lnSpc>
                <a:spcPct val="150000"/>
              </a:lnSpc>
            </a:pPr>
            <a:r>
              <a:rPr lang="zh-CN" altLang="en-US" dirty="0">
                <a:solidFill>
                  <a:srgbClr val="333F4F"/>
                </a:solidFill>
                <a:latin typeface="微软雅黑" panose="020B0503020204020204" pitchFamily="34" charset="-122"/>
              </a:rPr>
              <a:t>省级预算绩效监控管理</a:t>
            </a:r>
            <a:r>
              <a:rPr lang="zh-CN" altLang="en-US" dirty="0" smtClean="0">
                <a:solidFill>
                  <a:srgbClr val="333F4F"/>
                </a:solidFill>
                <a:latin typeface="微软雅黑" panose="020B0503020204020204" pitchFamily="34" charset="-122"/>
              </a:rPr>
              <a:t>办法</a:t>
            </a:r>
            <a:endParaRPr lang="en-US" altLang="zh-CN" dirty="0" smtClean="0">
              <a:solidFill>
                <a:srgbClr val="333F4F"/>
              </a:solidFill>
              <a:latin typeface="微软雅黑" panose="020B0503020204020204" pitchFamily="34" charset="-122"/>
            </a:endParaRPr>
          </a:p>
          <a:p>
            <a:pPr eaLnBrk="1" hangingPunct="1">
              <a:lnSpc>
                <a:spcPct val="150000"/>
              </a:lnSpc>
            </a:pPr>
            <a:r>
              <a:rPr lang="zh-CN" altLang="en-US" dirty="0">
                <a:solidFill>
                  <a:srgbClr val="333F4F"/>
                </a:solidFill>
                <a:latin typeface="微软雅黑" panose="020B0503020204020204" pitchFamily="34" charset="-122"/>
              </a:rPr>
              <a:t>省级预算绩效评价管理办法</a:t>
            </a:r>
            <a:endParaRPr lang="en-US" altLang="zh-CN" dirty="0">
              <a:solidFill>
                <a:srgbClr val="333F4F"/>
              </a:solidFill>
              <a:latin typeface="微软雅黑" panose="020B0503020204020204" pitchFamily="34" charset="-122"/>
            </a:endParaRPr>
          </a:p>
          <a:p>
            <a:pPr eaLnBrk="1" hangingPunct="1">
              <a:lnSpc>
                <a:spcPct val="150000"/>
              </a:lnSpc>
            </a:pPr>
            <a:r>
              <a:rPr lang="zh-CN" altLang="en-US" dirty="0">
                <a:solidFill>
                  <a:srgbClr val="333F4F"/>
                </a:solidFill>
                <a:latin typeface="微软雅黑" panose="020B0503020204020204" pitchFamily="34" charset="-122"/>
              </a:rPr>
              <a:t>省级预算绩效评价结果应用管理办法</a:t>
            </a:r>
            <a:endParaRPr lang="zh-CN" altLang="en-US" dirty="0">
              <a:solidFill>
                <a:srgbClr val="333F4F"/>
              </a:solidFill>
              <a:latin typeface="微软雅黑" panose="020B0503020204020204" pitchFamily="34" charset="-122"/>
            </a:endParaRPr>
          </a:p>
        </p:txBody>
      </p:sp>
      <p:cxnSp>
        <p:nvCxnSpPr>
          <p:cNvPr id="12" name="直接连接符 11"/>
          <p:cNvCxnSpPr/>
          <p:nvPr/>
        </p:nvCxnSpPr>
        <p:spPr>
          <a:xfrm>
            <a:off x="3062998" y="3151780"/>
            <a:ext cx="7524465"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960665" y="452373"/>
            <a:ext cx="8270669" cy="1019958"/>
            <a:chOff x="1032357" y="1963707"/>
            <a:chExt cx="8270669" cy="1019958"/>
          </a:xfrm>
        </p:grpSpPr>
        <p:grpSp>
          <p:nvGrpSpPr>
            <p:cNvPr id="13" name="组合 12"/>
            <p:cNvGrpSpPr/>
            <p:nvPr/>
          </p:nvGrpSpPr>
          <p:grpSpPr>
            <a:xfrm>
              <a:off x="1032357" y="2081051"/>
              <a:ext cx="2444064" cy="888902"/>
              <a:chOff x="596348" y="2228671"/>
              <a:chExt cx="2333696" cy="1461766"/>
            </a:xfrm>
          </p:grpSpPr>
          <p:sp>
            <p:nvSpPr>
              <p:cNvPr id="14" name="椭圆 13"/>
              <p:cNvSpPr/>
              <p:nvPr/>
            </p:nvSpPr>
            <p:spPr>
              <a:xfrm>
                <a:off x="915714" y="2228671"/>
                <a:ext cx="2014330" cy="1461766"/>
              </a:xfrm>
              <a:prstGeom prst="ellipse">
                <a:avLst/>
              </a:prstGeom>
              <a:solidFill>
                <a:schemeClr val="bg1">
                  <a:lumMod val="95000"/>
                </a:schemeClr>
              </a:solidFill>
              <a:ln>
                <a:solidFill>
                  <a:schemeClr val="bg2">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rPr>
                  <a:t>Part A</a:t>
                </a:r>
                <a:endParaRPr kumimoji="0" lang="zh-CN" altLang="en-US"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596348" y="2228671"/>
                <a:ext cx="2014330" cy="1461766"/>
              </a:xfrm>
              <a:prstGeom prst="ellipse">
                <a:avLst/>
              </a:prstGeom>
              <a:solidFill>
                <a:schemeClr val="bg1">
                  <a:lumMod val="6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3600" b="1" dirty="0">
                    <a:solidFill>
                      <a:srgbClr val="FFFFFF"/>
                    </a:solidFill>
                    <a:latin typeface="Calibri" panose="020F0502020204030204"/>
                    <a:ea typeface="宋体" panose="02010600030101010101" pitchFamily="2" charset="-122"/>
                  </a:rPr>
                  <a:t>一</a:t>
                </a:r>
                <a:endParaRPr kumimoji="0" lang="zh-CN" altLang="en-US" sz="36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4036134" y="2810973"/>
              <a:ext cx="4548969"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19604" y="1963707"/>
              <a:ext cx="5383422" cy="1019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zh-CN"/>
              </a:defPPr>
              <a:lvl1pPr marR="0" lvl="0" indent="0" defTabSz="1218565" fontAlgn="auto">
                <a:lnSpc>
                  <a:spcPct val="100000"/>
                </a:lnSpc>
                <a:spcBef>
                  <a:spcPts val="0"/>
                </a:spcBef>
                <a:spcAft>
                  <a:spcPts val="0"/>
                </a:spcAft>
                <a:buClrTx/>
                <a:buSzTx/>
                <a:buFontTx/>
                <a:buNone/>
                <a:defRPr kumimoji="0" sz="3600" b="0" i="0" u="none" strike="noStrike" cap="none" spc="0" normalizeH="0" baseline="0">
                  <a:ln>
                    <a:noFill/>
                  </a:ln>
                  <a:solidFill>
                    <a:srgbClr val="000000">
                      <a:lumMod val="65000"/>
                      <a:lumOff val="35000"/>
                    </a:srgbClr>
                  </a:solidFill>
                  <a:effectLst/>
                  <a:uLnTx/>
                  <a:uFillTx/>
                  <a:latin typeface="黑体" panose="02010600030101010101" charset="-122"/>
                  <a:ea typeface="黑体" panose="0201060003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218565" rtl="0" eaLnBrk="0" fontAlgn="auto" latinLnBrk="0" hangingPunct="0">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rPr>
                <a:t>事前绩效评估管理办法</a:t>
              </a:r>
              <a:endParaRPr kumimoji="0" lang="zh-CN" altLang="en-US" sz="3600" b="0" i="0" u="none" strike="noStrike" kern="1200" cap="none" spc="0" normalizeH="0" baseline="0" noProof="0" dirty="0">
                <a:ln>
                  <a:noFill/>
                </a:ln>
                <a:solidFill>
                  <a:srgbClr val="000000">
                    <a:lumMod val="65000"/>
                    <a:lumOff val="35000"/>
                  </a:srgbClr>
                </a:solidFill>
                <a:effectLst/>
                <a:uLnTx/>
                <a:uFillTx/>
                <a:latin typeface="黑体" panose="02010600030101010101" charset="-122"/>
                <a:ea typeface="黑体" panose="02010600030101010101" charset="-122"/>
                <a:cs typeface="+mn-cs"/>
              </a:endParaRPr>
            </a:p>
          </p:txBody>
        </p:sp>
      </p:grpSp>
      <p:sp>
        <p:nvSpPr>
          <p:cNvPr id="25" name="文本框 24"/>
          <p:cNvSpPr txBox="1"/>
          <p:nvPr/>
        </p:nvSpPr>
        <p:spPr>
          <a:xfrm>
            <a:off x="812888" y="1705884"/>
            <a:ext cx="3384381" cy="2246769"/>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事前绩效评估内涵</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事前绩效评估原则</a:t>
            </a:r>
            <a:endParaRPr lang="en-US" altLang="zh-CN" sz="2000" dirty="0">
              <a:solidFill>
                <a:srgbClr val="000000"/>
              </a:solidFill>
              <a:latin typeface="华文细黑" panose="02010600040101010101" pitchFamily="2" charset="-122"/>
              <a:ea typeface="华文细黑" panose="02010600040101010101" pitchFamily="2" charset="-122"/>
            </a:endParaRPr>
          </a:p>
          <a:p>
            <a:pPr marR="0" lvl="0" algn="l" defTabSz="914400" rtl="0" eaLnBrk="0" fontAlgn="base" latinLnBrk="0" hangingPunct="0">
              <a:lnSpc>
                <a:spcPct val="100000"/>
              </a:lnSpc>
              <a:spcBef>
                <a:spcPct val="0"/>
              </a:spcBef>
              <a:spcAft>
                <a:spcPct val="0"/>
              </a:spcAft>
              <a:buClrTx/>
              <a:buSzTx/>
              <a:defRPr/>
            </a:pP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事前绩效评估依据</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a:p>
            <a:pPr marR="0" lvl="0" algn="l" defTabSz="914400" rtl="0" eaLnBrk="0" fontAlgn="base" latinLnBrk="0" hangingPunct="0">
              <a:lnSpc>
                <a:spcPct val="100000"/>
              </a:lnSpc>
              <a:spcBef>
                <a:spcPct val="0"/>
              </a:spcBef>
              <a:spcAft>
                <a:spcPct val="0"/>
              </a:spcAft>
              <a:buClrTx/>
              <a:buSzTx/>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     </a:t>
            </a:r>
            <a:r>
              <a:rPr kumimoji="0" lang="zh-CN" altLang="en-US" sz="2000" b="0" i="0" u="none" strike="noStrike" kern="1200" cap="none" spc="0" normalizeH="0" baseline="0" noProof="0" dirty="0" smtClean="0">
                <a:ln>
                  <a:noFill/>
                </a:ln>
                <a:solidFill>
                  <a:srgbClr val="C00000"/>
                </a:solidFill>
                <a:effectLst/>
                <a:uLnTx/>
                <a:uFillTx/>
                <a:latin typeface="华文细黑" panose="02010600040101010101" pitchFamily="2" charset="-122"/>
                <a:ea typeface="华文细黑" panose="02010600040101010101" pitchFamily="2" charset="-122"/>
                <a:cs typeface="+mn-cs"/>
              </a:rPr>
              <a:t>        </a:t>
            </a:r>
            <a:endParaRPr kumimoji="0" lang="zh-CN" altLang="en-US" sz="2000" b="0" i="0" u="none" strike="noStrike" kern="1200" cap="none" spc="0"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0" name="文本框 29"/>
          <p:cNvSpPr txBox="1"/>
          <p:nvPr/>
        </p:nvSpPr>
        <p:spPr>
          <a:xfrm>
            <a:off x="4054291" y="1721038"/>
            <a:ext cx="3374077" cy="286232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事前评估对象、内容</a:t>
            </a: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1" name="文本框 30"/>
          <p:cNvSpPr txBox="1"/>
          <p:nvPr/>
        </p:nvSpPr>
        <p:spPr>
          <a:xfrm>
            <a:off x="7894283" y="1770929"/>
            <a:ext cx="3238256"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事前绩效评估工作程序</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2" name="文本框 31"/>
          <p:cNvSpPr txBox="1"/>
          <p:nvPr/>
        </p:nvSpPr>
        <p:spPr>
          <a:xfrm>
            <a:off x="7896996" y="2390996"/>
            <a:ext cx="2613718"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事前绩效评估报告</a:t>
            </a:r>
            <a:endPar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26" name="矩形 25"/>
          <p:cNvSpPr/>
          <p:nvPr/>
        </p:nvSpPr>
        <p:spPr>
          <a:xfrm>
            <a:off x="1256218" y="2684883"/>
            <a:ext cx="2984191" cy="646331"/>
          </a:xfrm>
          <a:prstGeom prst="rect">
            <a:avLst/>
          </a:prstGeom>
        </p:spPr>
        <p:txBody>
          <a:bodyPr wrap="square">
            <a:spAutoFit/>
          </a:bodyPr>
          <a:lstStyle/>
          <a:p>
            <a:pPr marR="0" lvl="0" algn="l" defTabSz="914400" rtl="0" eaLnBrk="0" fontAlgn="base" latinLnBrk="0" hangingPunct="0">
              <a:lnSpc>
                <a:spcPct val="100000"/>
              </a:lnSpc>
              <a:spcBef>
                <a:spcPct val="0"/>
              </a:spcBef>
              <a:spcAft>
                <a:spcPct val="0"/>
              </a:spcAft>
              <a:buClrTx/>
              <a:buSzTx/>
              <a:defRPr/>
            </a:pPr>
            <a:endParaRPr kumimoji="0" lang="en-US" altLang="zh-CN" sz="18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      </a:t>
            </a:r>
            <a:endParaRPr kumimoji="0" lang="en-US" altLang="zh-CN" sz="18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grpSp>
        <p:nvGrpSpPr>
          <p:cNvPr id="6" name="组合 5"/>
          <p:cNvGrpSpPr/>
          <p:nvPr/>
        </p:nvGrpSpPr>
        <p:grpSpPr>
          <a:xfrm>
            <a:off x="830483" y="3530400"/>
            <a:ext cx="3321557" cy="1799111"/>
            <a:chOff x="830483" y="3220904"/>
            <a:chExt cx="3321557" cy="1799111"/>
          </a:xfrm>
        </p:grpSpPr>
        <p:sp>
          <p:nvSpPr>
            <p:cNvPr id="29" name="文本框 28"/>
            <p:cNvSpPr txBox="1"/>
            <p:nvPr/>
          </p:nvSpPr>
          <p:spPr>
            <a:xfrm>
              <a:off x="830483" y="3220904"/>
              <a:ext cx="3321557"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rPr>
                <a:t>  事前评估相关主体职责</a:t>
              </a:r>
              <a:endParaRPr kumimoji="0" lang="en-US" altLang="zh-CN"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34" name="矩形 33"/>
            <p:cNvSpPr/>
            <p:nvPr/>
          </p:nvSpPr>
          <p:spPr>
            <a:xfrm>
              <a:off x="1256218" y="4650683"/>
              <a:ext cx="184731" cy="369332"/>
            </a:xfrm>
            <a:prstGeom prst="rect">
              <a:avLst/>
            </a:prstGeom>
          </p:spPr>
          <p:txBody>
            <a:bodyPr wrap="none">
              <a:spAutoFit/>
            </a:bodyPr>
            <a:lstStyle/>
            <a:p>
              <a:pPr marR="0" lvl="0" algn="l" defTabSz="914400" rtl="0" eaLnBrk="0" fontAlgn="base" latinLnBrk="0" hangingPunct="0">
                <a:lnSpc>
                  <a:spcPct val="100000"/>
                </a:lnSpc>
                <a:spcBef>
                  <a:spcPct val="0"/>
                </a:spcBef>
                <a:spcAft>
                  <a:spcPct val="0"/>
                </a:spcAft>
                <a:buClrTx/>
                <a:buSzTx/>
                <a:defRPr/>
              </a:pPr>
              <a:endParaRPr kumimoji="0" lang="en-US" altLang="zh-CN" sz="18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grpSp>
      <p:sp>
        <p:nvSpPr>
          <p:cNvPr id="3" name="文本框 2"/>
          <p:cNvSpPr txBox="1"/>
          <p:nvPr/>
        </p:nvSpPr>
        <p:spPr>
          <a:xfrm>
            <a:off x="4351115" y="2305885"/>
            <a:ext cx="2334684" cy="646331"/>
          </a:xfrm>
          <a:prstGeom prst="rect">
            <a:avLst/>
          </a:prstGeom>
          <a:noFill/>
        </p:spPr>
        <p:txBody>
          <a:bodyPr wrap="square" rtlCol="0">
            <a:spAutoFit/>
          </a:bodyPr>
          <a:lstStyle/>
          <a:p>
            <a:endParaRPr lang="en-US" altLang="zh-CN" dirty="0"/>
          </a:p>
          <a:p>
            <a:pPr marL="285750" indent="-285750">
              <a:buFont typeface="Arial" panose="020B0604020202020204" pitchFamily="34" charset="0"/>
              <a:buChar char="•"/>
            </a:pPr>
            <a:endParaRPr lang="zh-CN" altLang="en-US" dirty="0"/>
          </a:p>
        </p:txBody>
      </p:sp>
      <p:sp>
        <p:nvSpPr>
          <p:cNvPr id="22" name="文本框 21"/>
          <p:cNvSpPr txBox="1"/>
          <p:nvPr/>
        </p:nvSpPr>
        <p:spPr>
          <a:xfrm>
            <a:off x="7894283" y="2952216"/>
            <a:ext cx="2613718" cy="707886"/>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事前绩效评估结果及应用</a:t>
            </a:r>
            <a:endParaRPr kumimoji="0" lang="zh-CN" altLang="en-US" sz="2000" b="0" i="0" u="none" strike="noStrike" kern="1200" cap="none" spc="0" normalizeH="0" baseline="0" noProof="0" dirty="0">
              <a:ln>
                <a:noFill/>
              </a:ln>
              <a:solidFill>
                <a:srgbClr val="000000"/>
              </a:solidFill>
              <a:effectLst/>
              <a:uLnTx/>
              <a:uFillTx/>
              <a:latin typeface="华文细黑" panose="02010600040101010101" pitchFamily="2" charset="-122"/>
              <a:ea typeface="华文细黑" panose="02010600040101010101" pitchFamily="2" charset="-122"/>
              <a:cs typeface="+mn-cs"/>
            </a:endParaRPr>
          </a:p>
        </p:txBody>
      </p:sp>
      <p:sp>
        <p:nvSpPr>
          <p:cNvPr id="10" name="矩形 9"/>
          <p:cNvSpPr/>
          <p:nvPr/>
        </p:nvSpPr>
        <p:spPr>
          <a:xfrm>
            <a:off x="3938501" y="2071234"/>
            <a:ext cx="6096000" cy="1323439"/>
          </a:xfrm>
          <a:prstGeom prst="rect">
            <a:avLst/>
          </a:prstGeom>
        </p:spPr>
        <p:txBody>
          <a:bodyPr>
            <a:spAutoFit/>
          </a:bodyPr>
          <a:lstStyle/>
          <a:p>
            <a:pPr marL="342900" lvl="0" indent="-342900">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lvl="0" indent="-342900">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事前绩效评估的组织管理</a:t>
            </a:r>
            <a:endParaRPr lang="en-US" altLang="zh-CN" sz="2000" dirty="0">
              <a:solidFill>
                <a:srgbClr val="000000"/>
              </a:solidFill>
              <a:latin typeface="华文细黑" panose="02010600040101010101" pitchFamily="2" charset="-122"/>
              <a:ea typeface="华文细黑" panose="02010600040101010101" pitchFamily="2" charset="-122"/>
            </a:endParaRPr>
          </a:p>
          <a:p>
            <a:pPr marL="342900" lvl="0" indent="-342900">
              <a:buFont typeface="Wingdings" panose="05000000000000000000" pitchFamily="2" charset="2"/>
              <a:buChar char="u"/>
              <a:defRPr/>
            </a:pPr>
            <a:endParaRPr lang="en-US" altLang="zh-CN" sz="2000" dirty="0">
              <a:solidFill>
                <a:srgbClr val="000000"/>
              </a:solidFill>
              <a:latin typeface="华文细黑" panose="02010600040101010101" pitchFamily="2" charset="-122"/>
              <a:ea typeface="华文细黑" panose="02010600040101010101" pitchFamily="2" charset="-122"/>
            </a:endParaRPr>
          </a:p>
          <a:p>
            <a:pPr marL="342900" lvl="0" indent="-342900">
              <a:buFont typeface="Wingdings" panose="05000000000000000000" pitchFamily="2" charset="2"/>
              <a:buChar char="u"/>
              <a:defRPr/>
            </a:pPr>
            <a:r>
              <a:rPr lang="zh-CN" altLang="en-US" sz="2000" dirty="0">
                <a:solidFill>
                  <a:srgbClr val="000000"/>
                </a:solidFill>
                <a:latin typeface="华文细黑" panose="02010600040101010101" pitchFamily="2" charset="-122"/>
                <a:ea typeface="华文细黑" panose="02010600040101010101" pitchFamily="2" charset="-122"/>
              </a:rPr>
              <a:t>事前绩效评估方式和方法</a:t>
            </a:r>
            <a:endParaRPr lang="en-US" altLang="zh-CN" sz="2000" dirty="0">
              <a:solidFill>
                <a:srgbClr val="000000"/>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42710" y="454821"/>
            <a:ext cx="3099315" cy="3108044"/>
            <a:chOff x="8371674" y="1513076"/>
            <a:chExt cx="3099315" cy="3108044"/>
          </a:xfrm>
        </p:grpSpPr>
        <p:grpSp>
          <p:nvGrpSpPr>
            <p:cNvPr id="7" name="组合 6"/>
            <p:cNvGrpSpPr/>
            <p:nvPr/>
          </p:nvGrpSpPr>
          <p:grpSpPr>
            <a:xfrm>
              <a:off x="9293089" y="1513081"/>
              <a:ext cx="2177898" cy="2177896"/>
              <a:chOff x="2772840" y="1518635"/>
              <a:chExt cx="1657622" cy="1657621"/>
            </a:xfrm>
            <a:solidFill>
              <a:srgbClr val="262626"/>
            </a:solidFill>
          </p:grpSpPr>
          <p:sp>
            <p:nvSpPr>
              <p:cNvPr id="8" name="任意多边形: 形状 6"/>
              <p:cNvSpPr/>
              <p:nvPr/>
            </p:nvSpPr>
            <p:spPr>
              <a:xfrm rot="10800000">
                <a:off x="2772840" y="1518635"/>
                <a:ext cx="1657622" cy="1657621"/>
              </a:xfrm>
              <a:custGeom>
                <a:avLst/>
                <a:gdLst>
                  <a:gd name="connsiteX0" fmla="*/ 0 w 1698172"/>
                  <a:gd name="connsiteY0" fmla="*/ 0 h 1698171"/>
                  <a:gd name="connsiteX1" fmla="*/ 1689405 w 1698172"/>
                  <a:gd name="connsiteY1" fmla="*/ 1524544 h 1698171"/>
                  <a:gd name="connsiteX2" fmla="*/ 1698172 w 1698172"/>
                  <a:gd name="connsiteY2" fmla="*/ 1698171 h 1698171"/>
                  <a:gd name="connsiteX3" fmla="*/ 1088118 w 1698172"/>
                  <a:gd name="connsiteY3" fmla="*/ 1698171 h 1698171"/>
                  <a:gd name="connsiteX4" fmla="*/ 111253 w 1698172"/>
                  <a:gd name="connsiteY4" fmla="*/ 615670 h 1698171"/>
                  <a:gd name="connsiteX5" fmla="*/ 0 w 1698172"/>
                  <a:gd name="connsiteY5" fmla="*/ 610052 h 1698171"/>
                  <a:gd name="connsiteX6" fmla="*/ 0 w 1698172"/>
                  <a:gd name="connsiteY6" fmla="*/ 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172" h="1698171">
                    <a:moveTo>
                      <a:pt x="0" y="0"/>
                    </a:moveTo>
                    <a:cubicBezTo>
                      <a:pt x="879257" y="0"/>
                      <a:pt x="1602441" y="668231"/>
                      <a:pt x="1689405" y="1524544"/>
                    </a:cubicBezTo>
                    <a:lnTo>
                      <a:pt x="1698172" y="1698171"/>
                    </a:lnTo>
                    <a:lnTo>
                      <a:pt x="1088118" y="1698171"/>
                    </a:lnTo>
                    <a:cubicBezTo>
                      <a:pt x="1088118" y="1134779"/>
                      <a:pt x="659944" y="671392"/>
                      <a:pt x="111253" y="615670"/>
                    </a:cubicBezTo>
                    <a:lnTo>
                      <a:pt x="0" y="610052"/>
                    </a:lnTo>
                    <a:lnTo>
                      <a:pt x="0" y="0"/>
                    </a:lnTo>
                    <a:close/>
                  </a:path>
                </a:pathLst>
              </a:custGeom>
              <a:grp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sysClr val="window" lastClr="FFFFFF"/>
                  </a:solidFill>
                  <a:effectLst/>
                  <a:uLnTx/>
                  <a:uFillTx/>
                  <a:latin typeface="等线" panose="02010600030101010101" pitchFamily="2" charset="-122"/>
                  <a:ea typeface="+mn-ea"/>
                  <a:cs typeface="+mn-cs"/>
                  <a:sym typeface="+mn-lt"/>
                </a:endParaRPr>
              </a:p>
            </p:txBody>
          </p:sp>
          <p:sp>
            <p:nvSpPr>
              <p:cNvPr id="9" name="任意多边形: 形状 7"/>
              <p:cNvSpPr/>
              <p:nvPr/>
            </p:nvSpPr>
            <p:spPr bwMode="auto">
              <a:xfrm>
                <a:off x="3946614" y="2645785"/>
                <a:ext cx="343011" cy="34237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nvGrpSpPr>
            <p:cNvPr id="10" name="组合 9"/>
            <p:cNvGrpSpPr/>
            <p:nvPr/>
          </p:nvGrpSpPr>
          <p:grpSpPr>
            <a:xfrm>
              <a:off x="10292368" y="1513076"/>
              <a:ext cx="1178620" cy="1240775"/>
              <a:chOff x="3533401" y="1518633"/>
              <a:chExt cx="897061" cy="944368"/>
            </a:xfrm>
          </p:grpSpPr>
          <p:sp>
            <p:nvSpPr>
              <p:cNvPr id="11" name="任意多边形: 形状 9"/>
              <p:cNvSpPr/>
              <p:nvPr/>
            </p:nvSpPr>
            <p:spPr>
              <a:xfrm>
                <a:off x="3533401" y="1518633"/>
                <a:ext cx="897061" cy="944368"/>
              </a:xfrm>
              <a:custGeom>
                <a:avLst/>
                <a:gdLst>
                  <a:gd name="connsiteX0" fmla="*/ 4607 w 1484547"/>
                  <a:gd name="connsiteY0" fmla="*/ 0 h 1562836"/>
                  <a:gd name="connsiteX1" fmla="*/ 1484547 w 1484547"/>
                  <a:gd name="connsiteY1" fmla="*/ 0 h 1562836"/>
                  <a:gd name="connsiteX2" fmla="*/ 1484547 w 1484547"/>
                  <a:gd name="connsiteY2" fmla="*/ 1562183 h 1562836"/>
                  <a:gd name="connsiteX3" fmla="*/ 1471613 w 1484547"/>
                  <a:gd name="connsiteY3" fmla="*/ 1562836 h 1562836"/>
                  <a:gd name="connsiteX4" fmla="*/ 0 w 1484547"/>
                  <a:gd name="connsiteY4" fmla="*/ 91223 h 1562836"/>
                  <a:gd name="connsiteX5" fmla="*/ 4607 w 1484547"/>
                  <a:gd name="connsiteY5" fmla="*/ 0 h 156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547" h="1562836">
                    <a:moveTo>
                      <a:pt x="4607" y="0"/>
                    </a:moveTo>
                    <a:lnTo>
                      <a:pt x="1484547" y="0"/>
                    </a:lnTo>
                    <a:lnTo>
                      <a:pt x="1484547" y="1562183"/>
                    </a:lnTo>
                    <a:lnTo>
                      <a:pt x="1471613" y="1562836"/>
                    </a:lnTo>
                    <a:cubicBezTo>
                      <a:pt x="658864" y="1562836"/>
                      <a:pt x="0" y="903972"/>
                      <a:pt x="0" y="91223"/>
                    </a:cubicBezTo>
                    <a:lnTo>
                      <a:pt x="4607" y="0"/>
                    </a:lnTo>
                    <a:close/>
                  </a:path>
                </a:pathLst>
              </a:custGeom>
              <a:solidFill>
                <a:srgbClr val="929292"/>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sysClr val="window" lastClr="FFFFFF"/>
                  </a:solidFill>
                  <a:effectLst/>
                  <a:uLnTx/>
                  <a:uFillTx/>
                  <a:latin typeface="等线" panose="02010600030101010101" pitchFamily="2" charset="-122"/>
                  <a:ea typeface="+mn-ea"/>
                  <a:cs typeface="+mn-cs"/>
                  <a:sym typeface="+mn-lt"/>
                </a:endParaRPr>
              </a:p>
            </p:txBody>
          </p:sp>
          <p:sp>
            <p:nvSpPr>
              <p:cNvPr id="12" name="任意多边形: 形状 10"/>
              <p:cNvSpPr/>
              <p:nvPr/>
            </p:nvSpPr>
            <p:spPr bwMode="auto">
              <a:xfrm>
                <a:off x="3973689" y="1755066"/>
                <a:ext cx="288861" cy="368609"/>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nvGrpSpPr>
            <p:cNvPr id="13" name="组合 12"/>
            <p:cNvGrpSpPr/>
            <p:nvPr/>
          </p:nvGrpSpPr>
          <p:grpSpPr>
            <a:xfrm>
              <a:off x="8371674" y="1513081"/>
              <a:ext cx="3099315" cy="3108039"/>
              <a:chOff x="2071539" y="1518635"/>
              <a:chExt cx="2358923" cy="2365563"/>
            </a:xfrm>
            <a:solidFill>
              <a:srgbClr val="262626"/>
            </a:solidFill>
          </p:grpSpPr>
          <p:sp>
            <p:nvSpPr>
              <p:cNvPr id="14" name="任意多边形: 形状 12"/>
              <p:cNvSpPr/>
              <p:nvPr/>
            </p:nvSpPr>
            <p:spPr>
              <a:xfrm>
                <a:off x="2071539" y="1518635"/>
                <a:ext cx="2358923" cy="2365563"/>
              </a:xfrm>
              <a:custGeom>
                <a:avLst/>
                <a:gdLst>
                  <a:gd name="connsiteX0" fmla="*/ 278 w 3903784"/>
                  <a:gd name="connsiteY0" fmla="*/ 0 h 3914774"/>
                  <a:gd name="connsiteX1" fmla="*/ 968133 w 3903784"/>
                  <a:gd name="connsiteY1" fmla="*/ 0 h 3914774"/>
                  <a:gd name="connsiteX2" fmla="*/ 3603633 w 3903784"/>
                  <a:gd name="connsiteY2" fmla="*/ 2920497 h 3914774"/>
                  <a:gd name="connsiteX3" fmla="*/ 3903784 w 3903784"/>
                  <a:gd name="connsiteY3" fmla="*/ 2935654 h 3914774"/>
                  <a:gd name="connsiteX4" fmla="*/ 3903784 w 3903784"/>
                  <a:gd name="connsiteY4" fmla="*/ 3914774 h 3914774"/>
                  <a:gd name="connsiteX5" fmla="*/ 0 w 3903784"/>
                  <a:gd name="connsiteY5" fmla="*/ 10990 h 391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3784" h="3914774">
                    <a:moveTo>
                      <a:pt x="278" y="0"/>
                    </a:moveTo>
                    <a:lnTo>
                      <a:pt x="968133" y="0"/>
                    </a:lnTo>
                    <a:cubicBezTo>
                      <a:pt x="968133" y="1519985"/>
                      <a:pt x="2123310" y="2770164"/>
                      <a:pt x="3603633" y="2920497"/>
                    </a:cubicBezTo>
                    <a:lnTo>
                      <a:pt x="3903784" y="2935654"/>
                    </a:lnTo>
                    <a:lnTo>
                      <a:pt x="3903784" y="3914774"/>
                    </a:lnTo>
                    <a:cubicBezTo>
                      <a:pt x="1747784" y="3914774"/>
                      <a:pt x="0" y="2166990"/>
                      <a:pt x="0" y="10990"/>
                    </a:cubicBezTo>
                    <a:close/>
                  </a:path>
                </a:pathLst>
              </a:custGeom>
              <a:grp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 lastClr="FFFFFF"/>
                  </a:solidFill>
                  <a:effectLst/>
                  <a:uLnTx/>
                  <a:uFillTx/>
                  <a:latin typeface="等线" panose="02010600030101010101" pitchFamily="2" charset="-122"/>
                  <a:ea typeface="+mn-ea"/>
                  <a:cs typeface="+mn-cs"/>
                  <a:sym typeface="+mn-lt"/>
                </a:endParaRPr>
              </a:p>
            </p:txBody>
          </p:sp>
          <p:sp>
            <p:nvSpPr>
              <p:cNvPr id="15" name="任意多边形: 形状 13"/>
              <p:cNvSpPr/>
              <p:nvPr/>
            </p:nvSpPr>
            <p:spPr bwMode="auto">
              <a:xfrm>
                <a:off x="3937977" y="3422717"/>
                <a:ext cx="360285" cy="286159"/>
              </a:xfrm>
              <a:custGeom>
                <a:avLst/>
                <a:gdLst>
                  <a:gd name="connsiteX0" fmla="*/ 0 w 331788"/>
                  <a:gd name="connsiteY0" fmla="*/ 53975 h 263525"/>
                  <a:gd name="connsiteX1" fmla="*/ 41473 w 331788"/>
                  <a:gd name="connsiteY1" fmla="*/ 82258 h 263525"/>
                  <a:gd name="connsiteX2" fmla="*/ 149046 w 331788"/>
                  <a:gd name="connsiteY2" fmla="*/ 105398 h 263525"/>
                  <a:gd name="connsiteX3" fmla="*/ 149046 w 331788"/>
                  <a:gd name="connsiteY3" fmla="*/ 114397 h 263525"/>
                  <a:gd name="connsiteX4" fmla="*/ 159414 w 331788"/>
                  <a:gd name="connsiteY4" fmla="*/ 124682 h 263525"/>
                  <a:gd name="connsiteX5" fmla="*/ 172374 w 331788"/>
                  <a:gd name="connsiteY5" fmla="*/ 124682 h 263525"/>
                  <a:gd name="connsiteX6" fmla="*/ 182743 w 331788"/>
                  <a:gd name="connsiteY6" fmla="*/ 114397 h 263525"/>
                  <a:gd name="connsiteX7" fmla="*/ 182743 w 331788"/>
                  <a:gd name="connsiteY7" fmla="*/ 105398 h 263525"/>
                  <a:gd name="connsiteX8" fmla="*/ 290315 w 331788"/>
                  <a:gd name="connsiteY8" fmla="*/ 82258 h 263525"/>
                  <a:gd name="connsiteX9" fmla="*/ 331788 w 331788"/>
                  <a:gd name="connsiteY9" fmla="*/ 53975 h 263525"/>
                  <a:gd name="connsiteX10" fmla="*/ 331788 w 331788"/>
                  <a:gd name="connsiteY10" fmla="*/ 253240 h 263525"/>
                  <a:gd name="connsiteX11" fmla="*/ 321420 w 331788"/>
                  <a:gd name="connsiteY11" fmla="*/ 263525 h 263525"/>
                  <a:gd name="connsiteX12" fmla="*/ 10368 w 331788"/>
                  <a:gd name="connsiteY12" fmla="*/ 263525 h 263525"/>
                  <a:gd name="connsiteX13" fmla="*/ 0 w 331788"/>
                  <a:gd name="connsiteY13" fmla="*/ 253240 h 263525"/>
                  <a:gd name="connsiteX14" fmla="*/ 0 w 331788"/>
                  <a:gd name="connsiteY14" fmla="*/ 53975 h 263525"/>
                  <a:gd name="connsiteX15" fmla="*/ 124619 w 331788"/>
                  <a:gd name="connsiteY15" fmla="*/ 19050 h 263525"/>
                  <a:gd name="connsiteX16" fmla="*/ 114300 w 331788"/>
                  <a:gd name="connsiteY16" fmla="*/ 29509 h 263525"/>
                  <a:gd name="connsiteX17" fmla="*/ 114300 w 331788"/>
                  <a:gd name="connsiteY17" fmla="*/ 41275 h 263525"/>
                  <a:gd name="connsiteX18" fmla="*/ 217488 w 331788"/>
                  <a:gd name="connsiteY18" fmla="*/ 41275 h 263525"/>
                  <a:gd name="connsiteX19" fmla="*/ 217488 w 331788"/>
                  <a:gd name="connsiteY19" fmla="*/ 29509 h 263525"/>
                  <a:gd name="connsiteX20" fmla="*/ 207169 w 331788"/>
                  <a:gd name="connsiteY20" fmla="*/ 19050 h 263525"/>
                  <a:gd name="connsiteX21" fmla="*/ 124619 w 331788"/>
                  <a:gd name="connsiteY21" fmla="*/ 19050 h 263525"/>
                  <a:gd name="connsiteX22" fmla="*/ 124387 w 331788"/>
                  <a:gd name="connsiteY22" fmla="*/ 0 h 263525"/>
                  <a:gd name="connsiteX23" fmla="*/ 207402 w 331788"/>
                  <a:gd name="connsiteY23" fmla="*/ 0 h 263525"/>
                  <a:gd name="connsiteX24" fmla="*/ 237235 w 331788"/>
                  <a:gd name="connsiteY24" fmla="*/ 29920 h 263525"/>
                  <a:gd name="connsiteX25" fmla="*/ 237235 w 331788"/>
                  <a:gd name="connsiteY25" fmla="*/ 41628 h 263525"/>
                  <a:gd name="connsiteX26" fmla="*/ 325438 w 331788"/>
                  <a:gd name="connsiteY26" fmla="*/ 41628 h 263525"/>
                  <a:gd name="connsiteX27" fmla="*/ 321547 w 331788"/>
                  <a:gd name="connsiteY27" fmla="*/ 48132 h 263525"/>
                  <a:gd name="connsiteX28" fmla="*/ 285228 w 331788"/>
                  <a:gd name="connsiteY28" fmla="*/ 71548 h 263525"/>
                  <a:gd name="connsiteX29" fmla="*/ 165894 w 331788"/>
                  <a:gd name="connsiteY29" fmla="*/ 93663 h 263525"/>
                  <a:gd name="connsiteX30" fmla="*/ 46560 w 331788"/>
                  <a:gd name="connsiteY30" fmla="*/ 71548 h 263525"/>
                  <a:gd name="connsiteX31" fmla="*/ 10241 w 331788"/>
                  <a:gd name="connsiteY31" fmla="*/ 48132 h 263525"/>
                  <a:gd name="connsiteX32" fmla="*/ 6350 w 331788"/>
                  <a:gd name="connsiteY32" fmla="*/ 41628 h 263525"/>
                  <a:gd name="connsiteX33" fmla="*/ 94553 w 331788"/>
                  <a:gd name="connsiteY33" fmla="*/ 41628 h 263525"/>
                  <a:gd name="connsiteX34" fmla="*/ 94553 w 331788"/>
                  <a:gd name="connsiteY34" fmla="*/ 29920 h 263525"/>
                  <a:gd name="connsiteX35" fmla="*/ 124387 w 331788"/>
                  <a:gd name="connsiteY35" fmla="*/ 0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263525">
                    <a:moveTo>
                      <a:pt x="0" y="53975"/>
                    </a:moveTo>
                    <a:cubicBezTo>
                      <a:pt x="9072" y="64260"/>
                      <a:pt x="23329" y="74544"/>
                      <a:pt x="41473" y="82258"/>
                    </a:cubicBezTo>
                    <a:cubicBezTo>
                      <a:pt x="71282" y="95114"/>
                      <a:pt x="108868" y="102827"/>
                      <a:pt x="149046" y="105398"/>
                    </a:cubicBezTo>
                    <a:cubicBezTo>
                      <a:pt x="149046" y="105398"/>
                      <a:pt x="149046" y="105398"/>
                      <a:pt x="149046" y="114397"/>
                    </a:cubicBezTo>
                    <a:cubicBezTo>
                      <a:pt x="149046" y="119540"/>
                      <a:pt x="154230" y="124682"/>
                      <a:pt x="159414" y="124682"/>
                    </a:cubicBezTo>
                    <a:cubicBezTo>
                      <a:pt x="159414" y="124682"/>
                      <a:pt x="159414" y="124682"/>
                      <a:pt x="172374" y="124682"/>
                    </a:cubicBezTo>
                    <a:cubicBezTo>
                      <a:pt x="177559" y="124682"/>
                      <a:pt x="182743" y="119540"/>
                      <a:pt x="182743" y="114397"/>
                    </a:cubicBezTo>
                    <a:cubicBezTo>
                      <a:pt x="182743" y="114397"/>
                      <a:pt x="182743" y="114397"/>
                      <a:pt x="182743" y="105398"/>
                    </a:cubicBezTo>
                    <a:cubicBezTo>
                      <a:pt x="222920" y="102827"/>
                      <a:pt x="260506" y="95114"/>
                      <a:pt x="290315" y="82258"/>
                    </a:cubicBezTo>
                    <a:cubicBezTo>
                      <a:pt x="308459" y="74544"/>
                      <a:pt x="322716" y="64260"/>
                      <a:pt x="331788" y="53975"/>
                    </a:cubicBezTo>
                    <a:cubicBezTo>
                      <a:pt x="331788" y="53975"/>
                      <a:pt x="331788" y="53975"/>
                      <a:pt x="331788" y="253240"/>
                    </a:cubicBezTo>
                    <a:cubicBezTo>
                      <a:pt x="331788" y="259668"/>
                      <a:pt x="327900" y="263525"/>
                      <a:pt x="321420" y="263525"/>
                    </a:cubicBezTo>
                    <a:cubicBezTo>
                      <a:pt x="321420" y="263525"/>
                      <a:pt x="321420" y="263525"/>
                      <a:pt x="10368" y="263525"/>
                    </a:cubicBezTo>
                    <a:cubicBezTo>
                      <a:pt x="3888" y="263525"/>
                      <a:pt x="0" y="259668"/>
                      <a:pt x="0" y="253240"/>
                    </a:cubicBezTo>
                    <a:cubicBezTo>
                      <a:pt x="0" y="253240"/>
                      <a:pt x="0" y="253240"/>
                      <a:pt x="0" y="53975"/>
                    </a:cubicBezTo>
                    <a:close/>
                    <a:moveTo>
                      <a:pt x="124619" y="19050"/>
                    </a:moveTo>
                    <a:cubicBezTo>
                      <a:pt x="119460" y="19050"/>
                      <a:pt x="114300" y="24279"/>
                      <a:pt x="114300" y="29509"/>
                    </a:cubicBezTo>
                    <a:cubicBezTo>
                      <a:pt x="114300" y="29509"/>
                      <a:pt x="114300" y="29509"/>
                      <a:pt x="114300" y="41275"/>
                    </a:cubicBezTo>
                    <a:lnTo>
                      <a:pt x="217488" y="41275"/>
                    </a:lnTo>
                    <a:cubicBezTo>
                      <a:pt x="217488" y="41275"/>
                      <a:pt x="217488" y="41275"/>
                      <a:pt x="217488" y="29509"/>
                    </a:cubicBezTo>
                    <a:cubicBezTo>
                      <a:pt x="217488" y="24279"/>
                      <a:pt x="212329" y="19050"/>
                      <a:pt x="207169" y="19050"/>
                    </a:cubicBezTo>
                    <a:cubicBezTo>
                      <a:pt x="207169" y="19050"/>
                      <a:pt x="207169" y="19050"/>
                      <a:pt x="124619" y="19050"/>
                    </a:cubicBezTo>
                    <a:close/>
                    <a:moveTo>
                      <a:pt x="124387" y="0"/>
                    </a:moveTo>
                    <a:cubicBezTo>
                      <a:pt x="124387" y="0"/>
                      <a:pt x="124387" y="0"/>
                      <a:pt x="207402" y="0"/>
                    </a:cubicBezTo>
                    <a:cubicBezTo>
                      <a:pt x="224264" y="0"/>
                      <a:pt x="237235" y="13009"/>
                      <a:pt x="237235" y="29920"/>
                    </a:cubicBezTo>
                    <a:cubicBezTo>
                      <a:pt x="237235" y="29920"/>
                      <a:pt x="237235" y="29920"/>
                      <a:pt x="237235" y="41628"/>
                    </a:cubicBezTo>
                    <a:cubicBezTo>
                      <a:pt x="237235" y="41628"/>
                      <a:pt x="237235" y="41628"/>
                      <a:pt x="325438" y="41628"/>
                    </a:cubicBezTo>
                    <a:cubicBezTo>
                      <a:pt x="324141" y="44230"/>
                      <a:pt x="322844" y="45531"/>
                      <a:pt x="321547" y="48132"/>
                    </a:cubicBezTo>
                    <a:cubicBezTo>
                      <a:pt x="312467" y="55938"/>
                      <a:pt x="300793" y="63743"/>
                      <a:pt x="285228" y="71548"/>
                    </a:cubicBezTo>
                    <a:cubicBezTo>
                      <a:pt x="254097" y="85858"/>
                      <a:pt x="211293" y="93663"/>
                      <a:pt x="165894" y="93663"/>
                    </a:cubicBezTo>
                    <a:cubicBezTo>
                      <a:pt x="120495" y="93663"/>
                      <a:pt x="77691" y="85858"/>
                      <a:pt x="46560" y="71548"/>
                    </a:cubicBezTo>
                    <a:cubicBezTo>
                      <a:pt x="30995" y="63743"/>
                      <a:pt x="19321" y="55938"/>
                      <a:pt x="10241" y="48132"/>
                    </a:cubicBezTo>
                    <a:cubicBezTo>
                      <a:pt x="8944" y="45531"/>
                      <a:pt x="7647" y="44230"/>
                      <a:pt x="6350" y="41628"/>
                    </a:cubicBezTo>
                    <a:cubicBezTo>
                      <a:pt x="6350" y="41628"/>
                      <a:pt x="6350" y="41628"/>
                      <a:pt x="94553" y="41628"/>
                    </a:cubicBezTo>
                    <a:cubicBezTo>
                      <a:pt x="94553" y="41628"/>
                      <a:pt x="94553" y="41628"/>
                      <a:pt x="94553" y="29920"/>
                    </a:cubicBezTo>
                    <a:cubicBezTo>
                      <a:pt x="94553" y="13009"/>
                      <a:pt x="107524" y="0"/>
                      <a:pt x="124387" y="0"/>
                    </a:cubicBezTo>
                    <a:close/>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grpSp>
        <p:nvGrpSpPr>
          <p:cNvPr id="16" name="组合 15"/>
          <p:cNvGrpSpPr/>
          <p:nvPr/>
        </p:nvGrpSpPr>
        <p:grpSpPr>
          <a:xfrm>
            <a:off x="344838" y="4000500"/>
            <a:ext cx="9988243" cy="2528888"/>
            <a:chOff x="8472264" y="2924944"/>
            <a:chExt cx="2448272" cy="1074362"/>
          </a:xfrm>
        </p:grpSpPr>
        <p:cxnSp>
          <p:nvCxnSpPr>
            <p:cNvPr id="17" name="直接连接符 16"/>
            <p:cNvCxnSpPr/>
            <p:nvPr/>
          </p:nvCxnSpPr>
          <p:spPr>
            <a:xfrm>
              <a:off x="8472264" y="2924944"/>
              <a:ext cx="2448272" cy="0"/>
            </a:xfrm>
            <a:prstGeom prst="line">
              <a:avLst/>
            </a:prstGeom>
            <a:noFill/>
            <a:ln w="6350" cap="flat" cmpd="sng" algn="ctr">
              <a:solidFill>
                <a:sysClr val="windowText" lastClr="000000">
                  <a:lumMod val="20000"/>
                  <a:lumOff val="80000"/>
                </a:sysClr>
              </a:solidFill>
              <a:prstDash val="solid"/>
              <a:miter lim="800000"/>
            </a:ln>
            <a:effectLst/>
          </p:spPr>
        </p:cxnSp>
        <p:cxnSp>
          <p:nvCxnSpPr>
            <p:cNvPr id="18" name="直接连接符 17"/>
            <p:cNvCxnSpPr/>
            <p:nvPr/>
          </p:nvCxnSpPr>
          <p:spPr>
            <a:xfrm>
              <a:off x="8472264" y="3999306"/>
              <a:ext cx="2448272" cy="0"/>
            </a:xfrm>
            <a:prstGeom prst="line">
              <a:avLst/>
            </a:prstGeom>
            <a:noFill/>
            <a:ln w="6350" cap="flat" cmpd="sng" algn="ctr">
              <a:solidFill>
                <a:sysClr val="windowText" lastClr="000000">
                  <a:lumMod val="20000"/>
                  <a:lumOff val="80000"/>
                </a:sysClr>
              </a:solidFill>
              <a:prstDash val="solid"/>
              <a:miter lim="800000"/>
            </a:ln>
            <a:effectLst/>
          </p:spPr>
        </p:cxnSp>
      </p:grpSp>
      <p:sp>
        <p:nvSpPr>
          <p:cNvPr id="19" name="TextBox 45"/>
          <p:cNvSpPr txBox="1"/>
          <p:nvPr/>
        </p:nvSpPr>
        <p:spPr>
          <a:xfrm>
            <a:off x="344838" y="1439207"/>
            <a:ext cx="8397872" cy="2123658"/>
          </a:xfrm>
          <a:prstGeom prst="rect">
            <a:avLst/>
          </a:prstGeom>
          <a:noFill/>
        </p:spPr>
        <p:txBody>
          <a:bodyPr wrap="square" rtlCol="0">
            <a:spAutoFit/>
          </a:bodyPr>
          <a:lstStyle/>
          <a:p>
            <a:pPr lvl="0">
              <a:lnSpc>
                <a:spcPct val="150000"/>
              </a:lnSpc>
              <a:defRPr/>
            </a:pPr>
            <a:r>
              <a:rPr lang="zh-CN" altLang="en-US" sz="2800" dirty="0">
                <a:cs typeface="+mn-ea"/>
                <a:sym typeface="+mn-lt"/>
              </a:rPr>
              <a:t>内涵</a:t>
            </a:r>
            <a:r>
              <a:rPr lang="zh-CN" altLang="en-US" sz="2000" dirty="0">
                <a:cs typeface="+mn-ea"/>
                <a:sym typeface="+mn-lt"/>
              </a:rPr>
              <a:t>：省级部门根据部门战略规划、事业发展规划、项目政策、申报理由等内容</a:t>
            </a:r>
            <a:r>
              <a:rPr lang="en-US" altLang="zh-CN" sz="2000" dirty="0">
                <a:cs typeface="+mn-ea"/>
                <a:sym typeface="+mn-lt"/>
              </a:rPr>
              <a:t>,</a:t>
            </a:r>
            <a:r>
              <a:rPr lang="zh-CN" altLang="en-US" sz="2000" dirty="0">
                <a:cs typeface="+mn-ea"/>
                <a:sym typeface="+mn-lt"/>
              </a:rPr>
              <a:t>运用科学、合理的评估方法</a:t>
            </a:r>
            <a:r>
              <a:rPr lang="en-US" altLang="zh-CN" sz="2000" dirty="0">
                <a:cs typeface="+mn-ea"/>
                <a:sym typeface="+mn-lt"/>
              </a:rPr>
              <a:t>,</a:t>
            </a:r>
            <a:r>
              <a:rPr lang="zh-CN" altLang="en-US" sz="2000" dirty="0">
                <a:cs typeface="+mn-ea"/>
                <a:sym typeface="+mn-lt"/>
              </a:rPr>
              <a:t>对项目政策立项实施必要性、投入经济性、绩效目标合理性、实施方案可行性、筹资合规性、财政支持的方式及项目预算的合理性等方面进行客观、公正的评估。</a:t>
            </a:r>
            <a:endParaRPr lang="en-US" sz="2000" dirty="0">
              <a:cs typeface="+mn-ea"/>
              <a:sym typeface="+mn-lt"/>
            </a:endParaRPr>
          </a:p>
        </p:txBody>
      </p:sp>
      <p:sp>
        <p:nvSpPr>
          <p:cNvPr id="20" name="TextBox 45"/>
          <p:cNvSpPr txBox="1"/>
          <p:nvPr/>
        </p:nvSpPr>
        <p:spPr>
          <a:xfrm>
            <a:off x="344838" y="3919284"/>
            <a:ext cx="1255362" cy="661848"/>
          </a:xfrm>
          <a:prstGeom prst="rect">
            <a:avLst/>
          </a:prstGeom>
          <a:noFill/>
        </p:spPr>
        <p:txBody>
          <a:bodyPr wrap="square" rtlCol="0">
            <a:spAutoFit/>
          </a:bodyPr>
          <a:lstStyle/>
          <a:p>
            <a:pPr lvl="0">
              <a:lnSpc>
                <a:spcPct val="150000"/>
              </a:lnSpc>
              <a:defRPr/>
            </a:pPr>
            <a:r>
              <a:rPr lang="zh-CN" altLang="en-US" sz="2800" dirty="0">
                <a:cs typeface="+mn-ea"/>
                <a:sym typeface="+mn-lt"/>
              </a:rPr>
              <a:t>原则：</a:t>
            </a:r>
            <a:endParaRPr lang="en-US" sz="2800" dirty="0">
              <a:cs typeface="+mn-ea"/>
              <a:sym typeface="+mn-lt"/>
            </a:endParaRPr>
          </a:p>
        </p:txBody>
      </p:sp>
      <p:grpSp>
        <p:nvGrpSpPr>
          <p:cNvPr id="4" name="组合 3"/>
          <p:cNvGrpSpPr/>
          <p:nvPr/>
        </p:nvGrpSpPr>
        <p:grpSpPr>
          <a:xfrm>
            <a:off x="2663926" y="4471009"/>
            <a:ext cx="2787454" cy="1324723"/>
            <a:chOff x="576047" y="4486649"/>
            <a:chExt cx="2787454" cy="1324723"/>
          </a:xfrm>
        </p:grpSpPr>
        <p:grpSp>
          <p:nvGrpSpPr>
            <p:cNvPr id="23" name="Group 344"/>
            <p:cNvGrpSpPr/>
            <p:nvPr/>
          </p:nvGrpSpPr>
          <p:grpSpPr bwMode="auto">
            <a:xfrm>
              <a:off x="576047" y="4486649"/>
              <a:ext cx="2762042" cy="523220"/>
              <a:chOff x="4643438" y="2664319"/>
              <a:chExt cx="2802282" cy="531058"/>
            </a:xfrm>
          </p:grpSpPr>
          <p:sp>
            <p:nvSpPr>
              <p:cNvPr id="39" name="Rectangle 109"/>
              <p:cNvSpPr/>
              <p:nvPr/>
            </p:nvSpPr>
            <p:spPr>
              <a:xfrm>
                <a:off x="5072540" y="2664319"/>
                <a:ext cx="2373180" cy="531058"/>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800" kern="0" dirty="0">
                    <a:solidFill>
                      <a:srgbClr val="929292">
                        <a:lumMod val="100000"/>
                      </a:srgbClr>
                    </a:solidFill>
                  </a:rPr>
                  <a:t>客观公正原则</a:t>
                </a:r>
                <a:endParaRPr kumimoji="0" lang="en-US" sz="28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40" name="Group 332"/>
              <p:cNvGrpSpPr/>
              <p:nvPr/>
            </p:nvGrpSpPr>
            <p:grpSpPr bwMode="auto">
              <a:xfrm>
                <a:off x="4643438" y="2786064"/>
                <a:ext cx="288476" cy="288476"/>
                <a:chOff x="4643438" y="2786064"/>
                <a:chExt cx="288476" cy="288476"/>
              </a:xfrm>
            </p:grpSpPr>
            <p:sp>
              <p:nvSpPr>
                <p:cNvPr id="41"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a:ln>
                      <a:noFill/>
                    </a:ln>
                    <a:solidFill>
                      <a:srgbClr val="16294C"/>
                    </a:solidFill>
                    <a:effectLst/>
                    <a:uLnTx/>
                    <a:uFillTx/>
                    <a:latin typeface="Calibri" panose="020F0502020204030204"/>
                  </a:endParaRPr>
                </a:p>
              </p:txBody>
            </p:sp>
            <p:sp>
              <p:nvSpPr>
                <p:cNvPr id="42"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nvGrpSpPr>
            <p:cNvPr id="25" name="Group 346"/>
            <p:cNvGrpSpPr/>
            <p:nvPr/>
          </p:nvGrpSpPr>
          <p:grpSpPr bwMode="auto">
            <a:xfrm>
              <a:off x="577184" y="5288152"/>
              <a:ext cx="2786317" cy="523220"/>
              <a:chOff x="4643438" y="3526715"/>
              <a:chExt cx="2826916" cy="531058"/>
            </a:xfrm>
          </p:grpSpPr>
          <p:sp>
            <p:nvSpPr>
              <p:cNvPr id="31" name="Rectangle 101"/>
              <p:cNvSpPr/>
              <p:nvPr/>
            </p:nvSpPr>
            <p:spPr>
              <a:xfrm>
                <a:off x="5097169" y="3526715"/>
                <a:ext cx="2373185" cy="531058"/>
              </a:xfrm>
              <a:prstGeom prst="rect">
                <a:avLst/>
              </a:prstGeom>
            </p:spPr>
            <p:txBody>
              <a:bodyPr wrap="none">
                <a:spAutoFit/>
              </a:bodyPr>
              <a:lstStyle/>
              <a:p>
                <a:pPr defTabSz="899795" eaLnBrk="1" fontAlgn="auto" hangingPunct="1">
                  <a:spcBef>
                    <a:spcPts val="0"/>
                  </a:spcBef>
                  <a:spcAft>
                    <a:spcPts val="0"/>
                  </a:spcAft>
                  <a:defRPr/>
                </a:pPr>
                <a:r>
                  <a:rPr lang="zh-CN" altLang="en-US" sz="2800" kern="0" dirty="0">
                    <a:solidFill>
                      <a:srgbClr val="929292">
                        <a:lumMod val="100000"/>
                      </a:srgbClr>
                    </a:solidFill>
                  </a:rPr>
                  <a:t>依据充分原则</a:t>
                </a:r>
                <a:endParaRPr lang="en-US" sz="2800" kern="0" dirty="0">
                  <a:solidFill>
                    <a:srgbClr val="929292">
                      <a:lumMod val="100000"/>
                    </a:srgbClr>
                  </a:solidFill>
                </a:endParaRPr>
              </a:p>
            </p:txBody>
          </p:sp>
          <p:grpSp>
            <p:nvGrpSpPr>
              <p:cNvPr id="32" name="Group 341"/>
              <p:cNvGrpSpPr/>
              <p:nvPr/>
            </p:nvGrpSpPr>
            <p:grpSpPr bwMode="auto">
              <a:xfrm>
                <a:off x="4643438" y="3643320"/>
                <a:ext cx="288476" cy="288476"/>
                <a:chOff x="4643438" y="3643320"/>
                <a:chExt cx="288476" cy="288476"/>
              </a:xfrm>
            </p:grpSpPr>
            <p:sp>
              <p:nvSpPr>
                <p:cNvPr id="33"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34"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3" name="组合 2"/>
          <p:cNvGrpSpPr/>
          <p:nvPr/>
        </p:nvGrpSpPr>
        <p:grpSpPr>
          <a:xfrm>
            <a:off x="7215138" y="4475560"/>
            <a:ext cx="2762620" cy="1319798"/>
            <a:chOff x="6329213" y="4486646"/>
            <a:chExt cx="2762620" cy="1319798"/>
          </a:xfrm>
        </p:grpSpPr>
        <p:grpSp>
          <p:nvGrpSpPr>
            <p:cNvPr id="45" name="Group 346"/>
            <p:cNvGrpSpPr/>
            <p:nvPr/>
          </p:nvGrpSpPr>
          <p:grpSpPr bwMode="auto">
            <a:xfrm>
              <a:off x="6329786" y="5283224"/>
              <a:ext cx="2762047" cy="523220"/>
              <a:chOff x="4643438" y="3517850"/>
              <a:chExt cx="2802292" cy="531058"/>
            </a:xfrm>
          </p:grpSpPr>
          <p:sp>
            <p:nvSpPr>
              <p:cNvPr id="46" name="Rectangle 101"/>
              <p:cNvSpPr/>
              <p:nvPr/>
            </p:nvSpPr>
            <p:spPr>
              <a:xfrm>
                <a:off x="5072546" y="3517850"/>
                <a:ext cx="2373184" cy="531058"/>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800" kern="0" dirty="0">
                    <a:solidFill>
                      <a:srgbClr val="929292">
                        <a:lumMod val="100000"/>
                      </a:srgbClr>
                    </a:solidFill>
                  </a:rPr>
                  <a:t>成本效益原则</a:t>
                </a:r>
                <a:endParaRPr lang="en-US" sz="2800" kern="0" dirty="0">
                  <a:solidFill>
                    <a:srgbClr val="929292">
                      <a:lumMod val="100000"/>
                    </a:srgbClr>
                  </a:solidFill>
                </a:endParaRPr>
              </a:p>
            </p:txBody>
          </p:sp>
          <p:grpSp>
            <p:nvGrpSpPr>
              <p:cNvPr id="47" name="Group 341"/>
              <p:cNvGrpSpPr/>
              <p:nvPr/>
            </p:nvGrpSpPr>
            <p:grpSpPr bwMode="auto">
              <a:xfrm>
                <a:off x="4643438" y="3643320"/>
                <a:ext cx="288476" cy="288476"/>
                <a:chOff x="4643438" y="3643320"/>
                <a:chExt cx="288476" cy="288476"/>
              </a:xfrm>
            </p:grpSpPr>
            <p:sp>
              <p:nvSpPr>
                <p:cNvPr id="48"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49"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nvGrpSpPr>
            <p:cNvPr id="50" name="Group 346"/>
            <p:cNvGrpSpPr/>
            <p:nvPr/>
          </p:nvGrpSpPr>
          <p:grpSpPr bwMode="auto">
            <a:xfrm>
              <a:off x="6329213" y="4486646"/>
              <a:ext cx="2762620" cy="523220"/>
              <a:chOff x="4643438" y="3521713"/>
              <a:chExt cx="2802873" cy="531059"/>
            </a:xfrm>
          </p:grpSpPr>
          <p:sp>
            <p:nvSpPr>
              <p:cNvPr id="51" name="Rectangle 101"/>
              <p:cNvSpPr/>
              <p:nvPr/>
            </p:nvSpPr>
            <p:spPr>
              <a:xfrm>
                <a:off x="5073127" y="3521713"/>
                <a:ext cx="2373184" cy="531059"/>
              </a:xfrm>
              <a:prstGeom prst="rect">
                <a:avLst/>
              </a:prstGeom>
            </p:spPr>
            <p:txBody>
              <a:bodyPr wrap="none">
                <a:spAutoFit/>
              </a:bodyPr>
              <a:lstStyle/>
              <a:p>
                <a:pPr defTabSz="899795" eaLnBrk="1" fontAlgn="auto" hangingPunct="1">
                  <a:spcBef>
                    <a:spcPts val="0"/>
                  </a:spcBef>
                  <a:spcAft>
                    <a:spcPts val="0"/>
                  </a:spcAft>
                  <a:defRPr/>
                </a:pPr>
                <a:r>
                  <a:rPr lang="zh-CN" altLang="en-US" sz="2800" kern="0" dirty="0">
                    <a:solidFill>
                      <a:srgbClr val="929292">
                        <a:lumMod val="100000"/>
                      </a:srgbClr>
                    </a:solidFill>
                  </a:rPr>
                  <a:t>科学规范原则</a:t>
                </a:r>
                <a:endParaRPr lang="en-US" sz="2800" kern="0" dirty="0">
                  <a:solidFill>
                    <a:srgbClr val="929292">
                      <a:lumMod val="100000"/>
                    </a:srgbClr>
                  </a:solidFill>
                </a:endParaRPr>
              </a:p>
            </p:txBody>
          </p:sp>
          <p:grpSp>
            <p:nvGrpSpPr>
              <p:cNvPr id="52" name="Group 341"/>
              <p:cNvGrpSpPr/>
              <p:nvPr/>
            </p:nvGrpSpPr>
            <p:grpSpPr bwMode="auto">
              <a:xfrm>
                <a:off x="4643438" y="3643320"/>
                <a:ext cx="288476" cy="288476"/>
                <a:chOff x="4643438" y="3643320"/>
                <a:chExt cx="288476" cy="288476"/>
              </a:xfrm>
            </p:grpSpPr>
            <p:sp>
              <p:nvSpPr>
                <p:cNvPr id="53"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54"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43" name="组合 42"/>
          <p:cNvGrpSpPr/>
          <p:nvPr/>
        </p:nvGrpSpPr>
        <p:grpSpPr>
          <a:xfrm>
            <a:off x="-583257" y="130077"/>
            <a:ext cx="5549152" cy="984885"/>
            <a:chOff x="-633047" y="224137"/>
            <a:chExt cx="6330461" cy="984885"/>
          </a:xfrm>
        </p:grpSpPr>
        <p:sp>
          <p:nvSpPr>
            <p:cNvPr id="44"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事前</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绩效评估   </a:t>
              </a:r>
              <a:r>
                <a:rPr lang="zh-CN" altLang="en-US" sz="2400" dirty="0">
                  <a:solidFill>
                    <a:schemeClr val="accent1"/>
                  </a:solidFill>
                  <a:latin typeface="华文细黑" panose="02010600040101010101" pitchFamily="2" charset="-122"/>
                  <a:ea typeface="华文细黑" panose="02010600040101010101" pitchFamily="2" charset="-122"/>
                </a:rPr>
                <a:t>内涵与原则</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55" name="直接连接符 54"/>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Tm="181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07981" y="1362730"/>
            <a:ext cx="10807029" cy="5188034"/>
            <a:chOff x="807981" y="1362730"/>
            <a:chExt cx="10807029" cy="5188034"/>
          </a:xfrm>
        </p:grpSpPr>
        <p:sp>
          <p:nvSpPr>
            <p:cNvPr id="20" name="圆角矩形 2"/>
            <p:cNvSpPr/>
            <p:nvPr/>
          </p:nvSpPr>
          <p:spPr>
            <a:xfrm>
              <a:off x="807981" y="2296621"/>
              <a:ext cx="2464981" cy="4254143"/>
            </a:xfrm>
            <a:prstGeom prst="roundRect">
              <a:avLst/>
            </a:prstGeom>
            <a:noFill/>
            <a:ln w="12700">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23" name="椭圆 22"/>
            <p:cNvSpPr/>
            <p:nvPr/>
          </p:nvSpPr>
          <p:spPr>
            <a:xfrm>
              <a:off x="1288056" y="1425277"/>
              <a:ext cx="1393624" cy="1337075"/>
            </a:xfrm>
            <a:prstGeom prst="ellipse">
              <a:avLst/>
            </a:prstGeom>
            <a:solidFill>
              <a:srgbClr val="333F4F"/>
            </a:solidFill>
            <a:ln>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dirty="0">
                <a:solidFill>
                  <a:schemeClr val="tx1">
                    <a:lumMod val="65000"/>
                    <a:lumOff val="35000"/>
                  </a:schemeClr>
                </a:solidFill>
                <a:latin typeface="微软雅黑" panose="020B0503020204020204" pitchFamily="34" charset="-122"/>
              </a:endParaRPr>
            </a:p>
          </p:txBody>
        </p:sp>
        <p:sp>
          <p:nvSpPr>
            <p:cNvPr id="24" name="椭圆 23"/>
            <p:cNvSpPr/>
            <p:nvPr/>
          </p:nvSpPr>
          <p:spPr>
            <a:xfrm>
              <a:off x="2494100" y="2132845"/>
              <a:ext cx="375159" cy="484187"/>
            </a:xfrm>
            <a:prstGeom prst="ellipse">
              <a:avLst/>
            </a:prstGeom>
            <a:solidFill>
              <a:srgbClr val="333F4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zh-CN" sz="3100" dirty="0">
                  <a:solidFill>
                    <a:schemeClr val="bg1"/>
                  </a:solidFill>
                  <a:latin typeface="微软雅黑" panose="020B0503020204020204" pitchFamily="34" charset="-122"/>
                </a:rPr>
                <a:t>1</a:t>
              </a:r>
              <a:endParaRPr lang="zh-CN" altLang="en-US" sz="3100" dirty="0">
                <a:solidFill>
                  <a:schemeClr val="bg1"/>
                </a:solidFill>
                <a:latin typeface="微软雅黑" panose="020B0503020204020204" pitchFamily="34" charset="-122"/>
              </a:endParaRPr>
            </a:p>
          </p:txBody>
        </p:sp>
        <p:sp>
          <p:nvSpPr>
            <p:cNvPr id="25" name="矩形 24"/>
            <p:cNvSpPr/>
            <p:nvPr/>
          </p:nvSpPr>
          <p:spPr>
            <a:xfrm>
              <a:off x="1495873" y="1570596"/>
              <a:ext cx="1115023" cy="1046436"/>
            </a:xfrm>
            <a:prstGeom prst="rect">
              <a:avLst/>
            </a:prstGeom>
          </p:spPr>
          <p:txBody>
            <a:bodyPr wrap="square" lIns="91436" tIns="45718" rIns="91436" bIns="45718">
              <a:spAutoFit/>
            </a:bodyPr>
            <a:lstStyle/>
            <a:p>
              <a:pPr>
                <a:defRPr/>
              </a:pPr>
              <a:r>
                <a:rPr lang="zh-CN" altLang="en-US" sz="3100" b="1" dirty="0">
                  <a:solidFill>
                    <a:schemeClr val="bg1"/>
                  </a:solidFill>
                  <a:latin typeface="微软雅黑" panose="020B0503020204020204" pitchFamily="34" charset="-122"/>
                </a:rPr>
                <a:t>省财政厅</a:t>
              </a:r>
              <a:endParaRPr lang="zh-CN" altLang="en-US" sz="3100" b="1" dirty="0">
                <a:solidFill>
                  <a:schemeClr val="bg1"/>
                </a:solidFill>
                <a:latin typeface="微软雅黑" panose="020B0503020204020204" pitchFamily="34" charset="-122"/>
              </a:endParaRPr>
            </a:p>
          </p:txBody>
        </p:sp>
        <p:sp>
          <p:nvSpPr>
            <p:cNvPr id="26" name="圆角矩形 8"/>
            <p:cNvSpPr/>
            <p:nvPr/>
          </p:nvSpPr>
          <p:spPr>
            <a:xfrm>
              <a:off x="3544798" y="2268640"/>
              <a:ext cx="2463751" cy="4282124"/>
            </a:xfrm>
            <a:prstGeom prst="roundRect">
              <a:avLst/>
            </a:prstGeom>
            <a:noFill/>
            <a:ln w="12700">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30" name="椭圆 29"/>
            <p:cNvSpPr/>
            <p:nvPr/>
          </p:nvSpPr>
          <p:spPr>
            <a:xfrm>
              <a:off x="4079861" y="1396701"/>
              <a:ext cx="1393625" cy="1394225"/>
            </a:xfrm>
            <a:prstGeom prst="ellipse">
              <a:avLst/>
            </a:prstGeom>
            <a:solidFill>
              <a:srgbClr val="333F4F"/>
            </a:solidFill>
            <a:ln>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34" name="椭圆 33"/>
            <p:cNvSpPr/>
            <p:nvPr/>
          </p:nvSpPr>
          <p:spPr>
            <a:xfrm>
              <a:off x="5285291" y="2152696"/>
              <a:ext cx="376389" cy="484187"/>
            </a:xfrm>
            <a:prstGeom prst="ellipse">
              <a:avLst/>
            </a:prstGeom>
            <a:solidFill>
              <a:srgbClr val="333F4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zh-CN" sz="3100" dirty="0">
                  <a:solidFill>
                    <a:schemeClr val="bg1"/>
                  </a:solidFill>
                  <a:latin typeface="微软雅黑" panose="020B0503020204020204" pitchFamily="34" charset="-122"/>
                </a:rPr>
                <a:t>2</a:t>
              </a:r>
              <a:endParaRPr lang="zh-CN" altLang="en-US" sz="3100" dirty="0">
                <a:solidFill>
                  <a:schemeClr val="bg1"/>
                </a:solidFill>
                <a:latin typeface="微软雅黑" panose="020B0503020204020204" pitchFamily="34" charset="-122"/>
              </a:endParaRPr>
            </a:p>
          </p:txBody>
        </p:sp>
        <p:sp>
          <p:nvSpPr>
            <p:cNvPr id="36" name="矩形 35"/>
            <p:cNvSpPr/>
            <p:nvPr/>
          </p:nvSpPr>
          <p:spPr>
            <a:xfrm>
              <a:off x="4279741" y="1570596"/>
              <a:ext cx="993864" cy="1046436"/>
            </a:xfrm>
            <a:prstGeom prst="rect">
              <a:avLst/>
            </a:prstGeom>
          </p:spPr>
          <p:txBody>
            <a:bodyPr wrap="square" lIns="91436" tIns="45718" rIns="91436" bIns="45718">
              <a:spAutoFit/>
            </a:bodyPr>
            <a:lstStyle/>
            <a:p>
              <a:pPr>
                <a:defRPr/>
              </a:pPr>
              <a:r>
                <a:rPr lang="zh-CN" altLang="en-US" sz="3100" b="1" dirty="0">
                  <a:solidFill>
                    <a:schemeClr val="bg1"/>
                  </a:solidFill>
                  <a:latin typeface="微软雅黑" panose="020B0503020204020204" pitchFamily="34" charset="-122"/>
                </a:rPr>
                <a:t>省级部门</a:t>
              </a:r>
              <a:endParaRPr lang="zh-CN" altLang="en-US" sz="3100" b="1" dirty="0">
                <a:solidFill>
                  <a:schemeClr val="bg1"/>
                </a:solidFill>
                <a:latin typeface="微软雅黑" panose="020B0503020204020204" pitchFamily="34" charset="-122"/>
              </a:endParaRPr>
            </a:p>
          </p:txBody>
        </p:sp>
        <p:sp>
          <p:nvSpPr>
            <p:cNvPr id="38" name="TextBox 21"/>
            <p:cNvSpPr txBox="1"/>
            <p:nvPr/>
          </p:nvSpPr>
          <p:spPr>
            <a:xfrm>
              <a:off x="1000124" y="2901779"/>
              <a:ext cx="2080215" cy="3240887"/>
            </a:xfrm>
            <a:prstGeom prst="rect">
              <a:avLst/>
            </a:prstGeom>
            <a:noFill/>
          </p:spPr>
          <p:txBody>
            <a:bodyPr wrap="square" lIns="0" tIns="0" rIns="0" bIns="0">
              <a:spAutoFit/>
            </a:bodyPr>
            <a:lstStyle/>
            <a:p>
              <a:pPr>
                <a:lnSpc>
                  <a:spcPct val="130000"/>
                </a:lnSpc>
                <a:defRPr/>
              </a:pPr>
              <a:r>
                <a:rPr lang="zh-CN" altLang="en-US" dirty="0">
                  <a:latin typeface="微软雅黑" panose="020B0503020204020204" pitchFamily="34" charset="-122"/>
                </a:rPr>
                <a:t>负责制定事前绩效评估制度办法</a:t>
              </a:r>
              <a:r>
                <a:rPr lang="en-US" altLang="zh-CN" dirty="0">
                  <a:latin typeface="微软雅黑" panose="020B0503020204020204" pitchFamily="34" charset="-122"/>
                </a:rPr>
                <a:t>,</a:t>
              </a:r>
              <a:r>
                <a:rPr lang="zh-CN" altLang="en-US" dirty="0">
                  <a:latin typeface="微软雅黑" panose="020B0503020204020204" pitchFamily="34" charset="-122"/>
                </a:rPr>
                <a:t>明确事前绩效评估的工作程序和原则</a:t>
              </a:r>
              <a:r>
                <a:rPr lang="en-US" altLang="zh-CN" dirty="0">
                  <a:latin typeface="微软雅黑" panose="020B0503020204020204" pitchFamily="34" charset="-122"/>
                </a:rPr>
                <a:t>,</a:t>
              </a:r>
              <a:r>
                <a:rPr lang="zh-CN" altLang="en-US" dirty="0">
                  <a:latin typeface="微软雅黑" panose="020B0503020204020204" pitchFamily="34" charset="-122"/>
                </a:rPr>
                <a:t>负责对省级部门事前绩效评估结果进行审核</a:t>
              </a:r>
              <a:r>
                <a:rPr lang="en-US" altLang="zh-CN" dirty="0">
                  <a:latin typeface="微软雅黑" panose="020B0503020204020204" pitchFamily="34" charset="-122"/>
                </a:rPr>
                <a:t>,</a:t>
              </a:r>
              <a:r>
                <a:rPr lang="zh-CN" altLang="en-US" dirty="0">
                  <a:latin typeface="微软雅黑" panose="020B0503020204020204" pitchFamily="34" charset="-122"/>
                </a:rPr>
                <a:t>参考评估结果安排预算</a:t>
              </a:r>
              <a:r>
                <a:rPr lang="en-US" altLang="zh-CN" dirty="0">
                  <a:latin typeface="微软雅黑" panose="020B0503020204020204" pitchFamily="34" charset="-122"/>
                </a:rPr>
                <a:t>,</a:t>
              </a:r>
              <a:r>
                <a:rPr lang="zh-CN" altLang="en-US" dirty="0">
                  <a:latin typeface="微软雅黑" panose="020B0503020204020204" pitchFamily="34" charset="-122"/>
                </a:rPr>
                <a:t>督促被评估单位落实整改意见。</a:t>
              </a:r>
              <a:endParaRPr lang="zh-CN" altLang="en-US" dirty="0">
                <a:latin typeface="微软雅黑" panose="020B0503020204020204" pitchFamily="34" charset="-122"/>
              </a:endParaRPr>
            </a:p>
          </p:txBody>
        </p:sp>
        <p:sp>
          <p:nvSpPr>
            <p:cNvPr id="39" name="TextBox 22"/>
            <p:cNvSpPr txBox="1"/>
            <p:nvPr/>
          </p:nvSpPr>
          <p:spPr>
            <a:xfrm>
              <a:off x="3798184" y="3205787"/>
              <a:ext cx="1956978" cy="2520690"/>
            </a:xfrm>
            <a:prstGeom prst="rect">
              <a:avLst/>
            </a:prstGeom>
            <a:noFill/>
          </p:spPr>
          <p:txBody>
            <a:bodyPr lIns="0" tIns="0" rIns="0" bIns="0">
              <a:spAutoFit/>
            </a:bodyPr>
            <a:lstStyle/>
            <a:p>
              <a:pPr>
                <a:lnSpc>
                  <a:spcPct val="130000"/>
                </a:lnSpc>
                <a:defRPr/>
              </a:pPr>
              <a:r>
                <a:rPr lang="zh-CN" altLang="en-US" dirty="0">
                  <a:latin typeface="微软雅黑" panose="020B0503020204020204" pitchFamily="34" charset="-122"/>
                </a:rPr>
                <a:t>负责具体组织实施项目事前绩效评估工作</a:t>
              </a:r>
              <a:r>
                <a:rPr lang="en-US" altLang="zh-CN" dirty="0">
                  <a:latin typeface="微软雅黑" panose="020B0503020204020204" pitchFamily="34" charset="-122"/>
                </a:rPr>
                <a:t>,</a:t>
              </a:r>
              <a:r>
                <a:rPr lang="zh-CN" altLang="en-US" dirty="0">
                  <a:latin typeface="微软雅黑" panose="020B0503020204020204" pitchFamily="34" charset="-122"/>
                </a:rPr>
                <a:t>编制事前绩效评估报告</a:t>
              </a:r>
              <a:r>
                <a:rPr lang="en-US" altLang="zh-CN" dirty="0">
                  <a:latin typeface="微软雅黑" panose="020B0503020204020204" pitchFamily="34" charset="-122"/>
                </a:rPr>
                <a:t>,</a:t>
              </a:r>
              <a:r>
                <a:rPr lang="zh-CN" altLang="en-US" dirty="0">
                  <a:latin typeface="微软雅黑" panose="020B0503020204020204" pitchFamily="34" charset="-122"/>
                </a:rPr>
                <a:t>按程序报省财政厅进行审核</a:t>
              </a:r>
              <a:r>
                <a:rPr lang="en-US" altLang="zh-CN" dirty="0">
                  <a:latin typeface="微软雅黑" panose="020B0503020204020204" pitchFamily="34" charset="-122"/>
                </a:rPr>
                <a:t>,</a:t>
              </a:r>
              <a:r>
                <a:rPr lang="zh-CN" altLang="en-US" dirty="0">
                  <a:latin typeface="微软雅黑" panose="020B0503020204020204" pitchFamily="34" charset="-122"/>
                </a:rPr>
                <a:t>针对审核提出的问题进行整改</a:t>
              </a:r>
              <a:r>
                <a:rPr lang="zh-CN" altLang="en-US" dirty="0"/>
                <a:t>。</a:t>
              </a:r>
              <a:endParaRPr lang="zh-CN" altLang="en-US" b="1" dirty="0">
                <a:latin typeface="微软雅黑" panose="020B0503020204020204" pitchFamily="34" charset="-122"/>
              </a:endParaRPr>
            </a:p>
          </p:txBody>
        </p:sp>
        <p:grpSp>
          <p:nvGrpSpPr>
            <p:cNvPr id="3" name="组合 2"/>
            <p:cNvGrpSpPr/>
            <p:nvPr/>
          </p:nvGrpSpPr>
          <p:grpSpPr>
            <a:xfrm>
              <a:off x="6296376" y="1362730"/>
              <a:ext cx="2464981" cy="5188034"/>
              <a:chOff x="6296376" y="1362730"/>
              <a:chExt cx="2464981" cy="4755798"/>
            </a:xfrm>
          </p:grpSpPr>
          <p:sp>
            <p:nvSpPr>
              <p:cNvPr id="27" name="圆角矩形 9"/>
              <p:cNvSpPr/>
              <p:nvPr/>
            </p:nvSpPr>
            <p:spPr>
              <a:xfrm>
                <a:off x="6296376" y="2296622"/>
                <a:ext cx="2464981" cy="3821906"/>
              </a:xfrm>
              <a:prstGeom prst="roundRect">
                <a:avLst/>
              </a:prstGeom>
              <a:noFill/>
              <a:ln w="12700">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33" name="椭圆 32"/>
              <p:cNvSpPr/>
              <p:nvPr/>
            </p:nvSpPr>
            <p:spPr>
              <a:xfrm>
                <a:off x="6831440" y="1362730"/>
                <a:ext cx="1393624" cy="1277819"/>
              </a:xfrm>
              <a:prstGeom prst="ellipse">
                <a:avLst/>
              </a:prstGeom>
              <a:solidFill>
                <a:srgbClr val="333F4F"/>
              </a:solidFill>
              <a:ln>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35" name="椭圆 34"/>
              <p:cNvSpPr/>
              <p:nvPr/>
            </p:nvSpPr>
            <p:spPr>
              <a:xfrm>
                <a:off x="7932930" y="2097161"/>
                <a:ext cx="376389" cy="484187"/>
              </a:xfrm>
              <a:prstGeom prst="ellipse">
                <a:avLst/>
              </a:prstGeom>
              <a:solidFill>
                <a:srgbClr val="333F4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zh-CN" sz="3100" dirty="0">
                    <a:solidFill>
                      <a:schemeClr val="bg1"/>
                    </a:solidFill>
                    <a:latin typeface="微软雅黑" panose="020B0503020204020204" pitchFamily="34" charset="-122"/>
                  </a:rPr>
                  <a:t>3</a:t>
                </a:r>
                <a:endParaRPr lang="zh-CN" altLang="en-US" sz="3100" dirty="0">
                  <a:solidFill>
                    <a:schemeClr val="bg1"/>
                  </a:solidFill>
                  <a:latin typeface="微软雅黑" panose="020B0503020204020204" pitchFamily="34" charset="-122"/>
                </a:endParaRPr>
              </a:p>
            </p:txBody>
          </p:sp>
          <p:sp>
            <p:nvSpPr>
              <p:cNvPr id="37" name="矩形 36"/>
              <p:cNvSpPr/>
              <p:nvPr/>
            </p:nvSpPr>
            <p:spPr>
              <a:xfrm>
                <a:off x="6936607" y="1620156"/>
                <a:ext cx="1184518" cy="761760"/>
              </a:xfrm>
              <a:prstGeom prst="rect">
                <a:avLst/>
              </a:prstGeom>
            </p:spPr>
            <p:txBody>
              <a:bodyPr wrap="square" lIns="91436" tIns="45718" rIns="91436" bIns="45718">
                <a:spAutoFit/>
              </a:bodyPr>
              <a:lstStyle/>
              <a:p>
                <a:pPr algn="ctr">
                  <a:defRPr/>
                </a:pPr>
                <a:r>
                  <a:rPr lang="zh-CN" altLang="en-US" sz="2400" b="1" dirty="0">
                    <a:solidFill>
                      <a:schemeClr val="bg1"/>
                    </a:solidFill>
                    <a:latin typeface="微软雅黑" panose="020B0503020204020204" pitchFamily="34" charset="-122"/>
                  </a:rPr>
                  <a:t>第三方机构</a:t>
                </a:r>
                <a:endParaRPr lang="zh-CN" altLang="en-US" sz="2400" b="1" dirty="0">
                  <a:solidFill>
                    <a:schemeClr val="bg1"/>
                  </a:solidFill>
                  <a:latin typeface="微软雅黑" panose="020B0503020204020204" pitchFamily="34" charset="-122"/>
                </a:endParaRPr>
              </a:p>
            </p:txBody>
          </p:sp>
        </p:grpSp>
        <p:grpSp>
          <p:nvGrpSpPr>
            <p:cNvPr id="28" name="组合 27"/>
            <p:cNvGrpSpPr/>
            <p:nvPr/>
          </p:nvGrpSpPr>
          <p:grpSpPr>
            <a:xfrm>
              <a:off x="9150029" y="1362730"/>
              <a:ext cx="2464981" cy="5188034"/>
              <a:chOff x="6296376" y="1362730"/>
              <a:chExt cx="2464981" cy="4755798"/>
            </a:xfrm>
          </p:grpSpPr>
          <p:sp>
            <p:nvSpPr>
              <p:cNvPr id="29" name="圆角矩形 9"/>
              <p:cNvSpPr/>
              <p:nvPr/>
            </p:nvSpPr>
            <p:spPr>
              <a:xfrm>
                <a:off x="6296376" y="2296622"/>
                <a:ext cx="2464981" cy="3821906"/>
              </a:xfrm>
              <a:prstGeom prst="roundRect">
                <a:avLst/>
              </a:prstGeom>
              <a:noFill/>
              <a:ln w="12700">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31" name="椭圆 30"/>
              <p:cNvSpPr/>
              <p:nvPr/>
            </p:nvSpPr>
            <p:spPr>
              <a:xfrm>
                <a:off x="6831440" y="1362730"/>
                <a:ext cx="1393624" cy="1277819"/>
              </a:xfrm>
              <a:prstGeom prst="ellipse">
                <a:avLst/>
              </a:prstGeom>
              <a:solidFill>
                <a:srgbClr val="333F4F"/>
              </a:solidFill>
              <a:ln>
                <a:solidFill>
                  <a:srgbClr val="333F4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sz="3100">
                  <a:solidFill>
                    <a:schemeClr val="tx1">
                      <a:lumMod val="65000"/>
                      <a:lumOff val="35000"/>
                    </a:schemeClr>
                  </a:solidFill>
                  <a:latin typeface="微软雅黑" panose="020B0503020204020204" pitchFamily="34" charset="-122"/>
                </a:endParaRPr>
              </a:p>
            </p:txBody>
          </p:sp>
          <p:sp>
            <p:nvSpPr>
              <p:cNvPr id="32" name="椭圆 31"/>
              <p:cNvSpPr/>
              <p:nvPr/>
            </p:nvSpPr>
            <p:spPr>
              <a:xfrm>
                <a:off x="8036868" y="2139821"/>
                <a:ext cx="376389" cy="484187"/>
              </a:xfrm>
              <a:prstGeom prst="ellipse">
                <a:avLst/>
              </a:prstGeom>
              <a:solidFill>
                <a:srgbClr val="333F4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zh-CN" sz="3100" dirty="0">
                    <a:solidFill>
                      <a:schemeClr val="bg1"/>
                    </a:solidFill>
                    <a:latin typeface="微软雅黑" panose="020B0503020204020204" pitchFamily="34" charset="-122"/>
                  </a:rPr>
                  <a:t>4</a:t>
                </a:r>
                <a:endParaRPr lang="zh-CN" altLang="en-US" sz="3100" dirty="0">
                  <a:solidFill>
                    <a:schemeClr val="bg1"/>
                  </a:solidFill>
                  <a:latin typeface="微软雅黑" panose="020B0503020204020204" pitchFamily="34" charset="-122"/>
                </a:endParaRPr>
              </a:p>
            </p:txBody>
          </p:sp>
          <p:sp>
            <p:nvSpPr>
              <p:cNvPr id="41" name="矩形 40"/>
              <p:cNvSpPr/>
              <p:nvPr/>
            </p:nvSpPr>
            <p:spPr>
              <a:xfrm>
                <a:off x="7029850" y="1521408"/>
                <a:ext cx="996803" cy="521945"/>
              </a:xfrm>
              <a:prstGeom prst="rect">
                <a:avLst/>
              </a:prstGeom>
            </p:spPr>
            <p:txBody>
              <a:bodyPr wrap="square" lIns="91436" tIns="45718" rIns="91436" bIns="45718">
                <a:spAutoFit/>
              </a:bodyPr>
              <a:lstStyle/>
              <a:p>
                <a:pPr>
                  <a:defRPr/>
                </a:pPr>
                <a:r>
                  <a:rPr lang="zh-CN" altLang="en-US" sz="3100" b="1" dirty="0" smtClean="0">
                    <a:solidFill>
                      <a:schemeClr val="bg1"/>
                    </a:solidFill>
                    <a:latin typeface="微软雅黑" panose="020B0503020204020204" pitchFamily="34" charset="-122"/>
                  </a:rPr>
                  <a:t>其他</a:t>
                </a:r>
                <a:endParaRPr lang="zh-CN" altLang="en-US" sz="3100" b="1" dirty="0">
                  <a:solidFill>
                    <a:schemeClr val="bg1"/>
                  </a:solidFill>
                  <a:latin typeface="微软雅黑" panose="020B0503020204020204" pitchFamily="34" charset="-122"/>
                </a:endParaRPr>
              </a:p>
            </p:txBody>
          </p:sp>
        </p:grpSp>
        <p:sp>
          <p:nvSpPr>
            <p:cNvPr id="43" name="TextBox 22"/>
            <p:cNvSpPr txBox="1"/>
            <p:nvPr/>
          </p:nvSpPr>
          <p:spPr>
            <a:xfrm>
              <a:off x="6423376" y="3191536"/>
              <a:ext cx="2210980" cy="1800493"/>
            </a:xfrm>
            <a:prstGeom prst="rect">
              <a:avLst/>
            </a:prstGeom>
            <a:noFill/>
          </p:spPr>
          <p:txBody>
            <a:bodyPr wrap="square" lIns="0" tIns="0" rIns="0" bIns="0">
              <a:spAutoFit/>
            </a:bodyPr>
            <a:lstStyle/>
            <a:p>
              <a:pPr>
                <a:lnSpc>
                  <a:spcPct val="130000"/>
                </a:lnSpc>
                <a:defRPr/>
              </a:pPr>
              <a:r>
                <a:rPr lang="zh-CN" altLang="en-US" dirty="0">
                  <a:latin typeface="微软雅黑" panose="020B0503020204020204" pitchFamily="34" charset="-122"/>
                </a:rPr>
                <a:t>省级部门根据情况</a:t>
              </a:r>
              <a:r>
                <a:rPr lang="en-US" altLang="zh-CN" dirty="0">
                  <a:latin typeface="微软雅黑" panose="020B0503020204020204" pitchFamily="34" charset="-122"/>
                </a:rPr>
                <a:t>,</a:t>
              </a:r>
              <a:r>
                <a:rPr lang="zh-CN" altLang="en-US" dirty="0">
                  <a:latin typeface="微软雅黑" panose="020B0503020204020204" pitchFamily="34" charset="-122"/>
                </a:rPr>
                <a:t>可委托第三方机构开展项目政策事前绩效</a:t>
              </a:r>
              <a:r>
                <a:rPr lang="zh-CN" altLang="en-US" dirty="0" smtClean="0">
                  <a:latin typeface="微软雅黑" panose="020B0503020204020204" pitchFamily="34" charset="-122"/>
                </a:rPr>
                <a:t>评估。</a:t>
              </a:r>
              <a:endParaRPr lang="zh-CN" altLang="en-US" dirty="0">
                <a:latin typeface="微软雅黑" panose="020B0503020204020204" pitchFamily="34" charset="-122"/>
              </a:endParaRPr>
            </a:p>
            <a:p>
              <a:pPr>
                <a:lnSpc>
                  <a:spcPct val="130000"/>
                </a:lnSpc>
                <a:defRPr/>
              </a:pPr>
              <a:endParaRPr lang="zh-CN" altLang="en-US" b="1" dirty="0">
                <a:latin typeface="微软雅黑" panose="020B0503020204020204" pitchFamily="34" charset="-122"/>
              </a:endParaRPr>
            </a:p>
          </p:txBody>
        </p:sp>
        <p:sp>
          <p:nvSpPr>
            <p:cNvPr id="44" name="TextBox 22"/>
            <p:cNvSpPr txBox="1"/>
            <p:nvPr/>
          </p:nvSpPr>
          <p:spPr>
            <a:xfrm>
              <a:off x="9276415" y="3726819"/>
              <a:ext cx="2210980" cy="1107996"/>
            </a:xfrm>
            <a:prstGeom prst="rect">
              <a:avLst/>
            </a:prstGeom>
            <a:noFill/>
          </p:spPr>
          <p:txBody>
            <a:bodyPr wrap="square" lIns="0" tIns="0" rIns="0" bIns="0">
              <a:spAutoFit/>
            </a:bodyPr>
            <a:lstStyle/>
            <a:p>
              <a:r>
                <a:rPr lang="zh-CN" altLang="en-US" dirty="0">
                  <a:latin typeface="微软雅黑" panose="020B0503020204020204" pitchFamily="34" charset="-122"/>
                </a:rPr>
                <a:t>省级部门可根据需要邀请人大代表和政协委员参与事前评估工作。</a:t>
              </a:r>
              <a:endParaRPr lang="zh-CN" altLang="en-US" dirty="0">
                <a:latin typeface="微软雅黑" panose="020B0503020204020204" pitchFamily="34" charset="-122"/>
              </a:endParaRPr>
            </a:p>
          </p:txBody>
        </p:sp>
      </p:grpSp>
      <p:grpSp>
        <p:nvGrpSpPr>
          <p:cNvPr id="40" name="组合 39"/>
          <p:cNvGrpSpPr/>
          <p:nvPr/>
        </p:nvGrpSpPr>
        <p:grpSpPr>
          <a:xfrm>
            <a:off x="-583257" y="130077"/>
            <a:ext cx="5746100" cy="984885"/>
            <a:chOff x="-633047" y="224137"/>
            <a:chExt cx="6330461" cy="984885"/>
          </a:xfrm>
        </p:grpSpPr>
        <p:sp>
          <p:nvSpPr>
            <p:cNvPr id="42"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事前</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绩效评估   </a:t>
              </a:r>
              <a:r>
                <a:rPr lang="zh-CN" altLang="en-US" sz="2400" dirty="0">
                  <a:solidFill>
                    <a:schemeClr val="accent1"/>
                  </a:solidFill>
                  <a:latin typeface="华文细黑" panose="02010600040101010101" pitchFamily="2" charset="-122"/>
                  <a:ea typeface="华文细黑" panose="02010600040101010101" pitchFamily="2" charset="-122"/>
                </a:rPr>
                <a:t>主体与职责</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45" name="直接连接符 44"/>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3161">
    <p:check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稻壳儿小白白(http://dwz.cn/Wu2UP)"/>
          <p:cNvSpPr>
            <a:spLocks noChangeArrowheads="1"/>
          </p:cNvSpPr>
          <p:nvPr/>
        </p:nvSpPr>
        <p:spPr bwMode="auto">
          <a:xfrm rot="-848703">
            <a:off x="4135441" y="2357440"/>
            <a:ext cx="1589087" cy="3178175"/>
          </a:xfrm>
          <a:prstGeom prst="moon">
            <a:avLst>
              <a:gd name="adj" fmla="val 15190"/>
            </a:avLst>
          </a:prstGeom>
          <a:solidFill>
            <a:srgbClr val="2A6D83"/>
          </a:solidFill>
          <a:ln w="3175">
            <a:solidFill>
              <a:srgbClr val="F8F8F8"/>
            </a:solidFill>
            <a:miter lim="800000"/>
          </a:ln>
        </p:spPr>
        <p:txBody>
          <a:bodyPr lIns="91436" tIns="45718" rIns="91436" bIns="45718" anchor="ctr"/>
          <a:lstStyle/>
          <a:p>
            <a:pPr algn="ctr" eaLnBrk="1" hangingPunct="1">
              <a:buFont typeface="Arial" panose="020B0604020202020204" pitchFamily="34" charset="0"/>
              <a:buNone/>
            </a:pPr>
            <a:endParaRPr lang="zh-CN" altLang="en-US">
              <a:solidFill>
                <a:srgbClr val="333F4F"/>
              </a:solidFill>
              <a:sym typeface="Arial" panose="020B0604020202020204" pitchFamily="34" charset="0"/>
            </a:endParaRPr>
          </a:p>
        </p:txBody>
      </p:sp>
      <p:sp>
        <p:nvSpPr>
          <p:cNvPr id="44035" name="稻壳儿小白白(http://dwz.cn/Wu2UP)"/>
          <p:cNvSpPr>
            <a:spLocks noChangeArrowheads="1"/>
          </p:cNvSpPr>
          <p:nvPr/>
        </p:nvSpPr>
        <p:spPr bwMode="auto">
          <a:xfrm rot="4551297">
            <a:off x="4948241" y="1322389"/>
            <a:ext cx="1589087" cy="3176587"/>
          </a:xfrm>
          <a:prstGeom prst="moon">
            <a:avLst>
              <a:gd name="adj" fmla="val 15190"/>
            </a:avLst>
          </a:prstGeom>
          <a:solidFill>
            <a:srgbClr val="333F4F"/>
          </a:solidFill>
          <a:ln w="3175">
            <a:solidFill>
              <a:srgbClr val="F8F8F8"/>
            </a:solidFill>
            <a:miter lim="800000"/>
          </a:ln>
        </p:spPr>
        <p:txBody>
          <a:bodyPr lIns="91436" tIns="45718" rIns="91436" bIns="45718" anchor="ctr"/>
          <a:lstStyle/>
          <a:p>
            <a:pPr algn="ctr" eaLnBrk="1" hangingPunct="1">
              <a:buFont typeface="Arial" panose="020B0604020202020204" pitchFamily="34" charset="0"/>
              <a:buNone/>
            </a:pPr>
            <a:endParaRPr lang="zh-CN" altLang="en-US">
              <a:solidFill>
                <a:srgbClr val="333F4F"/>
              </a:solidFill>
              <a:sym typeface="Arial" panose="020B0604020202020204" pitchFamily="34" charset="0"/>
            </a:endParaRPr>
          </a:p>
        </p:txBody>
      </p:sp>
      <p:sp>
        <p:nvSpPr>
          <p:cNvPr id="44036" name="稻壳儿小白白(http://dwz.cn/Wu2UP)"/>
          <p:cNvSpPr>
            <a:spLocks noChangeArrowheads="1"/>
          </p:cNvSpPr>
          <p:nvPr/>
        </p:nvSpPr>
        <p:spPr bwMode="auto">
          <a:xfrm rot="9951297">
            <a:off x="5984875" y="2136778"/>
            <a:ext cx="1589088" cy="3178175"/>
          </a:xfrm>
          <a:prstGeom prst="moon">
            <a:avLst>
              <a:gd name="adj" fmla="val 15190"/>
            </a:avLst>
          </a:prstGeom>
          <a:solidFill>
            <a:srgbClr val="2A6D83"/>
          </a:solidFill>
          <a:ln w="3175">
            <a:solidFill>
              <a:srgbClr val="F8F8F8"/>
            </a:solidFill>
            <a:miter lim="800000"/>
          </a:ln>
        </p:spPr>
        <p:txBody>
          <a:bodyPr lIns="91436" tIns="45718" rIns="91436" bIns="45718" anchor="ctr"/>
          <a:lstStyle/>
          <a:p>
            <a:pPr algn="ctr" eaLnBrk="1" hangingPunct="1">
              <a:buFont typeface="Arial" panose="020B0604020202020204" pitchFamily="34" charset="0"/>
              <a:buNone/>
            </a:pPr>
            <a:endParaRPr lang="zh-CN" altLang="en-US">
              <a:solidFill>
                <a:srgbClr val="333F4F"/>
              </a:solidFill>
              <a:sym typeface="Arial" panose="020B0604020202020204" pitchFamily="34" charset="0"/>
            </a:endParaRPr>
          </a:p>
        </p:txBody>
      </p:sp>
      <p:sp>
        <p:nvSpPr>
          <p:cNvPr id="44037" name="稻壳儿小白白(http://dwz.cn/Wu2UP)"/>
          <p:cNvSpPr>
            <a:spLocks noChangeArrowheads="1"/>
          </p:cNvSpPr>
          <p:nvPr/>
        </p:nvSpPr>
        <p:spPr bwMode="auto">
          <a:xfrm rot="-6248703">
            <a:off x="5184778" y="3160715"/>
            <a:ext cx="1589087" cy="3176588"/>
          </a:xfrm>
          <a:prstGeom prst="moon">
            <a:avLst>
              <a:gd name="adj" fmla="val 15190"/>
            </a:avLst>
          </a:prstGeom>
          <a:solidFill>
            <a:srgbClr val="333F4F"/>
          </a:solidFill>
          <a:ln w="3175">
            <a:solidFill>
              <a:srgbClr val="F8F8F8"/>
            </a:solidFill>
            <a:miter lim="800000"/>
          </a:ln>
        </p:spPr>
        <p:txBody>
          <a:bodyPr lIns="91436" tIns="45718" rIns="91436" bIns="45718" anchor="ctr"/>
          <a:lstStyle/>
          <a:p>
            <a:pPr algn="ctr" eaLnBrk="1" hangingPunct="1">
              <a:buFont typeface="Arial" panose="020B0604020202020204" pitchFamily="34" charset="0"/>
              <a:buNone/>
            </a:pPr>
            <a:endParaRPr lang="zh-CN" altLang="en-US">
              <a:solidFill>
                <a:srgbClr val="333F4F"/>
              </a:solidFill>
              <a:sym typeface="Arial" panose="020B0604020202020204" pitchFamily="34" charset="0"/>
            </a:endParaRPr>
          </a:p>
        </p:txBody>
      </p:sp>
      <p:sp>
        <p:nvSpPr>
          <p:cNvPr id="44038" name="稻壳儿小白白(http://dwz.cn/Wu2UP)"/>
          <p:cNvSpPr>
            <a:spLocks noChangeArrowheads="1"/>
          </p:cNvSpPr>
          <p:nvPr/>
        </p:nvSpPr>
        <p:spPr bwMode="auto">
          <a:xfrm flipH="1">
            <a:off x="4815684" y="3531030"/>
            <a:ext cx="2111375"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p>
            <a:pPr algn="ctr" eaLnBrk="1" hangingPunct="1">
              <a:buFont typeface="Arial" panose="020B0604020202020204" pitchFamily="34" charset="0"/>
              <a:buNone/>
            </a:pPr>
            <a:r>
              <a:rPr lang="zh-CN" altLang="en-US" sz="2400" b="1" dirty="0">
                <a:solidFill>
                  <a:srgbClr val="333F4F"/>
                </a:solidFill>
                <a:sym typeface="Arial" panose="020B0604020202020204" pitchFamily="34" charset="0"/>
              </a:rPr>
              <a:t>事前绩效评估内容</a:t>
            </a:r>
            <a:endParaRPr lang="zh-CN" altLang="en-US" sz="2400" b="1" dirty="0">
              <a:solidFill>
                <a:srgbClr val="333F4F"/>
              </a:solidFill>
              <a:sym typeface="Arial" panose="020B0604020202020204" pitchFamily="34" charset="0"/>
            </a:endParaRPr>
          </a:p>
        </p:txBody>
      </p:sp>
      <p:sp>
        <p:nvSpPr>
          <p:cNvPr id="44039" name="稻壳儿小白白(http://dwz.cn/Wu2UP)"/>
          <p:cNvSpPr>
            <a:spLocks noChangeShapeType="1"/>
          </p:cNvSpPr>
          <p:nvPr/>
        </p:nvSpPr>
        <p:spPr bwMode="auto">
          <a:xfrm flipH="1">
            <a:off x="3236916" y="320040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1436" tIns="45718" rIns="91436" bIns="45718"/>
          <a:lstStyle/>
          <a:p>
            <a:endParaRPr lang="zh-CN" altLang="en-US"/>
          </a:p>
        </p:txBody>
      </p:sp>
      <p:sp>
        <p:nvSpPr>
          <p:cNvPr id="44040" name="稻壳儿小白白(http://dwz.cn/Wu2UP)"/>
          <p:cNvSpPr>
            <a:spLocks noChangeShapeType="1"/>
          </p:cNvSpPr>
          <p:nvPr/>
        </p:nvSpPr>
        <p:spPr bwMode="auto">
          <a:xfrm flipH="1">
            <a:off x="3983039" y="5343525"/>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1436" tIns="45718" rIns="91436" bIns="45718"/>
          <a:lstStyle/>
          <a:p>
            <a:endParaRPr lang="zh-CN" altLang="en-US"/>
          </a:p>
        </p:txBody>
      </p:sp>
      <p:grpSp>
        <p:nvGrpSpPr>
          <p:cNvPr id="2" name="组合 1"/>
          <p:cNvGrpSpPr/>
          <p:nvPr/>
        </p:nvGrpSpPr>
        <p:grpSpPr>
          <a:xfrm>
            <a:off x="6077744" y="1908502"/>
            <a:ext cx="4330979" cy="615553"/>
            <a:chOff x="6427790" y="2045756"/>
            <a:chExt cx="3835679" cy="615553"/>
          </a:xfrm>
        </p:grpSpPr>
        <p:sp>
          <p:nvSpPr>
            <p:cNvPr id="44043" name="稻壳儿小白白(http://dwz.cn/Wu2UP)"/>
            <p:cNvSpPr txBox="1">
              <a:spLocks noChangeArrowheads="1"/>
            </p:cNvSpPr>
            <p:nvPr/>
          </p:nvSpPr>
          <p:spPr bwMode="auto">
            <a:xfrm>
              <a:off x="7643905" y="2045756"/>
              <a:ext cx="26195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000" b="1" dirty="0">
                  <a:solidFill>
                    <a:srgbClr val="333F4F"/>
                  </a:solidFill>
                  <a:sym typeface="Arial" panose="020B0604020202020204" pitchFamily="34" charset="0"/>
                </a:rPr>
                <a:t>项目实施</a:t>
              </a:r>
              <a:r>
                <a:rPr lang="zh-CN" altLang="en-US" sz="2000" b="1" dirty="0" smtClean="0">
                  <a:solidFill>
                    <a:srgbClr val="333F4F"/>
                  </a:solidFill>
                  <a:sym typeface="Arial" panose="020B0604020202020204" pitchFamily="34" charset="0"/>
                </a:rPr>
                <a:t>必要性和投入经济性</a:t>
              </a:r>
              <a:endParaRPr lang="en-US" altLang="zh-CN" sz="2000" b="1" dirty="0">
                <a:solidFill>
                  <a:srgbClr val="333F4F"/>
                </a:solidFill>
                <a:sym typeface="Arial" panose="020B0604020202020204" pitchFamily="34" charset="0"/>
              </a:endParaRPr>
            </a:p>
          </p:txBody>
        </p:sp>
        <p:sp>
          <p:nvSpPr>
            <p:cNvPr id="44049" name="稻壳儿小白白(http://dwz.cn/Wu2UP)"/>
            <p:cNvSpPr>
              <a:spLocks noChangeShapeType="1"/>
            </p:cNvSpPr>
            <p:nvPr/>
          </p:nvSpPr>
          <p:spPr bwMode="auto">
            <a:xfrm flipH="1">
              <a:off x="6427790" y="2241551"/>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1436" tIns="45718" rIns="91436" bIns="45718"/>
            <a:lstStyle/>
            <a:p>
              <a:endParaRPr lang="zh-CN" altLang="en-US"/>
            </a:p>
          </p:txBody>
        </p:sp>
      </p:grpSp>
      <p:sp>
        <p:nvSpPr>
          <p:cNvPr id="27" name="稻壳儿小白白(http://dwz.cn/Wu2UP)"/>
          <p:cNvSpPr>
            <a:spLocks noChangeShapeType="1"/>
          </p:cNvSpPr>
          <p:nvPr/>
        </p:nvSpPr>
        <p:spPr bwMode="auto">
          <a:xfrm flipH="1">
            <a:off x="7477090" y="3662877"/>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1436" tIns="45718" rIns="91436" bIns="45718"/>
          <a:lstStyle/>
          <a:p>
            <a:endParaRPr lang="zh-CN" altLang="en-US"/>
          </a:p>
        </p:txBody>
      </p:sp>
      <p:sp>
        <p:nvSpPr>
          <p:cNvPr id="31" name="稻壳儿小白白(http://dwz.cn/Wu2UP)"/>
          <p:cNvSpPr>
            <a:spLocks noChangeShapeType="1"/>
          </p:cNvSpPr>
          <p:nvPr/>
        </p:nvSpPr>
        <p:spPr bwMode="auto">
          <a:xfrm flipH="1">
            <a:off x="6779419" y="5311773"/>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1436" tIns="45718" rIns="91436" bIns="45718"/>
          <a:lstStyle/>
          <a:p>
            <a:endParaRPr lang="zh-CN" altLang="en-US"/>
          </a:p>
        </p:txBody>
      </p:sp>
      <p:sp>
        <p:nvSpPr>
          <p:cNvPr id="32" name="稻壳儿小白白(http://dwz.cn/Wu2UP)"/>
          <p:cNvSpPr txBox="1">
            <a:spLocks noChangeArrowheads="1"/>
          </p:cNvSpPr>
          <p:nvPr/>
        </p:nvSpPr>
        <p:spPr bwMode="auto">
          <a:xfrm>
            <a:off x="8646318" y="3531030"/>
            <a:ext cx="2957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000" b="1" dirty="0">
                <a:solidFill>
                  <a:srgbClr val="333F4F"/>
                </a:solidFill>
                <a:sym typeface="Arial" panose="020B0604020202020204" pitchFamily="34" charset="0"/>
              </a:rPr>
              <a:t>实施方案可行性</a:t>
            </a:r>
            <a:endParaRPr lang="en-US" altLang="zh-CN" sz="2000" b="1" dirty="0">
              <a:solidFill>
                <a:srgbClr val="333F4F"/>
              </a:solidFill>
              <a:sym typeface="Arial" panose="020B0604020202020204" pitchFamily="34" charset="0"/>
            </a:endParaRPr>
          </a:p>
        </p:txBody>
      </p:sp>
      <p:sp>
        <p:nvSpPr>
          <p:cNvPr id="33" name="稻壳儿小白白(http://dwz.cn/Wu2UP)"/>
          <p:cNvSpPr txBox="1">
            <a:spLocks noChangeArrowheads="1"/>
          </p:cNvSpPr>
          <p:nvPr/>
        </p:nvSpPr>
        <p:spPr bwMode="auto">
          <a:xfrm>
            <a:off x="7938210" y="5170953"/>
            <a:ext cx="2957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000" b="1" dirty="0">
                <a:solidFill>
                  <a:srgbClr val="333F4F"/>
                </a:solidFill>
                <a:sym typeface="Arial" panose="020B0604020202020204" pitchFamily="34" charset="0"/>
              </a:rPr>
              <a:t>绩效目标合理性</a:t>
            </a:r>
            <a:endParaRPr lang="en-US" altLang="zh-CN" sz="2000" b="1" dirty="0">
              <a:solidFill>
                <a:srgbClr val="333F4F"/>
              </a:solidFill>
              <a:sym typeface="Arial" panose="020B0604020202020204" pitchFamily="34" charset="0"/>
            </a:endParaRPr>
          </a:p>
        </p:txBody>
      </p:sp>
      <p:sp>
        <p:nvSpPr>
          <p:cNvPr id="34" name="稻壳儿小白白(http://dwz.cn/Wu2UP)"/>
          <p:cNvSpPr txBox="1">
            <a:spLocks noChangeArrowheads="1"/>
          </p:cNvSpPr>
          <p:nvPr/>
        </p:nvSpPr>
        <p:spPr bwMode="auto">
          <a:xfrm>
            <a:off x="736090" y="3046511"/>
            <a:ext cx="2416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000" b="1" dirty="0">
                <a:solidFill>
                  <a:srgbClr val="333F4F"/>
                </a:solidFill>
                <a:sym typeface="Arial" panose="020B0604020202020204" pitchFamily="34" charset="0"/>
              </a:rPr>
              <a:t>财政支持方式科学性</a:t>
            </a:r>
            <a:endParaRPr lang="en-US" altLang="zh-CN" sz="2000" b="1" dirty="0">
              <a:solidFill>
                <a:srgbClr val="333F4F"/>
              </a:solidFill>
              <a:sym typeface="Arial" panose="020B0604020202020204" pitchFamily="34" charset="0"/>
            </a:endParaRPr>
          </a:p>
        </p:txBody>
      </p:sp>
      <p:sp>
        <p:nvSpPr>
          <p:cNvPr id="35" name="稻壳儿小白白(http://dwz.cn/Wu2UP)"/>
          <p:cNvSpPr txBox="1">
            <a:spLocks noChangeArrowheads="1"/>
          </p:cNvSpPr>
          <p:nvPr/>
        </p:nvSpPr>
        <p:spPr bwMode="auto">
          <a:xfrm>
            <a:off x="1944434" y="5157884"/>
            <a:ext cx="19023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000" b="1" dirty="0">
                <a:solidFill>
                  <a:srgbClr val="333F4F"/>
                </a:solidFill>
                <a:sym typeface="Arial" panose="020B0604020202020204" pitchFamily="34" charset="0"/>
              </a:rPr>
              <a:t>预算编制合理性</a:t>
            </a:r>
            <a:endParaRPr lang="en-US" altLang="zh-CN" sz="2000" b="1" dirty="0">
              <a:solidFill>
                <a:srgbClr val="333F4F"/>
              </a:solidFill>
              <a:sym typeface="Arial" panose="020B0604020202020204" pitchFamily="34" charset="0"/>
            </a:endParaRPr>
          </a:p>
        </p:txBody>
      </p:sp>
      <p:grpSp>
        <p:nvGrpSpPr>
          <p:cNvPr id="20" name="组合 19"/>
          <p:cNvGrpSpPr/>
          <p:nvPr/>
        </p:nvGrpSpPr>
        <p:grpSpPr>
          <a:xfrm>
            <a:off x="-583257" y="130077"/>
            <a:ext cx="5599759" cy="984885"/>
            <a:chOff x="-633047" y="224137"/>
            <a:chExt cx="6330461" cy="984885"/>
          </a:xfrm>
        </p:grpSpPr>
        <p:sp>
          <p:nvSpPr>
            <p:cNvPr id="23"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事前</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绩效评估   </a:t>
              </a:r>
              <a:r>
                <a:rPr lang="zh-CN" altLang="en-US" sz="2400" dirty="0">
                  <a:solidFill>
                    <a:schemeClr val="accent1"/>
                  </a:solidFill>
                  <a:latin typeface="华文细黑" panose="02010600040101010101" pitchFamily="2" charset="-122"/>
                  <a:ea typeface="华文细黑" panose="02010600040101010101" pitchFamily="2" charset="-122"/>
                </a:rPr>
                <a:t>评估内容</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24" name="直接连接符 23"/>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5334">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 calcmode="lin" valueType="num">
                                      <p:cBhvr>
                                        <p:cTn id="9" dur="500" fill="hold"/>
                                        <p:tgtEl>
                                          <p:spTgt spid="44034"/>
                                        </p:tgtEl>
                                        <p:attrNameLst>
                                          <p:attrName>style.rotation</p:attrName>
                                        </p:attrNameLst>
                                      </p:cBhvr>
                                      <p:tavLst>
                                        <p:tav tm="0">
                                          <p:val>
                                            <p:fltVal val="360"/>
                                          </p:val>
                                        </p:tav>
                                        <p:tav tm="100000">
                                          <p:val>
                                            <p:fltVal val="0"/>
                                          </p:val>
                                        </p:tav>
                                      </p:tavLst>
                                    </p:anim>
                                    <p:animEffect transition="in" filter="fade">
                                      <p:cBhvr>
                                        <p:cTn id="10" dur="500"/>
                                        <p:tgtEl>
                                          <p:spTgt spid="4403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4035"/>
                                        </p:tgtEl>
                                        <p:attrNameLst>
                                          <p:attrName>style.visibility</p:attrName>
                                        </p:attrNameLst>
                                      </p:cBhvr>
                                      <p:to>
                                        <p:strVal val="visible"/>
                                      </p:to>
                                    </p:set>
                                    <p:anim calcmode="lin" valueType="num">
                                      <p:cBhvr>
                                        <p:cTn id="13" dur="500" fill="hold"/>
                                        <p:tgtEl>
                                          <p:spTgt spid="44035"/>
                                        </p:tgtEl>
                                        <p:attrNameLst>
                                          <p:attrName>ppt_w</p:attrName>
                                        </p:attrNameLst>
                                      </p:cBhvr>
                                      <p:tavLst>
                                        <p:tav tm="0">
                                          <p:val>
                                            <p:fltVal val="0"/>
                                          </p:val>
                                        </p:tav>
                                        <p:tav tm="100000">
                                          <p:val>
                                            <p:strVal val="#ppt_w"/>
                                          </p:val>
                                        </p:tav>
                                      </p:tavLst>
                                    </p:anim>
                                    <p:anim calcmode="lin" valueType="num">
                                      <p:cBhvr>
                                        <p:cTn id="14" dur="500" fill="hold"/>
                                        <p:tgtEl>
                                          <p:spTgt spid="44035"/>
                                        </p:tgtEl>
                                        <p:attrNameLst>
                                          <p:attrName>ppt_h</p:attrName>
                                        </p:attrNameLst>
                                      </p:cBhvr>
                                      <p:tavLst>
                                        <p:tav tm="0">
                                          <p:val>
                                            <p:fltVal val="0"/>
                                          </p:val>
                                        </p:tav>
                                        <p:tav tm="100000">
                                          <p:val>
                                            <p:strVal val="#ppt_h"/>
                                          </p:val>
                                        </p:tav>
                                      </p:tavLst>
                                    </p:anim>
                                    <p:anim calcmode="lin" valueType="num">
                                      <p:cBhvr>
                                        <p:cTn id="15" dur="500" fill="hold"/>
                                        <p:tgtEl>
                                          <p:spTgt spid="44035"/>
                                        </p:tgtEl>
                                        <p:attrNameLst>
                                          <p:attrName>style.rotation</p:attrName>
                                        </p:attrNameLst>
                                      </p:cBhvr>
                                      <p:tavLst>
                                        <p:tav tm="0">
                                          <p:val>
                                            <p:fltVal val="360"/>
                                          </p:val>
                                        </p:tav>
                                        <p:tav tm="100000">
                                          <p:val>
                                            <p:fltVal val="0"/>
                                          </p:val>
                                        </p:tav>
                                      </p:tavLst>
                                    </p:anim>
                                    <p:animEffect transition="in" filter="fade">
                                      <p:cBhvr>
                                        <p:cTn id="16" dur="500"/>
                                        <p:tgtEl>
                                          <p:spTgt spid="44035"/>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4036"/>
                                        </p:tgtEl>
                                        <p:attrNameLst>
                                          <p:attrName>style.visibility</p:attrName>
                                        </p:attrNameLst>
                                      </p:cBhvr>
                                      <p:to>
                                        <p:strVal val="visible"/>
                                      </p:to>
                                    </p:set>
                                    <p:anim calcmode="lin" valueType="num">
                                      <p:cBhvr>
                                        <p:cTn id="19" dur="500" fill="hold"/>
                                        <p:tgtEl>
                                          <p:spTgt spid="44036"/>
                                        </p:tgtEl>
                                        <p:attrNameLst>
                                          <p:attrName>ppt_w</p:attrName>
                                        </p:attrNameLst>
                                      </p:cBhvr>
                                      <p:tavLst>
                                        <p:tav tm="0">
                                          <p:val>
                                            <p:fltVal val="0"/>
                                          </p:val>
                                        </p:tav>
                                        <p:tav tm="100000">
                                          <p:val>
                                            <p:strVal val="#ppt_w"/>
                                          </p:val>
                                        </p:tav>
                                      </p:tavLst>
                                    </p:anim>
                                    <p:anim calcmode="lin" valueType="num">
                                      <p:cBhvr>
                                        <p:cTn id="20" dur="500" fill="hold"/>
                                        <p:tgtEl>
                                          <p:spTgt spid="44036"/>
                                        </p:tgtEl>
                                        <p:attrNameLst>
                                          <p:attrName>ppt_h</p:attrName>
                                        </p:attrNameLst>
                                      </p:cBhvr>
                                      <p:tavLst>
                                        <p:tav tm="0">
                                          <p:val>
                                            <p:fltVal val="0"/>
                                          </p:val>
                                        </p:tav>
                                        <p:tav tm="100000">
                                          <p:val>
                                            <p:strVal val="#ppt_h"/>
                                          </p:val>
                                        </p:tav>
                                      </p:tavLst>
                                    </p:anim>
                                    <p:anim calcmode="lin" valueType="num">
                                      <p:cBhvr>
                                        <p:cTn id="21" dur="500" fill="hold"/>
                                        <p:tgtEl>
                                          <p:spTgt spid="44036"/>
                                        </p:tgtEl>
                                        <p:attrNameLst>
                                          <p:attrName>style.rotation</p:attrName>
                                        </p:attrNameLst>
                                      </p:cBhvr>
                                      <p:tavLst>
                                        <p:tav tm="0">
                                          <p:val>
                                            <p:fltVal val="360"/>
                                          </p:val>
                                        </p:tav>
                                        <p:tav tm="100000">
                                          <p:val>
                                            <p:fltVal val="0"/>
                                          </p:val>
                                        </p:tav>
                                      </p:tavLst>
                                    </p:anim>
                                    <p:animEffect transition="in" filter="fade">
                                      <p:cBhvr>
                                        <p:cTn id="22" dur="500"/>
                                        <p:tgtEl>
                                          <p:spTgt spid="44036"/>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4037"/>
                                        </p:tgtEl>
                                        <p:attrNameLst>
                                          <p:attrName>style.visibility</p:attrName>
                                        </p:attrNameLst>
                                      </p:cBhvr>
                                      <p:to>
                                        <p:strVal val="visible"/>
                                      </p:to>
                                    </p:set>
                                    <p:anim calcmode="lin" valueType="num">
                                      <p:cBhvr>
                                        <p:cTn id="25" dur="500" fill="hold"/>
                                        <p:tgtEl>
                                          <p:spTgt spid="44037"/>
                                        </p:tgtEl>
                                        <p:attrNameLst>
                                          <p:attrName>ppt_w</p:attrName>
                                        </p:attrNameLst>
                                      </p:cBhvr>
                                      <p:tavLst>
                                        <p:tav tm="0">
                                          <p:val>
                                            <p:fltVal val="0"/>
                                          </p:val>
                                        </p:tav>
                                        <p:tav tm="100000">
                                          <p:val>
                                            <p:strVal val="#ppt_w"/>
                                          </p:val>
                                        </p:tav>
                                      </p:tavLst>
                                    </p:anim>
                                    <p:anim calcmode="lin" valueType="num">
                                      <p:cBhvr>
                                        <p:cTn id="26" dur="500" fill="hold"/>
                                        <p:tgtEl>
                                          <p:spTgt spid="44037"/>
                                        </p:tgtEl>
                                        <p:attrNameLst>
                                          <p:attrName>ppt_h</p:attrName>
                                        </p:attrNameLst>
                                      </p:cBhvr>
                                      <p:tavLst>
                                        <p:tav tm="0">
                                          <p:val>
                                            <p:fltVal val="0"/>
                                          </p:val>
                                        </p:tav>
                                        <p:tav tm="100000">
                                          <p:val>
                                            <p:strVal val="#ppt_h"/>
                                          </p:val>
                                        </p:tav>
                                      </p:tavLst>
                                    </p:anim>
                                    <p:anim calcmode="lin" valueType="num">
                                      <p:cBhvr>
                                        <p:cTn id="27" dur="500" fill="hold"/>
                                        <p:tgtEl>
                                          <p:spTgt spid="44037"/>
                                        </p:tgtEl>
                                        <p:attrNameLst>
                                          <p:attrName>style.rotation</p:attrName>
                                        </p:attrNameLst>
                                      </p:cBhvr>
                                      <p:tavLst>
                                        <p:tav tm="0">
                                          <p:val>
                                            <p:fltVal val="360"/>
                                          </p:val>
                                        </p:tav>
                                        <p:tav tm="100000">
                                          <p:val>
                                            <p:fltVal val="0"/>
                                          </p:val>
                                        </p:tav>
                                      </p:tavLst>
                                    </p:anim>
                                    <p:animEffect transition="in" filter="fade">
                                      <p:cBhvr>
                                        <p:cTn id="28" dur="500"/>
                                        <p:tgtEl>
                                          <p:spTgt spid="44037"/>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4038"/>
                                        </p:tgtEl>
                                        <p:attrNameLst>
                                          <p:attrName>style.visibility</p:attrName>
                                        </p:attrNameLst>
                                      </p:cBhvr>
                                      <p:to>
                                        <p:strVal val="visible"/>
                                      </p:to>
                                    </p:set>
                                    <p:anim calcmode="lin" valueType="num">
                                      <p:cBhvr>
                                        <p:cTn id="31" dur="500" fill="hold"/>
                                        <p:tgtEl>
                                          <p:spTgt spid="44038"/>
                                        </p:tgtEl>
                                        <p:attrNameLst>
                                          <p:attrName>ppt_w</p:attrName>
                                        </p:attrNameLst>
                                      </p:cBhvr>
                                      <p:tavLst>
                                        <p:tav tm="0">
                                          <p:val>
                                            <p:fltVal val="0"/>
                                          </p:val>
                                        </p:tav>
                                        <p:tav tm="100000">
                                          <p:val>
                                            <p:strVal val="#ppt_w"/>
                                          </p:val>
                                        </p:tav>
                                      </p:tavLst>
                                    </p:anim>
                                    <p:anim calcmode="lin" valueType="num">
                                      <p:cBhvr>
                                        <p:cTn id="32" dur="500" fill="hold"/>
                                        <p:tgtEl>
                                          <p:spTgt spid="44038"/>
                                        </p:tgtEl>
                                        <p:attrNameLst>
                                          <p:attrName>ppt_h</p:attrName>
                                        </p:attrNameLst>
                                      </p:cBhvr>
                                      <p:tavLst>
                                        <p:tav tm="0">
                                          <p:val>
                                            <p:fltVal val="0"/>
                                          </p:val>
                                        </p:tav>
                                        <p:tav tm="100000">
                                          <p:val>
                                            <p:strVal val="#ppt_h"/>
                                          </p:val>
                                        </p:tav>
                                      </p:tavLst>
                                    </p:anim>
                                    <p:anim calcmode="lin" valueType="num">
                                      <p:cBhvr>
                                        <p:cTn id="33" dur="500" fill="hold"/>
                                        <p:tgtEl>
                                          <p:spTgt spid="44038"/>
                                        </p:tgtEl>
                                        <p:attrNameLst>
                                          <p:attrName>style.rotation</p:attrName>
                                        </p:attrNameLst>
                                      </p:cBhvr>
                                      <p:tavLst>
                                        <p:tav tm="0">
                                          <p:val>
                                            <p:fltVal val="360"/>
                                          </p:val>
                                        </p:tav>
                                        <p:tav tm="100000">
                                          <p:val>
                                            <p:fltVal val="0"/>
                                          </p:val>
                                        </p:tav>
                                      </p:tavLst>
                                    </p:anim>
                                    <p:animEffect transition="in" filter="fade">
                                      <p:cBhvr>
                                        <p:cTn id="34" dur="500"/>
                                        <p:tgtEl>
                                          <p:spTgt spid="440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44039"/>
                                        </p:tgtEl>
                                        <p:attrNameLst>
                                          <p:attrName>style.visibility</p:attrName>
                                        </p:attrNameLst>
                                      </p:cBhvr>
                                      <p:to>
                                        <p:strVal val="visible"/>
                                      </p:to>
                                    </p:set>
                                    <p:animEffect transition="in" filter="wipe(right)">
                                      <p:cBhvr>
                                        <p:cTn id="39" dur="500"/>
                                        <p:tgtEl>
                                          <p:spTgt spid="4403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44040"/>
                                        </p:tgtEl>
                                        <p:attrNameLst>
                                          <p:attrName>style.visibility</p:attrName>
                                        </p:attrNameLst>
                                      </p:cBhvr>
                                      <p:to>
                                        <p:strVal val="visible"/>
                                      </p:to>
                                    </p:set>
                                    <p:animEffect transition="in" filter="wipe(right)">
                                      <p:cBhvr>
                                        <p:cTn id="44"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animBg="1"/>
      <p:bldP spid="44036" grpId="0" animBg="1"/>
      <p:bldP spid="44037" grpId="0" animBg="1"/>
      <p:bldP spid="44038" grpId="0"/>
      <p:bldP spid="44039" grpId="0" animBg="1"/>
      <p:bldP spid="440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ltGray">
          <a:xfrm>
            <a:off x="1715468" y="276522"/>
            <a:ext cx="8744917" cy="619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flipH="1">
            <a:off x="1716405" y="2573655"/>
            <a:ext cx="1095375" cy="1188720"/>
          </a:xfrm>
          <a:prstGeom prst="rect">
            <a:avLst/>
          </a:prstGeom>
          <a:noFill/>
        </p:spPr>
        <p:txBody>
          <a:bodyPr wrap="square" rtlCol="0">
            <a:spAutoFit/>
          </a:bodyPr>
          <a:p>
            <a:r>
              <a:rPr lang="zh-CN" altLang="en-US" sz="2400" i="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正确的做事</a:t>
            </a:r>
            <a:endParaRPr lang="zh-CN" altLang="en-US" sz="2400" i="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56370" y="1024251"/>
            <a:ext cx="10459318" cy="5286375"/>
            <a:chOff x="756370" y="854273"/>
            <a:chExt cx="6985348" cy="3904397"/>
          </a:xfrm>
        </p:grpSpPr>
        <p:grpSp>
          <p:nvGrpSpPr>
            <p:cNvPr id="2" name="组合 1"/>
            <p:cNvGrpSpPr/>
            <p:nvPr/>
          </p:nvGrpSpPr>
          <p:grpSpPr>
            <a:xfrm>
              <a:off x="756370" y="854273"/>
              <a:ext cx="6984776" cy="985005"/>
              <a:chOff x="540346" y="893263"/>
              <a:chExt cx="6984776" cy="985005"/>
            </a:xfrm>
            <a:solidFill>
              <a:schemeClr val="bg1">
                <a:lumMod val="50000"/>
              </a:schemeClr>
            </a:solidFill>
          </p:grpSpPr>
          <p:sp>
            <p:nvSpPr>
              <p:cNvPr id="3" name="矩形 2"/>
              <p:cNvSpPr/>
              <p:nvPr/>
            </p:nvSpPr>
            <p:spPr>
              <a:xfrm>
                <a:off x="540346" y="893263"/>
                <a:ext cx="792088" cy="792083"/>
              </a:xfrm>
              <a:prstGeom prst="rect">
                <a:avLst/>
              </a:prstGeom>
              <a:grpFill/>
              <a:ln w="12700" cap="flat" cmpd="sng" algn="ctr">
                <a:noFill/>
                <a:prstDash val="solid"/>
                <a:miter lim="800000"/>
              </a:ln>
              <a:effectLst/>
            </p:spPr>
            <p:txBody>
              <a:bodyPr lIns="91458" tIns="45729" rIns="91458" bIns="45729"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依据充分性</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标注: 左箭头 3"/>
              <p:cNvSpPr/>
              <p:nvPr/>
            </p:nvSpPr>
            <p:spPr>
              <a:xfrm>
                <a:off x="1332434" y="893263"/>
                <a:ext cx="6192688" cy="985005"/>
              </a:xfrm>
              <a:prstGeom prst="leftArrowCallout">
                <a:avLst>
                  <a:gd name="adj1" fmla="val 25000"/>
                  <a:gd name="adj2" fmla="val 25000"/>
                  <a:gd name="adj3" fmla="val 25000"/>
                  <a:gd name="adj4" fmla="val 80945"/>
                </a:avLst>
              </a:prstGeom>
              <a:grpFill/>
              <a:ln w="12700" cap="flat" cmpd="sng" algn="ctr">
                <a:noFill/>
                <a:prstDash val="solid"/>
                <a:miter lim="800000"/>
              </a:ln>
              <a:effectLst/>
            </p:spPr>
            <p:txBody>
              <a:bodyPr lIns="91458" tIns="45729" rIns="91458" bIns="45729"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项目内容与中央和地方部署、行业政策、部门职能和规划、年度工作重点等是否相关</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 name="组合 4"/>
            <p:cNvGrpSpPr/>
            <p:nvPr/>
          </p:nvGrpSpPr>
          <p:grpSpPr>
            <a:xfrm>
              <a:off x="756370" y="1800010"/>
              <a:ext cx="6984776" cy="985005"/>
              <a:chOff x="540346" y="1839000"/>
              <a:chExt cx="6984776" cy="985005"/>
            </a:xfrm>
            <a:solidFill>
              <a:schemeClr val="bg1">
                <a:lumMod val="65000"/>
              </a:schemeClr>
            </a:solidFill>
          </p:grpSpPr>
          <p:sp>
            <p:nvSpPr>
              <p:cNvPr id="6" name="矩形 5"/>
              <p:cNvSpPr/>
              <p:nvPr/>
            </p:nvSpPr>
            <p:spPr>
              <a:xfrm>
                <a:off x="540346" y="1878272"/>
                <a:ext cx="792088" cy="79208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Calibri" panose="020F0502020204030204"/>
                    <a:ea typeface="宋体" panose="02010600030101010101" pitchFamily="2" charset="-122"/>
                    <a:cs typeface="+mn-cs"/>
                  </a:rPr>
                  <a:t>可持续性</a:t>
                </a:r>
                <a:endPar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Calibri" panose="020F0502020204030204"/>
                  <a:ea typeface="宋体" panose="02010600030101010101" pitchFamily="2" charset="-122"/>
                  <a:cs typeface="+mn-cs"/>
                </a:endParaRPr>
              </a:p>
            </p:txBody>
          </p:sp>
          <p:sp>
            <p:nvSpPr>
              <p:cNvPr id="7" name="标注: 左箭头 17"/>
              <p:cNvSpPr/>
              <p:nvPr/>
            </p:nvSpPr>
            <p:spPr>
              <a:xfrm>
                <a:off x="1332434" y="1839000"/>
                <a:ext cx="6192688" cy="985005"/>
              </a:xfrm>
              <a:prstGeom prst="leftArrowCallout">
                <a:avLst>
                  <a:gd name="adj1" fmla="val 25000"/>
                  <a:gd name="adj2" fmla="val 25000"/>
                  <a:gd name="adj3" fmla="val 25000"/>
                  <a:gd name="adj4" fmla="val 8094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Calibri" panose="020F0502020204030204"/>
                    <a:ea typeface="宋体" panose="02010600030101010101" pitchFamily="2" charset="-122"/>
                    <a:cs typeface="+mn-cs"/>
                  </a:rPr>
                  <a:t>依据</a:t>
                </a:r>
                <a:r>
                  <a:rPr kumimoji="0" lang="zh-CN" altLang="en-US" sz="1800" b="0" i="0" u="none" strike="noStrike" kern="0" cap="none" spc="0" normalizeH="0" baseline="0" noProof="0" dirty="0" smtClean="0">
                    <a:ln>
                      <a:noFill/>
                    </a:ln>
                    <a:solidFill>
                      <a:sysClr val="windowText" lastClr="000000">
                        <a:lumMod val="85000"/>
                        <a:lumOff val="15000"/>
                      </a:sysClr>
                    </a:solidFill>
                    <a:effectLst/>
                    <a:uLnTx/>
                    <a:uFillTx/>
                    <a:latin typeface="Calibri" panose="020F0502020204030204"/>
                    <a:ea typeface="宋体" panose="02010600030101010101" pitchFamily="2" charset="-122"/>
                    <a:cs typeface="+mn-cs"/>
                  </a:rPr>
                  <a:t>的宏观政策</a:t>
                </a:r>
                <a:r>
                  <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Calibri" panose="020F0502020204030204"/>
                    <a:ea typeface="宋体" panose="02010600030101010101" pitchFamily="2" charset="-122"/>
                    <a:cs typeface="+mn-cs"/>
                  </a:rPr>
                  <a:t>是否具有可持续性，所在行业环境是否具有可持续性</a:t>
                </a:r>
                <a:endPar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Calibri" panose="020F0502020204030204"/>
                  <a:ea typeface="宋体" panose="02010600030101010101" pitchFamily="2" charset="-122"/>
                  <a:cs typeface="+mn-cs"/>
                </a:endParaRPr>
              </a:p>
            </p:txBody>
          </p:sp>
        </p:grpSp>
        <p:grpSp>
          <p:nvGrpSpPr>
            <p:cNvPr id="8" name="组合 7"/>
            <p:cNvGrpSpPr/>
            <p:nvPr/>
          </p:nvGrpSpPr>
          <p:grpSpPr>
            <a:xfrm>
              <a:off x="756370" y="2785023"/>
              <a:ext cx="6984776" cy="985005"/>
              <a:chOff x="540346" y="2824013"/>
              <a:chExt cx="6984776" cy="985005"/>
            </a:xfrm>
            <a:solidFill>
              <a:schemeClr val="bg1">
                <a:lumMod val="50000"/>
              </a:schemeClr>
            </a:solidFill>
          </p:grpSpPr>
          <p:sp>
            <p:nvSpPr>
              <p:cNvPr id="9" name="矩形 8"/>
              <p:cNvSpPr/>
              <p:nvPr/>
            </p:nvSpPr>
            <p:spPr>
              <a:xfrm>
                <a:off x="540346" y="2863281"/>
                <a:ext cx="792088" cy="792083"/>
              </a:xfrm>
              <a:prstGeom prst="rect">
                <a:avLst/>
              </a:prstGeom>
              <a:grpFill/>
              <a:ln w="12700" cap="flat" cmpd="sng" algn="ctr">
                <a:noFill/>
                <a:prstDash val="solid"/>
                <a:miter lim="800000"/>
              </a:ln>
              <a:effectLst/>
            </p:spPr>
            <p:txBody>
              <a:bodyPr lIns="91458" tIns="45729" rIns="91458" bIns="45729"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现实需求</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标注: 左箭头 18"/>
              <p:cNvSpPr/>
              <p:nvPr/>
            </p:nvSpPr>
            <p:spPr>
              <a:xfrm>
                <a:off x="1332434" y="2824013"/>
                <a:ext cx="6192688" cy="985005"/>
              </a:xfrm>
              <a:prstGeom prst="leftArrowCallout">
                <a:avLst>
                  <a:gd name="adj1" fmla="val 25000"/>
                  <a:gd name="adj2" fmla="val 25000"/>
                  <a:gd name="adj3" fmla="val 25000"/>
                  <a:gd name="adj4" fmla="val 80945"/>
                </a:avLst>
              </a:prstGeom>
              <a:grpFill/>
              <a:ln w="12700" cap="flat" cmpd="sng" algn="ctr">
                <a:noFill/>
                <a:prstDash val="solid"/>
                <a:miter lim="800000"/>
              </a:ln>
              <a:effectLst/>
            </p:spPr>
            <p:txBody>
              <a:bodyPr lIns="91458" tIns="45729" rIns="91458" bIns="45729"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是否具有现实需求、需求是否迫切、是否具有可替代性、是否有确定的服务对象与受益对象</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756370" y="3770028"/>
              <a:ext cx="6985348" cy="988642"/>
              <a:chOff x="540346" y="3809018"/>
              <a:chExt cx="6985348" cy="988642"/>
            </a:xfrm>
            <a:solidFill>
              <a:schemeClr val="bg1">
                <a:lumMod val="65000"/>
              </a:schemeClr>
            </a:solidFill>
          </p:grpSpPr>
          <p:sp>
            <p:nvSpPr>
              <p:cNvPr id="12" name="矩形 11"/>
              <p:cNvSpPr/>
              <p:nvPr/>
            </p:nvSpPr>
            <p:spPr>
              <a:xfrm>
                <a:off x="540346" y="3809018"/>
                <a:ext cx="792088" cy="792083"/>
              </a:xfrm>
              <a:prstGeom prst="rect">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Calibri" panose="020F0502020204030204"/>
                    <a:ea typeface="宋体" panose="02010600030101010101" pitchFamily="2" charset="-122"/>
                    <a:cs typeface="+mn-cs"/>
                  </a:rPr>
                  <a:t>预期效益</a:t>
                </a:r>
                <a:endPar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Calibri" panose="020F0502020204030204"/>
                  <a:ea typeface="宋体" panose="02010600030101010101" pitchFamily="2" charset="-122"/>
                  <a:cs typeface="+mn-cs"/>
                </a:endParaRPr>
              </a:p>
            </p:txBody>
          </p:sp>
          <p:sp>
            <p:nvSpPr>
              <p:cNvPr id="13" name="标注: 左箭头 19"/>
              <p:cNvSpPr/>
              <p:nvPr/>
            </p:nvSpPr>
            <p:spPr>
              <a:xfrm>
                <a:off x="1333006" y="3812655"/>
                <a:ext cx="6192688" cy="985005"/>
              </a:xfrm>
              <a:prstGeom prst="leftArrowCallout">
                <a:avLst>
                  <a:gd name="adj1" fmla="val 25000"/>
                  <a:gd name="adj2" fmla="val 25000"/>
                  <a:gd name="adj3" fmla="val 25000"/>
                  <a:gd name="adj4" fmla="val 8094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Calibri" panose="020F0502020204030204"/>
                    <a:ea typeface="宋体" panose="02010600030101010101" pitchFamily="2" charset="-122"/>
                    <a:cs typeface="+mn-cs"/>
                  </a:rPr>
                  <a:t>经济、社会、生态等效益是否明确，绩效目标可实现程度如何等</a:t>
                </a:r>
                <a:endPar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Calibri" panose="020F0502020204030204"/>
                  <a:ea typeface="宋体" panose="02010600030101010101" pitchFamily="2" charset="-122"/>
                  <a:cs typeface="+mn-cs"/>
                </a:endParaRPr>
              </a:p>
            </p:txBody>
          </p:sp>
        </p:grpSp>
      </p:grpSp>
      <p:grpSp>
        <p:nvGrpSpPr>
          <p:cNvPr id="17" name="组合 16"/>
          <p:cNvGrpSpPr/>
          <p:nvPr/>
        </p:nvGrpSpPr>
        <p:grpSpPr>
          <a:xfrm>
            <a:off x="-583257" y="130077"/>
            <a:ext cx="8475232" cy="984885"/>
            <a:chOff x="-633047" y="224137"/>
            <a:chExt cx="6330461" cy="984885"/>
          </a:xfrm>
        </p:grpSpPr>
        <p:sp>
          <p:nvSpPr>
            <p:cNvPr id="18"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事前</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绩效评估   </a:t>
              </a:r>
              <a:r>
                <a:rPr lang="zh-CN" altLang="en-US" sz="2400" dirty="0">
                  <a:solidFill>
                    <a:schemeClr val="accent1"/>
                  </a:solidFill>
                  <a:latin typeface="华文细黑" panose="02010600040101010101" pitchFamily="2" charset="-122"/>
                  <a:ea typeface="华文细黑" panose="02010600040101010101" pitchFamily="2" charset="-122"/>
                </a:rPr>
                <a:t>评估内容（项目实施必要性）</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19" name="直接连接符 18"/>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23648" y="985692"/>
            <a:ext cx="10506340" cy="5427271"/>
            <a:chOff x="823648" y="887804"/>
            <a:chExt cx="7611364" cy="3871009"/>
          </a:xfrm>
        </p:grpSpPr>
        <p:sp>
          <p:nvSpPr>
            <p:cNvPr id="2" name="椭圆 1"/>
            <p:cNvSpPr/>
            <p:nvPr/>
          </p:nvSpPr>
          <p:spPr>
            <a:xfrm rot="-10800000" flipV="1">
              <a:off x="2856310" y="3540981"/>
              <a:ext cx="3317081" cy="326231"/>
            </a:xfrm>
            <a:prstGeom prst="ellipse">
              <a:avLst/>
            </a:prstGeom>
            <a:gradFill rotWithShape="1">
              <a:gsLst>
                <a:gs pos="0">
                  <a:srgbClr val="000000">
                    <a:alpha val="39999"/>
                  </a:srgbClr>
                </a:gs>
                <a:gs pos="100000">
                  <a:srgbClr val="000000">
                    <a:alpha val="0"/>
                  </a:srgbClr>
                </a:gs>
              </a:gsLst>
              <a:path path="shape">
                <a:fillToRect l="50000" t="50000" r="50000" b="50000"/>
              </a:path>
              <a:tileRect/>
            </a:gradFill>
            <a:ln w="9525">
              <a:noFill/>
            </a:ln>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 name="未知"/>
            <p:cNvSpPr/>
            <p:nvPr/>
          </p:nvSpPr>
          <p:spPr>
            <a:xfrm>
              <a:off x="4521994" y="1133537"/>
              <a:ext cx="1290638" cy="1927622"/>
            </a:xfrm>
            <a:custGeom>
              <a:avLst/>
              <a:gdLst/>
              <a:ahLst/>
              <a:cxnLst/>
              <a:rect l="0" t="0" r="0" b="0"/>
              <a:pathLst>
                <a:path w="174" h="260">
                  <a:moveTo>
                    <a:pt x="150" y="260"/>
                  </a:moveTo>
                  <a:cubicBezTo>
                    <a:pt x="165" y="234"/>
                    <a:pt x="174" y="204"/>
                    <a:pt x="174" y="174"/>
                  </a:cubicBezTo>
                  <a:cubicBezTo>
                    <a:pt x="174" y="77"/>
                    <a:pt x="96" y="0"/>
                    <a:pt x="0" y="0"/>
                  </a:cubicBezTo>
                  <a:lnTo>
                    <a:pt x="0" y="174"/>
                  </a:lnTo>
                  <a:lnTo>
                    <a:pt x="150" y="260"/>
                  </a:lnTo>
                  <a:close/>
                </a:path>
              </a:pathLst>
            </a:custGeom>
            <a:solidFill>
              <a:srgbClr val="476380"/>
            </a:solidFill>
            <a:ln w="19050" cap="flat" cmpd="sng">
              <a:solidFill>
                <a:srgbClr val="FFFFFF"/>
              </a:solidFill>
              <a:prstDash val="solid"/>
              <a:headEnd type="none" w="med" len="med"/>
              <a:tailEnd type="none" w="med" len="med"/>
            </a:ln>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 name="未知"/>
            <p:cNvSpPr/>
            <p:nvPr/>
          </p:nvSpPr>
          <p:spPr>
            <a:xfrm>
              <a:off x="3398044" y="2422984"/>
              <a:ext cx="2235994" cy="1281113"/>
            </a:xfrm>
            <a:custGeom>
              <a:avLst/>
              <a:gdLst/>
              <a:ahLst/>
              <a:cxnLst/>
              <a:rect l="0" t="0" r="0" b="0"/>
              <a:pathLst>
                <a:path w="301" h="173">
                  <a:moveTo>
                    <a:pt x="0" y="86"/>
                  </a:moveTo>
                  <a:cubicBezTo>
                    <a:pt x="31" y="140"/>
                    <a:pt x="88" y="173"/>
                    <a:pt x="151" y="173"/>
                  </a:cubicBezTo>
                  <a:cubicBezTo>
                    <a:pt x="213" y="173"/>
                    <a:pt x="270" y="140"/>
                    <a:pt x="301" y="86"/>
                  </a:cubicBezTo>
                  <a:lnTo>
                    <a:pt x="151" y="0"/>
                  </a:lnTo>
                  <a:lnTo>
                    <a:pt x="0" y="86"/>
                  </a:lnTo>
                  <a:close/>
                </a:path>
              </a:pathLst>
            </a:custGeom>
            <a:solidFill>
              <a:srgbClr val="C2B090"/>
            </a:solidFill>
            <a:ln w="19050" cap="flat" cmpd="sng">
              <a:solidFill>
                <a:srgbClr val="FFFFFF"/>
              </a:solidFill>
              <a:prstDash val="solid"/>
              <a:headEnd type="none" w="med" len="med"/>
              <a:tailEnd type="none" w="med" len="med"/>
            </a:ln>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 name="未知"/>
            <p:cNvSpPr/>
            <p:nvPr/>
          </p:nvSpPr>
          <p:spPr>
            <a:xfrm>
              <a:off x="3221832" y="1134728"/>
              <a:ext cx="1297781" cy="1927622"/>
            </a:xfrm>
            <a:custGeom>
              <a:avLst/>
              <a:gdLst/>
              <a:ahLst/>
              <a:cxnLst/>
              <a:rect l="0" t="0" r="0" b="0"/>
              <a:pathLst>
                <a:path w="175" h="260">
                  <a:moveTo>
                    <a:pt x="174" y="0"/>
                  </a:moveTo>
                  <a:cubicBezTo>
                    <a:pt x="78" y="0"/>
                    <a:pt x="1" y="77"/>
                    <a:pt x="1" y="173"/>
                  </a:cubicBezTo>
                  <a:cubicBezTo>
                    <a:pt x="0" y="204"/>
                    <a:pt x="9" y="234"/>
                    <a:pt x="24" y="260"/>
                  </a:cubicBezTo>
                  <a:lnTo>
                    <a:pt x="175" y="174"/>
                  </a:lnTo>
                  <a:lnTo>
                    <a:pt x="174" y="0"/>
                  </a:lnTo>
                  <a:close/>
                </a:path>
              </a:pathLst>
            </a:custGeom>
            <a:solidFill>
              <a:srgbClr val="76928D"/>
            </a:solidFill>
            <a:ln w="19050" cap="flat" cmpd="sng">
              <a:solidFill>
                <a:srgbClr val="FFFFFF"/>
              </a:solidFill>
              <a:prstDash val="solid"/>
              <a:headEnd type="none" w="med" len="med"/>
              <a:tailEnd type="none" w="med" len="med"/>
            </a:ln>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 name="直角三角形 5"/>
            <p:cNvSpPr/>
            <p:nvPr/>
          </p:nvSpPr>
          <p:spPr>
            <a:xfrm rot="6300000">
              <a:off x="3442098" y="2801603"/>
              <a:ext cx="291703" cy="294085"/>
            </a:xfrm>
            <a:prstGeom prst="rtTriangle">
              <a:avLst/>
            </a:prstGeom>
            <a:solidFill>
              <a:srgbClr val="FFFFFF"/>
            </a:solidFill>
            <a:ln w="9525">
              <a:noFill/>
            </a:ln>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 name="直角三角形 6"/>
            <p:cNvSpPr/>
            <p:nvPr/>
          </p:nvSpPr>
          <p:spPr>
            <a:xfrm rot="13500000">
              <a:off x="4376737" y="1204975"/>
              <a:ext cx="291704" cy="294084"/>
            </a:xfrm>
            <a:prstGeom prst="rtTriangle">
              <a:avLst/>
            </a:prstGeom>
            <a:solidFill>
              <a:srgbClr val="FFFFFF"/>
            </a:solidFill>
            <a:ln w="9525">
              <a:noFill/>
            </a:ln>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 name="直角三角形 7"/>
            <p:cNvSpPr/>
            <p:nvPr/>
          </p:nvSpPr>
          <p:spPr>
            <a:xfrm rot="20700000">
              <a:off x="5306616" y="2808747"/>
              <a:ext cx="291703" cy="294085"/>
            </a:xfrm>
            <a:prstGeom prst="rtTriangle">
              <a:avLst/>
            </a:prstGeom>
            <a:solidFill>
              <a:srgbClr val="FFFFFF"/>
            </a:solidFill>
            <a:ln w="9525">
              <a:noFill/>
            </a:ln>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nvGrpSpPr>
            <p:cNvPr id="9" name="组合 8"/>
            <p:cNvGrpSpPr/>
            <p:nvPr/>
          </p:nvGrpSpPr>
          <p:grpSpPr>
            <a:xfrm rot="650306">
              <a:off x="3652838" y="1547875"/>
              <a:ext cx="1752600" cy="1747838"/>
              <a:chOff x="0" y="0"/>
              <a:chExt cx="1136" cy="1134"/>
            </a:xfrm>
          </p:grpSpPr>
          <p:sp>
            <p:nvSpPr>
              <p:cNvPr id="10" name="椭圆 9"/>
              <p:cNvSpPr/>
              <p:nvPr/>
            </p:nvSpPr>
            <p:spPr>
              <a:xfrm>
                <a:off x="0" y="0"/>
                <a:ext cx="1136" cy="1134"/>
              </a:xfrm>
              <a:prstGeom prst="ellipse">
                <a:avLst/>
              </a:prstGeom>
              <a:gradFill rotWithShape="1">
                <a:gsLst>
                  <a:gs pos="0">
                    <a:srgbClr val="808080"/>
                  </a:gs>
                  <a:gs pos="50000">
                    <a:srgbClr val="FFFFFF"/>
                  </a:gs>
                  <a:gs pos="100000">
                    <a:srgbClr val="808080"/>
                  </a:gs>
                </a:gsLst>
                <a:lin ang="2700000" scaled="1"/>
                <a:tileRect/>
              </a:gradFill>
              <a:ln w="9525" cap="flat" cmpd="sng">
                <a:solidFill>
                  <a:srgbClr val="808080"/>
                </a:solidFill>
                <a:prstDash val="solid"/>
                <a:headEnd type="none" w="med" len="med"/>
                <a:tailEnd type="none" w="med" len="med"/>
              </a:ln>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64" y="62"/>
                <a:ext cx="1008" cy="1010"/>
              </a:xfrm>
              <a:prstGeom prst="ellipse">
                <a:avLst/>
              </a:prstGeom>
              <a:solidFill>
                <a:srgbClr val="2E3740"/>
              </a:solidFill>
              <a:ln w="9525" cap="flat" cmpd="sng">
                <a:solidFill>
                  <a:srgbClr val="808080"/>
                </a:solidFill>
                <a:prstDash val="solid"/>
                <a:headEnd type="none" w="med" len="med"/>
                <a:tailEnd type="none" w="med" len="med"/>
              </a:ln>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12" name="矩形 11"/>
            <p:cNvSpPr/>
            <p:nvPr/>
          </p:nvSpPr>
          <p:spPr>
            <a:xfrm rot="3269589">
              <a:off x="4971927" y="1911463"/>
              <a:ext cx="909449" cy="392521"/>
            </a:xfrm>
            <a:prstGeom prst="rect">
              <a:avLst/>
            </a:prstGeom>
          </p:spPr>
          <p:txBody>
            <a:bodyPr wrap="none" fromWordArt="1">
              <a:prstTxWarp prst="textArchUp">
                <a:avLst>
                  <a:gd name="adj" fmla="val 10800000"/>
                </a:avLst>
              </a:prstTxWarp>
              <a:normAutofit/>
            </a:bodyPr>
            <a:lstStyle/>
            <a:p>
              <a:pPr algn="ctr" eaLnBrk="0" hangingPunct="0"/>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823648" y="1686766"/>
              <a:ext cx="2536507" cy="848986"/>
            </a:xfrm>
            <a:prstGeom prst="rect">
              <a:avLst/>
            </a:prstGeom>
            <a:noFill/>
            <a:ln w="9525">
              <a:noFill/>
            </a:ln>
          </p:spPr>
          <p:txBody>
            <a:bodyPr anchor="ctr"/>
            <a:lstStyle/>
            <a:p>
              <a:pPr marL="171450" indent="-171450" eaLnBrk="0" hangingPunct="0">
                <a:lnSpc>
                  <a:spcPct val="120000"/>
                </a:lnSpc>
                <a:buFont typeface="Wingdings" panose="05000000000000000000" pitchFamily="2" charset="2"/>
                <a:buChar char="l"/>
              </a:pPr>
              <a:r>
                <a:rPr lang="zh-CN" altLang="en-US" dirty="0" smtClean="0">
                  <a:solidFill>
                    <a:schemeClr val="tx1">
                      <a:lumMod val="75000"/>
                    </a:schemeClr>
                  </a:solidFill>
                  <a:latin typeface="微软雅黑" panose="020B0503020204020204" pitchFamily="34" charset="-122"/>
                  <a:ea typeface="微软雅黑" panose="020B0503020204020204" pitchFamily="34" charset="-122"/>
                </a:rPr>
                <a:t>技术</a:t>
              </a:r>
              <a:r>
                <a:rPr lang="zh-CN" altLang="en-US" dirty="0">
                  <a:solidFill>
                    <a:schemeClr val="tx1">
                      <a:lumMod val="75000"/>
                    </a:schemeClr>
                  </a:solidFill>
                  <a:latin typeface="微软雅黑" panose="020B0503020204020204" pitchFamily="34" charset="-122"/>
                  <a:ea typeface="微软雅黑" panose="020B0503020204020204" pitchFamily="34" charset="-122"/>
                </a:rPr>
                <a:t>手段是否完整可行？</a:t>
              </a:r>
              <a:endParaRPr lang="en-US" altLang="zh-CN" dirty="0">
                <a:solidFill>
                  <a:schemeClr val="tx1">
                    <a:lumMod val="75000"/>
                  </a:schemeClr>
                </a:solidFill>
                <a:latin typeface="微软雅黑" panose="020B0503020204020204" pitchFamily="34" charset="-122"/>
                <a:ea typeface="微软雅黑" panose="020B0503020204020204" pitchFamily="34" charset="-122"/>
              </a:endParaRPr>
            </a:p>
            <a:p>
              <a:pPr marL="171450" indent="-171450" eaLnBrk="0" hangingPunct="0">
                <a:lnSpc>
                  <a:spcPct val="120000"/>
                </a:lnSpc>
                <a:buFont typeface="Wingdings" panose="05000000000000000000" pitchFamily="2" charset="2"/>
                <a:buChar char="l"/>
              </a:pPr>
              <a:r>
                <a:rPr lang="zh-CN" altLang="en-US" dirty="0">
                  <a:solidFill>
                    <a:schemeClr val="tx1">
                      <a:lumMod val="75000"/>
                    </a:schemeClr>
                  </a:solidFill>
                  <a:latin typeface="微软雅黑" panose="020B0503020204020204" pitchFamily="34" charset="-122"/>
                  <a:ea typeface="微软雅黑" panose="020B0503020204020204" pitchFamily="34" charset="-122"/>
                </a:rPr>
                <a:t>与项目实施有关的基础设施条件是否完整？</a:t>
              </a:r>
              <a:endParaRPr lang="en-US" altLang="zh-CN" dirty="0">
                <a:solidFill>
                  <a:schemeClr val="tx1">
                    <a:lumMod val="75000"/>
                  </a:schemeClr>
                </a:solidFill>
                <a:latin typeface="微软雅黑" panose="020B0503020204020204" pitchFamily="34" charset="-122"/>
                <a:ea typeface="微软雅黑" panose="020B0503020204020204" pitchFamily="34" charset="-122"/>
              </a:endParaRPr>
            </a:p>
            <a:p>
              <a:pPr marL="171450" indent="-171450" eaLnBrk="0" hangingPunct="0">
                <a:lnSpc>
                  <a:spcPct val="120000"/>
                </a:lnSpc>
                <a:buFont typeface="Wingdings" panose="05000000000000000000" pitchFamily="2" charset="2"/>
                <a:buChar char="l"/>
              </a:pPr>
              <a:r>
                <a:rPr lang="zh-CN" altLang="en-US" dirty="0">
                  <a:solidFill>
                    <a:schemeClr val="tx1">
                      <a:lumMod val="75000"/>
                    </a:schemeClr>
                  </a:solidFill>
                  <a:latin typeface="微软雅黑" panose="020B0503020204020204" pitchFamily="34" charset="-122"/>
                  <a:ea typeface="微软雅黑" panose="020B0503020204020204" pitchFamily="34" charset="-122"/>
                </a:rPr>
                <a:t>具体操作与管理流程是否明确？</a:t>
              </a:r>
              <a:endParaRPr lang="en-US" altLang="zh-CN" dirty="0">
                <a:solidFill>
                  <a:schemeClr val="tx1">
                    <a:lumMod val="75000"/>
                  </a:schemeClr>
                </a:solidFill>
                <a:latin typeface="微软雅黑" panose="020B0503020204020204" pitchFamily="34" charset="-122"/>
                <a:ea typeface="微软雅黑" panose="020B0503020204020204" pitchFamily="34" charset="-122"/>
              </a:endParaRPr>
            </a:p>
            <a:p>
              <a:pPr marL="171450" indent="-171450" eaLnBrk="0" hangingPunct="0">
                <a:lnSpc>
                  <a:spcPct val="120000"/>
                </a:lnSpc>
                <a:buFont typeface="Wingdings" panose="05000000000000000000" pitchFamily="2" charset="2"/>
                <a:buChar char="l"/>
              </a:pPr>
              <a:r>
                <a:rPr lang="en-US" altLang="zh-CN" sz="1600" dirty="0">
                  <a:solidFill>
                    <a:schemeClr val="tx1">
                      <a:lumMod val="7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662013" y="4275640"/>
              <a:ext cx="3192657" cy="483173"/>
            </a:xfrm>
            <a:prstGeom prst="rect">
              <a:avLst/>
            </a:prstGeom>
            <a:noFill/>
            <a:ln w="9525">
              <a:noFill/>
            </a:ln>
          </p:spPr>
          <p:txBody>
            <a:bodyPr anchor="ctr"/>
            <a:lstStyle/>
            <a:p>
              <a:pPr marL="171450" indent="-171450" eaLnBrk="0" hangingPunct="0">
                <a:lnSpc>
                  <a:spcPct val="120000"/>
                </a:lnSpc>
                <a:buFont typeface="Wingdings" panose="05000000000000000000" pitchFamily="2" charset="2"/>
                <a:buChar char="l"/>
              </a:pPr>
              <a:r>
                <a:rPr lang="zh-CN" altLang="en-US" dirty="0">
                  <a:solidFill>
                    <a:schemeClr val="tx1">
                      <a:lumMod val="75000"/>
                    </a:schemeClr>
                  </a:solidFill>
                  <a:latin typeface="微软雅黑" panose="020B0503020204020204" pitchFamily="34" charset="-122"/>
                  <a:ea typeface="微软雅黑" panose="020B0503020204020204" pitchFamily="34" charset="-122"/>
                </a:rPr>
                <a:t>专项资金管理制度健全性？</a:t>
              </a:r>
              <a:endParaRPr lang="en-US" altLang="zh-CN" dirty="0">
                <a:solidFill>
                  <a:schemeClr val="tx1">
                    <a:lumMod val="75000"/>
                  </a:schemeClr>
                </a:solidFill>
                <a:latin typeface="微软雅黑" panose="020B0503020204020204" pitchFamily="34" charset="-122"/>
                <a:ea typeface="微软雅黑" panose="020B0503020204020204" pitchFamily="34" charset="-122"/>
              </a:endParaRPr>
            </a:p>
            <a:p>
              <a:pPr marL="171450" indent="-171450" eaLnBrk="0" hangingPunct="0">
                <a:lnSpc>
                  <a:spcPct val="120000"/>
                </a:lnSpc>
                <a:buFont typeface="Wingdings" panose="05000000000000000000" pitchFamily="2" charset="2"/>
                <a:buChar char="l"/>
              </a:pPr>
              <a:r>
                <a:rPr lang="zh-CN" altLang="en-US" dirty="0">
                  <a:solidFill>
                    <a:schemeClr val="tx1">
                      <a:lumMod val="75000"/>
                    </a:schemeClr>
                  </a:solidFill>
                  <a:latin typeface="微软雅黑" panose="020B0503020204020204" pitchFamily="34" charset="-122"/>
                  <a:ea typeface="微软雅黑" panose="020B0503020204020204" pitchFamily="34" charset="-122"/>
                </a:rPr>
                <a:t>资金来源与筹集渠道是否明确？</a:t>
              </a:r>
              <a:endParaRPr lang="en-US" altLang="zh-CN" dirty="0">
                <a:solidFill>
                  <a:schemeClr val="tx1">
                    <a:lumMod val="75000"/>
                  </a:schemeClr>
                </a:solidFill>
                <a:latin typeface="微软雅黑" panose="020B0503020204020204" pitchFamily="34" charset="-122"/>
                <a:ea typeface="微软雅黑" panose="020B0503020204020204" pitchFamily="34" charset="-122"/>
              </a:endParaRPr>
            </a:p>
            <a:p>
              <a:pPr marL="171450" indent="-171450" eaLnBrk="0" hangingPunct="0">
                <a:lnSpc>
                  <a:spcPct val="120000"/>
                </a:lnSpc>
                <a:buFont typeface="Wingdings" panose="05000000000000000000" pitchFamily="2" charset="2"/>
                <a:buChar char="l"/>
              </a:pPr>
              <a:r>
                <a:rPr lang="zh-CN" altLang="en-US" dirty="0">
                  <a:solidFill>
                    <a:schemeClr val="tx1">
                      <a:lumMod val="75000"/>
                    </a:schemeClr>
                  </a:solidFill>
                  <a:latin typeface="微软雅黑" panose="020B0503020204020204" pitchFamily="34" charset="-122"/>
                  <a:ea typeface="微软雅黑" panose="020B0503020204020204" pitchFamily="34" charset="-122"/>
                </a:rPr>
                <a:t>资金到位时间、条件是否能够落实？</a:t>
              </a:r>
              <a:endParaRPr lang="en-US" altLang="zh-CN" dirty="0">
                <a:solidFill>
                  <a:schemeClr val="tx1">
                    <a:lumMod val="75000"/>
                  </a:schemeClr>
                </a:solidFill>
                <a:latin typeface="微软雅黑" panose="020B0503020204020204" pitchFamily="34" charset="-122"/>
                <a:ea typeface="微软雅黑" panose="020B0503020204020204" pitchFamily="34" charset="-122"/>
              </a:endParaRPr>
            </a:p>
            <a:p>
              <a:pPr marL="171450" indent="-171450" eaLnBrk="0" hangingPunct="0">
                <a:lnSpc>
                  <a:spcPct val="120000"/>
                </a:lnSpc>
                <a:buFont typeface="Wingdings" panose="05000000000000000000" pitchFamily="2" charset="2"/>
                <a:buChar char="l"/>
              </a:pPr>
              <a:r>
                <a:rPr lang="zh-CN" altLang="en-US" dirty="0">
                  <a:solidFill>
                    <a:schemeClr val="tx1">
                      <a:lumMod val="75000"/>
                    </a:schemeClr>
                  </a:solidFill>
                  <a:latin typeface="微软雅黑" panose="020B0503020204020204" pitchFamily="34" charset="-122"/>
                  <a:ea typeface="微软雅黑" panose="020B0503020204020204" pitchFamily="34" charset="-122"/>
                </a:rPr>
                <a:t>资金分配方案的科学性</a:t>
              </a:r>
              <a:r>
                <a:rPr lang="zh-CN" altLang="en-US" dirty="0" smtClean="0">
                  <a:solidFill>
                    <a:schemeClr val="tx1">
                      <a:lumMod val="75000"/>
                    </a:schemeClr>
                  </a:solidFill>
                  <a:latin typeface="微软雅黑" panose="020B0503020204020204" pitchFamily="34" charset="-122"/>
                  <a:ea typeface="微软雅黑" panose="020B0503020204020204" pitchFamily="34" charset="-122"/>
                </a:rPr>
                <a:t>？</a:t>
              </a:r>
              <a:endParaRPr lang="en-US" altLang="zh-CN" dirty="0">
                <a:solidFill>
                  <a:schemeClr val="tx1">
                    <a:lumMod val="7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973830" y="2260106"/>
              <a:ext cx="1082040" cy="323850"/>
            </a:xfrm>
            <a:prstGeom prst="rect">
              <a:avLst/>
            </a:prstGeom>
            <a:noFill/>
            <a:ln w="9525">
              <a:noFill/>
            </a:ln>
          </p:spPr>
          <p:txBody>
            <a:bodyPr anchor="ctr"/>
            <a:lstStyle/>
            <a:p>
              <a:pPr algn="ctr" eaLnBrk="0" hangingPunct="0">
                <a:lnSpc>
                  <a:spcPct val="120000"/>
                </a:lnSpc>
              </a:pPr>
              <a:r>
                <a:rPr lang="zh-CN" altLang="en-US" sz="2400" b="1" dirty="0">
                  <a:solidFill>
                    <a:srgbClr val="FFFFFF"/>
                  </a:solidFill>
                  <a:latin typeface="微软雅黑" panose="020B0503020204020204" pitchFamily="34" charset="-122"/>
                  <a:ea typeface="微软雅黑" panose="020B0503020204020204" pitchFamily="34" charset="-122"/>
                </a:rPr>
                <a:t>实施方案可行性</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5822781" y="1765413"/>
              <a:ext cx="2612231" cy="740738"/>
            </a:xfrm>
            <a:prstGeom prst="rect">
              <a:avLst/>
            </a:prstGeom>
            <a:noFill/>
            <a:ln w="9525">
              <a:noFill/>
            </a:ln>
          </p:spPr>
          <p:txBody>
            <a:bodyPr anchor="ctr"/>
            <a:lstStyle/>
            <a:p>
              <a:pPr marL="171450" indent="-171450">
                <a:lnSpc>
                  <a:spcPct val="120000"/>
                </a:lnSpc>
                <a:buFont typeface="Wingdings" panose="05000000000000000000" pitchFamily="2" charset="2"/>
                <a:buChar char="l"/>
              </a:pPr>
              <a:r>
                <a:rPr lang="zh-CN" altLang="en-US" dirty="0">
                  <a:solidFill>
                    <a:schemeClr val="tx1">
                      <a:lumMod val="75000"/>
                    </a:schemeClr>
                  </a:solidFill>
                  <a:latin typeface="微软雅黑" panose="020B0503020204020204" pitchFamily="34" charset="-122"/>
                  <a:ea typeface="微软雅黑" panose="020B0503020204020204" pitchFamily="34" charset="-122"/>
                </a:rPr>
                <a:t>项目实施组织机构是否健全？</a:t>
              </a:r>
              <a:endParaRPr lang="en-US" altLang="zh-CN" dirty="0">
                <a:solidFill>
                  <a:schemeClr val="tx1">
                    <a:lumMod val="75000"/>
                  </a:schemeClr>
                </a:solidFill>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l"/>
              </a:pPr>
              <a:r>
                <a:rPr lang="zh-CN" altLang="en-US" dirty="0">
                  <a:solidFill>
                    <a:schemeClr val="tx1">
                      <a:lumMod val="75000"/>
                    </a:schemeClr>
                  </a:solidFill>
                  <a:latin typeface="微软雅黑" panose="020B0503020204020204" pitchFamily="34" charset="-122"/>
                  <a:ea typeface="微软雅黑" panose="020B0503020204020204" pitchFamily="34" charset="-122"/>
                </a:rPr>
                <a:t>各参与主体职责是否明确？</a:t>
              </a:r>
              <a:endParaRPr lang="en-US" altLang="zh-CN" dirty="0">
                <a:solidFill>
                  <a:schemeClr val="tx1">
                    <a:lumMod val="75000"/>
                  </a:schemeClr>
                </a:solidFill>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l"/>
              </a:pPr>
              <a:r>
                <a:rPr lang="zh-CN" altLang="en-US" dirty="0">
                  <a:solidFill>
                    <a:schemeClr val="tx1">
                      <a:lumMod val="75000"/>
                    </a:schemeClr>
                  </a:solidFill>
                  <a:latin typeface="微软雅黑" panose="020B0503020204020204" pitchFamily="34" charset="-122"/>
                  <a:ea typeface="微软雅黑" panose="020B0503020204020204" pitchFamily="34" charset="-122"/>
                </a:rPr>
                <a:t>各项管理制度是否健全有效？</a:t>
              </a:r>
              <a:endParaRPr lang="en-US" altLang="zh-CN" dirty="0">
                <a:solidFill>
                  <a:schemeClr val="tx1">
                    <a:lumMod val="75000"/>
                  </a:schemeClr>
                </a:solidFill>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l"/>
              </a:pPr>
              <a:r>
                <a:rPr lang="en-US" altLang="zh-CN" sz="1600" dirty="0">
                  <a:solidFill>
                    <a:schemeClr val="tx1">
                      <a:lumMod val="7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1404442" y="1312200"/>
              <a:ext cx="1872208" cy="0"/>
            </a:xfrm>
            <a:prstGeom prst="line">
              <a:avLst/>
            </a:prstGeom>
            <a:noFill/>
            <a:ln w="6350" cap="flat" cmpd="sng" algn="ctr">
              <a:solidFill>
                <a:srgbClr val="53548A"/>
              </a:solidFill>
              <a:prstDash val="solid"/>
              <a:miter lim="800000"/>
            </a:ln>
            <a:effectLst/>
          </p:spPr>
        </p:cxnSp>
        <p:cxnSp>
          <p:nvCxnSpPr>
            <p:cNvPr id="18" name="直接连接符 17"/>
            <p:cNvCxnSpPr/>
            <p:nvPr/>
          </p:nvCxnSpPr>
          <p:spPr>
            <a:xfrm>
              <a:off x="3276650" y="1312200"/>
              <a:ext cx="227488" cy="246925"/>
            </a:xfrm>
            <a:prstGeom prst="line">
              <a:avLst/>
            </a:prstGeom>
            <a:noFill/>
            <a:ln w="6350" cap="flat" cmpd="sng" algn="ctr">
              <a:solidFill>
                <a:srgbClr val="53548A"/>
              </a:solidFill>
              <a:prstDash val="solid"/>
              <a:miter lim="800000"/>
            </a:ln>
            <a:effectLst/>
          </p:spPr>
        </p:cxnSp>
        <p:sp>
          <p:nvSpPr>
            <p:cNvPr id="19" name="文本框 24"/>
            <p:cNvSpPr txBox="1"/>
            <p:nvPr/>
          </p:nvSpPr>
          <p:spPr>
            <a:xfrm>
              <a:off x="972394" y="887804"/>
              <a:ext cx="2260152" cy="329283"/>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技术方案科学性</a:t>
              </a:r>
              <a:endParaRPr lang="zh-CN" altLang="en-US" sz="2400" dirty="0">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5758339" y="1352017"/>
              <a:ext cx="2198831" cy="0"/>
            </a:xfrm>
            <a:prstGeom prst="line">
              <a:avLst/>
            </a:prstGeom>
            <a:noFill/>
            <a:ln w="6350" cap="flat" cmpd="sng" algn="ctr">
              <a:solidFill>
                <a:srgbClr val="53548A"/>
              </a:solidFill>
              <a:prstDash val="solid"/>
              <a:miter lim="800000"/>
            </a:ln>
            <a:effectLst/>
          </p:spPr>
        </p:cxnSp>
        <p:cxnSp>
          <p:nvCxnSpPr>
            <p:cNvPr id="21" name="直接连接符 20"/>
            <p:cNvCxnSpPr/>
            <p:nvPr/>
          </p:nvCxnSpPr>
          <p:spPr>
            <a:xfrm flipH="1">
              <a:off x="5541040" y="1352017"/>
              <a:ext cx="217299" cy="196763"/>
            </a:xfrm>
            <a:prstGeom prst="line">
              <a:avLst/>
            </a:prstGeom>
            <a:noFill/>
            <a:ln w="6350" cap="flat" cmpd="sng" algn="ctr">
              <a:solidFill>
                <a:srgbClr val="53548A"/>
              </a:solidFill>
              <a:prstDash val="solid"/>
              <a:miter lim="800000"/>
            </a:ln>
            <a:effectLst/>
          </p:spPr>
        </p:cxnSp>
        <p:sp>
          <p:nvSpPr>
            <p:cNvPr id="22" name="文本框 61"/>
            <p:cNvSpPr txBox="1"/>
            <p:nvPr/>
          </p:nvSpPr>
          <p:spPr>
            <a:xfrm>
              <a:off x="5671513" y="957623"/>
              <a:ext cx="2260152" cy="329283"/>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组织保障健全性</a:t>
              </a:r>
              <a:endParaRPr lang="zh-CN" altLang="en-US" sz="2400"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4729697" y="3923534"/>
              <a:ext cx="2128057" cy="0"/>
            </a:xfrm>
            <a:prstGeom prst="line">
              <a:avLst/>
            </a:prstGeom>
            <a:noFill/>
            <a:ln w="6350" cap="flat" cmpd="sng" algn="ctr">
              <a:solidFill>
                <a:srgbClr val="53548A"/>
              </a:solidFill>
              <a:prstDash val="solid"/>
              <a:miter lim="800000"/>
            </a:ln>
            <a:effectLst/>
          </p:spPr>
        </p:cxnSp>
        <p:sp>
          <p:nvSpPr>
            <p:cNvPr id="24" name="文本框 64"/>
            <p:cNvSpPr txBox="1"/>
            <p:nvPr/>
          </p:nvSpPr>
          <p:spPr>
            <a:xfrm>
              <a:off x="4977268" y="3563648"/>
              <a:ext cx="2260152" cy="329283"/>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资金投入管理有效性</a:t>
              </a:r>
              <a:endParaRPr lang="zh-CN" altLang="en-US" sz="240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flipH="1" flipV="1">
              <a:off x="4593259" y="3777652"/>
              <a:ext cx="136438" cy="155328"/>
            </a:xfrm>
            <a:prstGeom prst="line">
              <a:avLst/>
            </a:prstGeom>
            <a:noFill/>
            <a:ln w="6350" cap="flat" cmpd="sng" algn="ctr">
              <a:solidFill>
                <a:srgbClr val="53548A"/>
              </a:solidFill>
              <a:prstDash val="solid"/>
              <a:miter lim="800000"/>
            </a:ln>
            <a:effectLst/>
          </p:spPr>
        </p:cxnSp>
      </p:grpSp>
      <p:grpSp>
        <p:nvGrpSpPr>
          <p:cNvPr id="29" name="组合 28"/>
          <p:cNvGrpSpPr/>
          <p:nvPr/>
        </p:nvGrpSpPr>
        <p:grpSpPr>
          <a:xfrm>
            <a:off x="-583257" y="130077"/>
            <a:ext cx="5599759" cy="984885"/>
            <a:chOff x="-633047" y="224137"/>
            <a:chExt cx="6330461" cy="984885"/>
          </a:xfrm>
        </p:grpSpPr>
        <p:sp>
          <p:nvSpPr>
            <p:cNvPr id="30"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事前</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绩效评估   </a:t>
              </a:r>
              <a:r>
                <a:rPr lang="zh-CN" altLang="en-US" sz="2400" dirty="0">
                  <a:solidFill>
                    <a:schemeClr val="accent1"/>
                  </a:solidFill>
                  <a:latin typeface="华文细黑" panose="02010600040101010101" pitchFamily="2" charset="-122"/>
                  <a:ea typeface="华文细黑" panose="02010600040101010101" pitchFamily="2" charset="-122"/>
                </a:rPr>
                <a:t>评估内容</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31" name="直接连接符 30"/>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83257" y="130077"/>
            <a:ext cx="8475232" cy="984885"/>
            <a:chOff x="-633047" y="224137"/>
            <a:chExt cx="6330461" cy="984885"/>
          </a:xfrm>
        </p:grpSpPr>
        <p:sp>
          <p:nvSpPr>
            <p:cNvPr id="18"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事前</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绩效评估   </a:t>
              </a:r>
              <a:r>
                <a:rPr lang="zh-CN" altLang="en-US" sz="2400" dirty="0">
                  <a:solidFill>
                    <a:schemeClr val="accent1"/>
                  </a:solidFill>
                  <a:latin typeface="华文细黑" panose="02010600040101010101" pitchFamily="2" charset="-122"/>
                  <a:ea typeface="华文细黑" panose="02010600040101010101" pitchFamily="2" charset="-122"/>
                </a:rPr>
                <a:t>评估内容（项目实施必要性）</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19" name="直接连接符 18"/>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100" name="文本框 99"/>
          <p:cNvSpPr txBox="1"/>
          <p:nvPr/>
        </p:nvSpPr>
        <p:spPr>
          <a:xfrm>
            <a:off x="447675" y="1115060"/>
            <a:ext cx="10565765" cy="5212080"/>
          </a:xfrm>
          <a:prstGeom prst="rect">
            <a:avLst/>
          </a:prstGeom>
          <a:noFill/>
          <a:ln w="9525">
            <a:noFill/>
          </a:ln>
        </p:spPr>
        <p:txBody>
          <a:bodyPr wrap="square">
            <a:spAutoFit/>
          </a:bodyPr>
          <a:p>
            <a:pPr marL="0" indent="406400" algn="l" latinLnBrk="0">
              <a:lnSpc>
                <a:spcPct val="150000"/>
              </a:lnSpc>
            </a:pP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主要评估项目政策</a:t>
            </a:r>
            <a:r>
              <a:rPr lang="zh-CN" altLang="en-US" sz="32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rPr>
              <a:t>是否有</a:t>
            </a: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明确的绩效目标，</a:t>
            </a:r>
            <a:endParaRPr lang="zh-CN" altLang="en-US" sz="32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绩效目标</a:t>
            </a:r>
            <a:r>
              <a:rPr lang="zh-CN" altLang="en-US" sz="32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rPr>
              <a:t>是否</a:t>
            </a: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与部门的长期规划目标、年度工作目标相</a:t>
            </a:r>
            <a:r>
              <a:rPr lang="zh-CN" altLang="en-US" sz="32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rPr>
              <a:t>一致</a:t>
            </a: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，项目政策产出和效果是</a:t>
            </a:r>
            <a:r>
              <a:rPr lang="zh-CN" altLang="en-US" sz="32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rPr>
              <a:t>否相关联</a:t>
            </a: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，受益群体的定位</a:t>
            </a:r>
            <a:r>
              <a:rPr lang="zh-CN" altLang="en-US" sz="32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rPr>
              <a:t>是否准确</a:t>
            </a: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a:t>
            </a:r>
            <a:endParaRPr lang="zh-CN" altLang="en-US" sz="32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绩效目标与项目要解决的问题</a:t>
            </a:r>
            <a:r>
              <a:rPr lang="zh-CN" altLang="en-US" sz="32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rPr>
              <a:t>是否匹配</a:t>
            </a: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、与现实需求是否匹配，是否具有一定的前瞻性和挑战性</a:t>
            </a:r>
            <a:endParaRPr lang="zh-CN" altLang="en-US" sz="32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50000"/>
              </a:lnSpc>
            </a:pPr>
            <a:r>
              <a:rPr lang="zh-CN" altLang="en-US" sz="32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rPr>
              <a:t>绩效指标设置</a:t>
            </a:r>
            <a:r>
              <a:rPr lang="zh-CN" altLang="en-US" sz="3200" b="1" u="none">
                <a:latin typeface="仿宋_GB2312" panose="02010609030101010101" pitchFamily="1" charset="-122"/>
                <a:ea typeface="仿宋_GB2312" panose="02010609030101010101" pitchFamily="1" charset="-122"/>
                <a:cs typeface="仿宋_GB2312" panose="02010609030101010101" pitchFamily="1" charset="-122"/>
              </a:rPr>
              <a:t>是否与项目高度相关，是否细化、量化。</a:t>
            </a:r>
            <a:endParaRPr lang="zh-CN" altLang="en-US" sz="3200" b="1" u="none">
              <a:latin typeface="仿宋_GB2312" panose="02010609030101010101" pitchFamily="1" charset="-122"/>
              <a:ea typeface="仿宋_GB2312" panose="02010609030101010101" pitchFamily="1" charset="-122"/>
              <a:cs typeface="仿宋_GB2312" panose="02010609030101010101" pitchFamily="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965200" y="365760"/>
            <a:ext cx="6400800" cy="518160"/>
          </a:xfrm>
          <a:prstGeom prst="rect">
            <a:avLst/>
          </a:prstGeom>
          <a:noFill/>
          <a:ln w="9525">
            <a:noFill/>
          </a:ln>
        </p:spPr>
        <p:txBody>
          <a:bodyPr wrap="square">
            <a:spAutoFit/>
          </a:bodyPr>
          <a:p>
            <a:pPr marL="0" indent="0" algn="l"/>
            <a:r>
              <a:rPr lang="zh-CN" altLang="en-US" sz="2800" b="1" u="none">
                <a:solidFill>
                  <a:schemeClr val="accent2">
                    <a:lumMod val="75000"/>
                  </a:schemeClr>
                </a:solidFill>
                <a:latin typeface="宋体" panose="02010600030101010101" pitchFamily="2" charset="-122"/>
                <a:ea typeface="宋体" panose="02010600030101010101" pitchFamily="2" charset="-122"/>
                <a:cs typeface="宋体" panose="02010600030101010101" pitchFamily="2" charset="-122"/>
              </a:rPr>
              <a:t>事前绩效评估政策项目绩效目标申报表</a:t>
            </a:r>
            <a:endParaRPr lang="zh-CN" altLang="en-US" sz="2800" b="1" u="none">
              <a:solidFill>
                <a:schemeClr val="accent2">
                  <a:lumMod val="7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1117600" y="1188720"/>
            <a:ext cx="10123805" cy="5120640"/>
          </a:xfrm>
          <a:prstGeom prst="rect">
            <a:avLst/>
          </a:prstGeom>
          <a:noFill/>
          <a:ln w="9525">
            <a:noFill/>
          </a:ln>
        </p:spPr>
        <p:txBody>
          <a:bodyPr wrap="square">
            <a:spAutoFit/>
          </a:bodyPr>
          <a:p>
            <a:pPr marL="0" indent="406400" algn="l"/>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绩效指标：是对项目政策绩效目标的细化和量化，一般包括：（</a:t>
            </a:r>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）产出指标：反映预算部门根据项目政策既定目标计划完成的产品和服务情况。产出指标按具体产出内容分项填写，每项产出内容可以用产出数量指标、产出质量指标、产出进度指标和产出成本指标来具体说明。</a:t>
            </a:r>
            <a:endParaRPr lang="zh-CN" altLang="en-US" sz="24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①</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产出数量指标：反映项目政策计划完成的产品或服务数量，通常用绝对数表示。</a:t>
            </a:r>
            <a:endParaRPr lang="zh-CN" altLang="en-US" sz="24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②</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产出质量指标：反映项目政策计划提供产品或服务达到的标准、水平和效果，表明服务或生产的相对水平、平均水平的指标，它的数值不随总体范围的大小而增减。</a:t>
            </a:r>
            <a:endParaRPr lang="zh-CN" altLang="en-US" sz="24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③</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产出进度指标：反映项目政策计划提供产品或服务的及时程度和效率情况。</a:t>
            </a:r>
            <a:endParaRPr lang="zh-CN" altLang="en-US" sz="24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④</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产出成本指标：反映项目政策计划提供产品或服务所需成本，分单位成本和总成本等。</a:t>
            </a:r>
            <a:endParaRPr lang="zh-CN" altLang="en-US" sz="2400" b="1" u="none">
              <a:latin typeface="仿宋_GB2312" panose="02010609030101010101" pitchFamily="1" charset="-122"/>
              <a:ea typeface="仿宋_GB2312" panose="02010609030101010101" pitchFamily="1" charset="-122"/>
              <a:cs typeface="仿宋_GB2312" panose="02010609030101010101" pitchFamily="1" charset="-122"/>
            </a:endParaRPr>
          </a:p>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117600" y="76200"/>
            <a:ext cx="6400800" cy="518160"/>
          </a:xfrm>
          <a:prstGeom prst="rect">
            <a:avLst/>
          </a:prstGeom>
          <a:noFill/>
          <a:ln w="9525">
            <a:noFill/>
          </a:ln>
        </p:spPr>
        <p:txBody>
          <a:bodyPr wrap="square">
            <a:spAutoFit/>
          </a:bodyPr>
          <a:p>
            <a:pPr marL="0" indent="0" algn="l"/>
            <a:r>
              <a:rPr lang="zh-CN" altLang="en-US" sz="2800" b="1" u="none">
                <a:solidFill>
                  <a:schemeClr val="accent2">
                    <a:lumMod val="75000"/>
                  </a:schemeClr>
                </a:solidFill>
                <a:latin typeface="宋体" panose="02010600030101010101" pitchFamily="2" charset="-122"/>
                <a:ea typeface="宋体" panose="02010600030101010101" pitchFamily="2" charset="-122"/>
                <a:cs typeface="宋体" panose="02010600030101010101" pitchFamily="2" charset="-122"/>
              </a:rPr>
              <a:t>事前绩效评估政策项目绩效目标申报表</a:t>
            </a:r>
            <a:endParaRPr lang="zh-CN" altLang="en-US" sz="2800" b="1" u="none">
              <a:solidFill>
                <a:schemeClr val="accent2">
                  <a:lumMod val="7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538480" y="594360"/>
            <a:ext cx="10627360" cy="6631940"/>
          </a:xfrm>
          <a:prstGeom prst="rect">
            <a:avLst/>
          </a:prstGeom>
          <a:noFill/>
          <a:ln w="9525">
            <a:noFill/>
          </a:ln>
        </p:spPr>
        <p:txBody>
          <a:bodyPr wrap="square">
            <a:spAutoFit/>
          </a:bodyPr>
          <a:p>
            <a:pPr marL="0" indent="406400" algn="l" latinLnBrk="0">
              <a:lnSpc>
                <a:spcPct val="130000"/>
              </a:lnSpc>
            </a:pP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a:t>
            </a:r>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效果指标：反映与既定绩效目标相关的、财政支出预期结果的实现程度，主要用来说明预算支出预计或可能给预算执行单位以外的服务对象或社会群体提供的价值，既包括短期价值，也包括长期价值。效果指标可以用经济效果指标、社会效果指标、环境效果指标、可持续影响指标和服务对象满意度指标来具体说明。</a:t>
            </a:r>
            <a:endParaRPr lang="zh-CN" altLang="en-US" sz="24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30000"/>
              </a:lnSpc>
            </a:pPr>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①</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经济效益指标：是指预算支出活动或项目本身所具有的一些经济特性，如是否有利于服务对象经济收入的增加，是否有利于国内生产总值（</a:t>
            </a:r>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GDP</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）、人均</a:t>
            </a:r>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GDP</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、城乡居民收入、基尼系数、恩格尔系数等方面的改善。</a:t>
            </a:r>
            <a:endParaRPr lang="zh-CN" altLang="en-US" sz="24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30000"/>
              </a:lnSpc>
            </a:pPr>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②</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社会效益指标：是项目活动可能完成的有形资源、无形服务、知识产权等产出物，为一定数量的服务对象或社会群体带来的直接或间接的社会价值、思想价值、文化价值等。包括劳动机会、娱乐活动、文化进步等。</a:t>
            </a:r>
            <a:endParaRPr lang="zh-CN" altLang="en-US" sz="24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latinLnBrk="0">
              <a:lnSpc>
                <a:spcPct val="130000"/>
              </a:lnSpc>
            </a:pPr>
            <a:r>
              <a:rPr lang="en-US" altLang="zh-CN" sz="2400" b="1" u="none">
                <a:latin typeface="仿宋_GB2312" panose="02010609030101010101" pitchFamily="1" charset="-122"/>
                <a:ea typeface="仿宋_GB2312" panose="02010609030101010101" pitchFamily="1" charset="-122"/>
                <a:cs typeface="仿宋_GB2312" panose="02010609030101010101" pitchFamily="1" charset="-122"/>
              </a:rPr>
              <a:t>③</a:t>
            </a:r>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环境效益指标：是对项目活动环境后果的衡量，可以从植被覆盖、水土流失、三废治理、节能减排、生态平衡等方面进行具体描述。</a:t>
            </a:r>
            <a:endParaRPr lang="zh-CN" altLang="en-US" sz="24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endParaRPr lang="zh-CN" alt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117600" y="76200"/>
            <a:ext cx="6400800" cy="518160"/>
          </a:xfrm>
          <a:prstGeom prst="rect">
            <a:avLst/>
          </a:prstGeom>
          <a:noFill/>
          <a:ln w="9525">
            <a:noFill/>
          </a:ln>
        </p:spPr>
        <p:txBody>
          <a:bodyPr wrap="square">
            <a:spAutoFit/>
          </a:bodyPr>
          <a:p>
            <a:pPr marL="0" indent="0" algn="l"/>
            <a:r>
              <a:rPr lang="zh-CN" altLang="en-US" sz="2800" b="1" u="none">
                <a:solidFill>
                  <a:schemeClr val="accent2">
                    <a:lumMod val="75000"/>
                  </a:schemeClr>
                </a:solidFill>
                <a:latin typeface="宋体" panose="02010600030101010101" pitchFamily="2" charset="-122"/>
                <a:ea typeface="宋体" panose="02010600030101010101" pitchFamily="2" charset="-122"/>
                <a:cs typeface="宋体" panose="02010600030101010101" pitchFamily="2" charset="-122"/>
              </a:rPr>
              <a:t>事前绩效评估政策项目绩效目标申报表</a:t>
            </a:r>
            <a:endParaRPr lang="zh-CN" altLang="en-US" sz="2800" b="1" u="none">
              <a:solidFill>
                <a:schemeClr val="accent2">
                  <a:lumMod val="7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29920" y="452120"/>
            <a:ext cx="10627360" cy="4846320"/>
          </a:xfrm>
          <a:prstGeom prst="rect">
            <a:avLst/>
          </a:prstGeom>
          <a:noFill/>
          <a:ln w="9525">
            <a:noFill/>
          </a:ln>
        </p:spPr>
        <p:txBody>
          <a:bodyPr wrap="square">
            <a:spAutoFit/>
          </a:bodyPr>
          <a:p>
            <a:pPr marL="0" indent="406400" algn="l"/>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a:t>
            </a:r>
            <a:r>
              <a:rPr lang="en-US" altLang="zh-CN" sz="2400" b="0"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效果指标：反映与既定绩效目标相关的、财政支出预期结果的实现程度，主要用来说明预算支出预计或可能给预算执行单位以外的服务对象或社会群体提供的价值，既包括短期价值，也包括长期价值。效果指标可以用经济效果指标、社会效果指标、环境效果指标、可持续影响指标和服务对象满意度指标来具体说明。</a:t>
            </a:r>
            <a:endParaRPr lang="zh-CN" altLang="en-US" sz="24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400" b="0" u="none">
                <a:latin typeface="仿宋_GB2312" panose="02010609030101010101" pitchFamily="1" charset="-122"/>
                <a:ea typeface="仿宋_GB2312" panose="02010609030101010101" pitchFamily="1" charset="-122"/>
                <a:cs typeface="仿宋_GB2312" panose="02010609030101010101" pitchFamily="1" charset="-122"/>
              </a:rPr>
              <a:t>④</a:t>
            </a:r>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可持续影响指标：是项目实施对社会经济和资源环境的持续影响程度等</a:t>
            </a:r>
            <a:endParaRPr lang="zh-CN" altLang="en-US" sz="24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400" b="0" u="none">
                <a:latin typeface="仿宋_GB2312" panose="02010609030101010101" pitchFamily="1" charset="-122"/>
                <a:ea typeface="仿宋_GB2312" panose="02010609030101010101" pitchFamily="1" charset="-122"/>
                <a:cs typeface="仿宋_GB2312" panose="02010609030101010101" pitchFamily="1" charset="-122"/>
              </a:rPr>
              <a:t>⑤</a:t>
            </a:r>
            <a:r>
              <a:rPr lang="zh-CN" altLang="en-US" sz="2400" b="0" u="none">
                <a:latin typeface="仿宋_GB2312" panose="02010609030101010101" pitchFamily="1" charset="-122"/>
                <a:ea typeface="仿宋_GB2312" panose="02010609030101010101" pitchFamily="1" charset="-122"/>
                <a:cs typeface="仿宋_GB2312" panose="02010609030101010101" pitchFamily="1" charset="-122"/>
              </a:rPr>
              <a:t>服务对象满意度指标：反映的是公众或者相关利益方对预算项目活动产出物或提供的服务所产生的感受与自己的期望所进行的对比，是一个相对概念。如：公众满意度、医疗投诉率、内部员工满意度等指标。</a:t>
            </a:r>
            <a:endParaRPr lang="zh-CN" altLang="en-US" sz="24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endParaRPr lang="zh-CN" altLang="en-US" sz="2400"/>
          </a:p>
          <a:p>
            <a:pPr marL="0" indent="406400" algn="l"/>
            <a:r>
              <a:rPr lang="zh-CN" altLang="en-US" sz="2400"/>
              <a:t>（4）具体指标：包含指标内容和指标值两个部分，指标内容是对二级指标的细化；指标值是对指标内容确定的具体值，其中，可量化的用数值描述，不可量化的以定性描述。</a:t>
            </a:r>
            <a:endParaRPr lang="zh-CN"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83257" y="130077"/>
            <a:ext cx="8489300" cy="1107996"/>
            <a:chOff x="-633047" y="224137"/>
            <a:chExt cx="6330461" cy="1107996"/>
          </a:xfrm>
        </p:grpSpPr>
        <p:sp>
          <p:nvSpPr>
            <p:cNvPr id="23" name="文本框 47"/>
            <p:cNvSpPr txBox="1">
              <a:spLocks noChangeArrowheads="1"/>
            </p:cNvSpPr>
            <p:nvPr/>
          </p:nvSpPr>
          <p:spPr bwMode="auto">
            <a:xfrm>
              <a:off x="-633047" y="224137"/>
              <a:ext cx="63304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en-US" altLang="zh-CN" sz="3600" dirty="0" smtClean="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 </a:t>
              </a:r>
              <a:r>
                <a:rPr lang="zh-CN" altLang="en-US" sz="2800" dirty="0">
                  <a:solidFill>
                    <a:schemeClr val="tx1">
                      <a:lumMod val="75000"/>
                    </a:schemeClr>
                  </a:solidFill>
                  <a:latin typeface="华文细黑" panose="02010600040101010101" pitchFamily="2" charset="-122"/>
                  <a:ea typeface="华文细黑" panose="02010600040101010101" pitchFamily="2" charset="-122"/>
                </a:rPr>
                <a:t>事前绩效评估   </a:t>
              </a:r>
              <a:r>
                <a:rPr lang="zh-CN" altLang="en-US" sz="2400" dirty="0">
                  <a:solidFill>
                    <a:schemeClr val="accent1"/>
                  </a:solidFill>
                  <a:latin typeface="华文细黑" panose="02010600040101010101" pitchFamily="2" charset="-122"/>
                  <a:ea typeface="华文细黑" panose="02010600040101010101" pitchFamily="2" charset="-122"/>
                </a:rPr>
                <a:t>评估内容（预算编制合理性）</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24" name="直接连接符 23"/>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4" name="原创设计师QQ598969553      _1"/>
          <p:cNvCxnSpPr/>
          <p:nvPr/>
        </p:nvCxnSpPr>
        <p:spPr>
          <a:xfrm>
            <a:off x="3846463" y="2904034"/>
            <a:ext cx="1011497" cy="0"/>
          </a:xfrm>
          <a:prstGeom prst="line">
            <a:avLst/>
          </a:prstGeom>
          <a:noFill/>
          <a:ln w="9525" cap="flat" cmpd="sng" algn="ctr">
            <a:solidFill>
              <a:srgbClr val="626262"/>
            </a:solidFill>
            <a:prstDash val="sysDash"/>
            <a:miter lim="800000"/>
            <a:headEnd type="oval" w="med" len="med"/>
            <a:tailEnd type="oval" w="med" len="med"/>
          </a:ln>
          <a:effectLst/>
        </p:spPr>
      </p:cxnSp>
      <p:cxnSp>
        <p:nvCxnSpPr>
          <p:cNvPr id="5" name="原创设计师QQ598969553      _2"/>
          <p:cNvCxnSpPr/>
          <p:nvPr/>
        </p:nvCxnSpPr>
        <p:spPr>
          <a:xfrm>
            <a:off x="7083254" y="2904034"/>
            <a:ext cx="994639" cy="0"/>
          </a:xfrm>
          <a:prstGeom prst="line">
            <a:avLst/>
          </a:prstGeom>
          <a:noFill/>
          <a:ln w="9525" cap="flat" cmpd="sng" algn="ctr">
            <a:solidFill>
              <a:srgbClr val="626262"/>
            </a:solidFill>
            <a:prstDash val="sysDash"/>
            <a:miter lim="800000"/>
            <a:headEnd type="oval" w="med" len="med"/>
            <a:tailEnd type="oval" w="med" len="med"/>
          </a:ln>
          <a:effectLst/>
        </p:spPr>
      </p:cxnSp>
      <p:sp>
        <p:nvSpPr>
          <p:cNvPr id="6" name="原创设计师QQ598969553      _3"/>
          <p:cNvSpPr/>
          <p:nvPr/>
        </p:nvSpPr>
        <p:spPr>
          <a:xfrm flipH="1">
            <a:off x="1608330" y="1581243"/>
            <a:ext cx="2237611" cy="2645583"/>
          </a:xfrm>
          <a:prstGeom prst="arc">
            <a:avLst>
              <a:gd name="adj1" fmla="val 12184051"/>
              <a:gd name="adj2" fmla="val 0"/>
            </a:avLst>
          </a:prstGeom>
          <a:noFill/>
          <a:ln w="9525" cap="flat" cmpd="sng" algn="ctr">
            <a:solidFill>
              <a:srgbClr val="626262"/>
            </a:solidFill>
            <a:prstDash val="sysDash"/>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7" name="原创设计师QQ598969553      _4"/>
          <p:cNvSpPr/>
          <p:nvPr/>
        </p:nvSpPr>
        <p:spPr>
          <a:xfrm flipH="1" flipV="1">
            <a:off x="1608330" y="1626176"/>
            <a:ext cx="2237611" cy="2645583"/>
          </a:xfrm>
          <a:prstGeom prst="arc">
            <a:avLst>
              <a:gd name="adj1" fmla="val 10684416"/>
              <a:gd name="adj2" fmla="val 20274395"/>
            </a:avLst>
          </a:prstGeom>
          <a:noFill/>
          <a:ln w="9525" cap="flat" cmpd="sng" algn="ctr">
            <a:solidFill>
              <a:srgbClr val="626262"/>
            </a:solidFill>
            <a:prstDash val="sysDash"/>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8" name="原创设计师QQ598969553      _5"/>
          <p:cNvSpPr/>
          <p:nvPr/>
        </p:nvSpPr>
        <p:spPr>
          <a:xfrm flipH="1">
            <a:off x="4844777" y="1581243"/>
            <a:ext cx="2237611" cy="2645583"/>
          </a:xfrm>
          <a:prstGeom prst="arc">
            <a:avLst>
              <a:gd name="adj1" fmla="val 12184051"/>
              <a:gd name="adj2" fmla="val 0"/>
            </a:avLst>
          </a:prstGeom>
          <a:noFill/>
          <a:ln w="9525" cap="flat" cmpd="sng" algn="ctr">
            <a:solidFill>
              <a:srgbClr val="626262"/>
            </a:solidFill>
            <a:prstDash val="sysDash"/>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9" name="原创设计师QQ598969553      _6"/>
          <p:cNvSpPr/>
          <p:nvPr/>
        </p:nvSpPr>
        <p:spPr>
          <a:xfrm flipH="1" flipV="1">
            <a:off x="4844777" y="1626176"/>
            <a:ext cx="2237611" cy="2645583"/>
          </a:xfrm>
          <a:prstGeom prst="arc">
            <a:avLst>
              <a:gd name="adj1" fmla="val 10684416"/>
              <a:gd name="adj2" fmla="val 20274395"/>
            </a:avLst>
          </a:prstGeom>
          <a:noFill/>
          <a:ln w="9525" cap="flat" cmpd="sng" algn="ctr">
            <a:solidFill>
              <a:srgbClr val="626262"/>
            </a:solidFill>
            <a:prstDash val="sysDash"/>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0" name="原创设计师QQ598969553      _7"/>
          <p:cNvSpPr/>
          <p:nvPr/>
        </p:nvSpPr>
        <p:spPr>
          <a:xfrm flipH="1">
            <a:off x="8084299" y="1581243"/>
            <a:ext cx="2237611" cy="2645583"/>
          </a:xfrm>
          <a:prstGeom prst="arc">
            <a:avLst>
              <a:gd name="adj1" fmla="val 12184051"/>
              <a:gd name="adj2" fmla="val 0"/>
            </a:avLst>
          </a:prstGeom>
          <a:noFill/>
          <a:ln w="9525" cap="flat" cmpd="sng" algn="ctr">
            <a:solidFill>
              <a:srgbClr val="626262"/>
            </a:solidFill>
            <a:prstDash val="sysDash"/>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1" name="原创设计师QQ598969553      _8"/>
          <p:cNvSpPr/>
          <p:nvPr/>
        </p:nvSpPr>
        <p:spPr>
          <a:xfrm flipH="1" flipV="1">
            <a:off x="8084299" y="1626176"/>
            <a:ext cx="2237611" cy="2645583"/>
          </a:xfrm>
          <a:prstGeom prst="arc">
            <a:avLst>
              <a:gd name="adj1" fmla="val 10684416"/>
              <a:gd name="adj2" fmla="val 20274395"/>
            </a:avLst>
          </a:prstGeom>
          <a:noFill/>
          <a:ln w="9525" cap="flat" cmpd="sng" algn="ctr">
            <a:solidFill>
              <a:srgbClr val="626262"/>
            </a:solidFill>
            <a:prstDash val="sysDash"/>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aphicFrame>
        <p:nvGraphicFramePr>
          <p:cNvPr id="12" name="原创设计师QQ598969553      _9"/>
          <p:cNvGraphicFramePr/>
          <p:nvPr/>
        </p:nvGraphicFramePr>
        <p:xfrm>
          <a:off x="972671" y="1544065"/>
          <a:ext cx="3517597" cy="277262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3" name="原创设计师QQ598969553      _10"/>
          <p:cNvGraphicFramePr/>
          <p:nvPr/>
        </p:nvGraphicFramePr>
        <p:xfrm>
          <a:off x="4211809" y="1544065"/>
          <a:ext cx="3517597" cy="277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原创设计师QQ598969553      _11"/>
          <p:cNvGraphicFramePr/>
          <p:nvPr/>
        </p:nvGraphicFramePr>
        <p:xfrm>
          <a:off x="7456120" y="1544065"/>
          <a:ext cx="3517597" cy="2772628"/>
        </p:xfrm>
        <a:graphic>
          <a:graphicData uri="http://schemas.openxmlformats.org/drawingml/2006/chart">
            <c:chart xmlns:c="http://schemas.openxmlformats.org/drawingml/2006/chart" xmlns:r="http://schemas.openxmlformats.org/officeDocument/2006/relationships" r:id="rId3"/>
          </a:graphicData>
        </a:graphic>
      </p:graphicFrame>
      <p:sp>
        <p:nvSpPr>
          <p:cNvPr id="15" name="原创设计师QQ598969553      _18"/>
          <p:cNvSpPr/>
          <p:nvPr/>
        </p:nvSpPr>
        <p:spPr>
          <a:xfrm>
            <a:off x="2273413" y="2630558"/>
            <a:ext cx="902812" cy="563488"/>
          </a:xfrm>
          <a:prstGeom prst="rect">
            <a:avLst/>
          </a:prstGeom>
        </p:spPr>
        <p:txBody>
          <a:bodyPr wrap="none" anchor="t">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Text" lastClr="000000">
                    <a:lumMod val="95000"/>
                    <a:lumOff val="5000"/>
                  </a:sysClr>
                </a:solidFill>
                <a:effectLst/>
                <a:uLnTx/>
                <a:uFillTx/>
                <a:latin typeface="Impact" panose="020B0806030902050204" pitchFamily="34" charset="0"/>
                <a:ea typeface="微软雅黑" panose="020B0503020204020204" pitchFamily="34" charset="-122"/>
              </a:rPr>
              <a:t>依据</a:t>
            </a:r>
            <a:endParaRPr kumimoji="0" lang="zh-CN" altLang="en-US" sz="2800" b="0" i="0" u="none" strike="noStrike" kern="0" cap="none" spc="0" normalizeH="0" baseline="0" noProof="0" dirty="0">
              <a:ln>
                <a:noFill/>
              </a:ln>
              <a:solidFill>
                <a:sysClr val="windowText" lastClr="000000">
                  <a:lumMod val="95000"/>
                  <a:lumOff val="5000"/>
                </a:sysClr>
              </a:solidFill>
              <a:effectLst/>
              <a:uLnTx/>
              <a:uFillTx/>
              <a:latin typeface="Impact" panose="020B0806030902050204" pitchFamily="34" charset="0"/>
              <a:ea typeface="微软雅黑" panose="020B0503020204020204" pitchFamily="34" charset="-122"/>
            </a:endParaRPr>
          </a:p>
        </p:txBody>
      </p:sp>
      <p:sp>
        <p:nvSpPr>
          <p:cNvPr id="16" name="原创设计师QQ598969553      _19"/>
          <p:cNvSpPr/>
          <p:nvPr/>
        </p:nvSpPr>
        <p:spPr>
          <a:xfrm>
            <a:off x="5512178" y="2630558"/>
            <a:ext cx="902812" cy="563488"/>
          </a:xfrm>
          <a:prstGeom prst="rect">
            <a:avLst/>
          </a:prstGeom>
        </p:spPr>
        <p:txBody>
          <a:bodyPr wrap="none" anchor="t">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Text" lastClr="000000">
                    <a:lumMod val="95000"/>
                    <a:lumOff val="5000"/>
                  </a:sysClr>
                </a:solidFill>
                <a:effectLst/>
                <a:uLnTx/>
                <a:uFillTx/>
                <a:latin typeface="Impact" panose="020B0806030902050204" pitchFamily="34" charset="0"/>
                <a:ea typeface="微软雅黑" panose="020B0503020204020204" pitchFamily="34" charset="-122"/>
              </a:rPr>
              <a:t>过程</a:t>
            </a:r>
            <a:endParaRPr kumimoji="0" lang="zh-CN" altLang="en-US" sz="2800" b="0" i="0" u="none" strike="noStrike" kern="0" cap="none" spc="0" normalizeH="0" baseline="0" noProof="0" dirty="0">
              <a:ln>
                <a:noFill/>
              </a:ln>
              <a:solidFill>
                <a:sysClr val="windowText" lastClr="000000">
                  <a:lumMod val="95000"/>
                  <a:lumOff val="5000"/>
                </a:sysClr>
              </a:solidFill>
              <a:effectLst/>
              <a:uLnTx/>
              <a:uFillTx/>
              <a:latin typeface="Impact" panose="020B0806030902050204" pitchFamily="34" charset="0"/>
              <a:ea typeface="微软雅黑" panose="020B0503020204020204" pitchFamily="34" charset="-122"/>
            </a:endParaRPr>
          </a:p>
        </p:txBody>
      </p:sp>
      <p:sp>
        <p:nvSpPr>
          <p:cNvPr id="17" name="原创设计师QQ598969553      _20"/>
          <p:cNvSpPr/>
          <p:nvPr/>
        </p:nvSpPr>
        <p:spPr>
          <a:xfrm>
            <a:off x="8764990" y="2630558"/>
            <a:ext cx="902812" cy="563488"/>
          </a:xfrm>
          <a:prstGeom prst="rect">
            <a:avLst/>
          </a:prstGeom>
        </p:spPr>
        <p:txBody>
          <a:bodyPr wrap="none" anchor="t">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Text" lastClr="000000">
                    <a:lumMod val="95000"/>
                    <a:lumOff val="5000"/>
                  </a:sysClr>
                </a:solidFill>
                <a:effectLst/>
                <a:uLnTx/>
                <a:uFillTx/>
                <a:latin typeface="Impact" panose="020B0806030902050204" pitchFamily="34" charset="0"/>
                <a:ea typeface="微软雅黑" panose="020B0503020204020204" pitchFamily="34" charset="-122"/>
              </a:rPr>
              <a:t>定额</a:t>
            </a:r>
            <a:endParaRPr kumimoji="0" lang="zh-CN" altLang="en-US" sz="2800" b="0" i="0" u="none" strike="noStrike" kern="0" cap="none" spc="0" normalizeH="0" baseline="0" noProof="0" dirty="0">
              <a:ln>
                <a:noFill/>
              </a:ln>
              <a:solidFill>
                <a:sysClr val="windowText" lastClr="000000">
                  <a:lumMod val="95000"/>
                  <a:lumOff val="5000"/>
                </a:sysClr>
              </a:solidFill>
              <a:effectLst/>
              <a:uLnTx/>
              <a:uFillTx/>
              <a:latin typeface="Impact" panose="020B0806030902050204" pitchFamily="34" charset="0"/>
              <a:ea typeface="微软雅黑" panose="020B0503020204020204" pitchFamily="34" charset="-122"/>
            </a:endParaRPr>
          </a:p>
        </p:txBody>
      </p:sp>
      <p:sp>
        <p:nvSpPr>
          <p:cNvPr id="18" name="Rectangle 24"/>
          <p:cNvSpPr>
            <a:spLocks noChangeArrowheads="1"/>
          </p:cNvSpPr>
          <p:nvPr/>
        </p:nvSpPr>
        <p:spPr bwMode="auto">
          <a:xfrm>
            <a:off x="1779890" y="4718167"/>
            <a:ext cx="1889858" cy="66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00"/>
              </a:spcBef>
              <a:spcAft>
                <a:spcPts val="0"/>
              </a:spcAft>
              <a:buClrTx/>
              <a:buSzTx/>
              <a:buFontTx/>
              <a:buNone/>
              <a:defRPr/>
            </a:pPr>
            <a:r>
              <a:rPr kumimoji="0" lang="zh-CN" altLang="en-US" i="0" u="none" strike="noStrike" kern="0" cap="none" spc="0" normalizeH="0" baseline="0" noProof="0" dirty="0">
                <a:ln>
                  <a:noFill/>
                </a:ln>
                <a:solidFill>
                  <a:srgbClr val="DEDEDE">
                    <a:lumMod val="25000"/>
                  </a:srgbClr>
                </a:solidFill>
                <a:effectLst/>
                <a:uLnTx/>
                <a:uFillTx/>
                <a:latin typeface="微软雅黑" panose="020B0503020204020204" pitchFamily="34" charset="-122"/>
              </a:rPr>
              <a:t>预算编制依据是否充分</a:t>
            </a:r>
            <a:endParaRPr kumimoji="0" lang="zh-CN" altLang="en-US" i="0" u="none" strike="noStrike" kern="0" cap="none" spc="0" normalizeH="0" baseline="0" noProof="0" dirty="0">
              <a:ln>
                <a:noFill/>
              </a:ln>
              <a:solidFill>
                <a:srgbClr val="DEDEDE">
                  <a:lumMod val="25000"/>
                </a:srgbClr>
              </a:solidFill>
              <a:effectLst/>
              <a:uLnTx/>
              <a:uFillTx/>
            </a:endParaRPr>
          </a:p>
        </p:txBody>
      </p:sp>
      <p:sp>
        <p:nvSpPr>
          <p:cNvPr id="19" name="Rectangle 24"/>
          <p:cNvSpPr>
            <a:spLocks noChangeArrowheads="1"/>
          </p:cNvSpPr>
          <p:nvPr/>
        </p:nvSpPr>
        <p:spPr bwMode="auto">
          <a:xfrm>
            <a:off x="4844777" y="4712858"/>
            <a:ext cx="2341836" cy="132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00"/>
              </a:spcBef>
              <a:spcAft>
                <a:spcPts val="0"/>
              </a:spcAft>
              <a:buClrTx/>
              <a:buSzTx/>
              <a:buFontTx/>
              <a:buNone/>
              <a:defRPr/>
            </a:pPr>
            <a:r>
              <a:rPr kumimoji="0" lang="zh-CN" altLang="en-US" i="0" u="none" strike="noStrike" kern="0" cap="none" spc="0" normalizeH="0" baseline="0" noProof="0" dirty="0">
                <a:ln>
                  <a:noFill/>
                </a:ln>
                <a:solidFill>
                  <a:srgbClr val="DEDEDE">
                    <a:lumMod val="25000"/>
                  </a:srgbClr>
                </a:solidFill>
                <a:effectLst/>
                <a:uLnTx/>
                <a:uFillTx/>
                <a:latin typeface="微软雅黑" panose="020B0503020204020204" pitchFamily="34" charset="-122"/>
              </a:rPr>
              <a:t>预算精细化管理要求（预算编制测算过程是否明细）</a:t>
            </a:r>
            <a:r>
              <a:rPr kumimoji="0" lang="en-US" altLang="zh-CN" i="0" u="none" strike="noStrike" kern="0" cap="none" spc="0" normalizeH="0" baseline="0" noProof="0" dirty="0">
                <a:ln>
                  <a:noFill/>
                </a:ln>
                <a:solidFill>
                  <a:srgbClr val="DEDEDE">
                    <a:lumMod val="25000"/>
                  </a:srgbClr>
                </a:solidFill>
                <a:effectLst/>
                <a:uLnTx/>
                <a:uFillTx/>
                <a:latin typeface="微软雅黑" panose="020B0503020204020204" pitchFamily="34" charset="-122"/>
              </a:rPr>
              <a:t>——</a:t>
            </a:r>
            <a:r>
              <a:rPr kumimoji="0" lang="zh-CN" altLang="en-US" i="0" u="none" strike="noStrike" kern="0" cap="none" spc="0" normalizeH="0" baseline="0" noProof="0" dirty="0">
                <a:ln>
                  <a:noFill/>
                </a:ln>
                <a:solidFill>
                  <a:srgbClr val="DEDEDE">
                    <a:lumMod val="25000"/>
                  </a:srgbClr>
                </a:solidFill>
                <a:effectLst/>
                <a:uLnTx/>
                <a:uFillTx/>
                <a:latin typeface="微软雅黑" panose="020B0503020204020204" pitchFamily="34" charset="-122"/>
              </a:rPr>
              <a:t>数量、单价</a:t>
            </a:r>
            <a:endParaRPr kumimoji="0" lang="zh-CN" altLang="en-US" i="0" u="none" strike="noStrike" kern="0" cap="none" spc="0" normalizeH="0" baseline="0" noProof="0" dirty="0">
              <a:ln>
                <a:noFill/>
              </a:ln>
              <a:solidFill>
                <a:srgbClr val="DEDEDE">
                  <a:lumMod val="25000"/>
                </a:srgbClr>
              </a:solidFill>
              <a:effectLst/>
              <a:uLnTx/>
              <a:uFillTx/>
            </a:endParaRPr>
          </a:p>
        </p:txBody>
      </p:sp>
      <p:sp>
        <p:nvSpPr>
          <p:cNvPr id="20" name="Rectangle 24"/>
          <p:cNvSpPr>
            <a:spLocks noChangeArrowheads="1"/>
          </p:cNvSpPr>
          <p:nvPr/>
        </p:nvSpPr>
        <p:spPr bwMode="auto">
          <a:xfrm>
            <a:off x="8463404" y="4732465"/>
            <a:ext cx="1734302" cy="63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00"/>
              </a:spcBef>
              <a:spcAft>
                <a:spcPts val="0"/>
              </a:spcAft>
              <a:buClrTx/>
              <a:buSzTx/>
              <a:buFontTx/>
              <a:buNone/>
              <a:defRPr/>
            </a:pPr>
            <a:r>
              <a:rPr kumimoji="0" lang="zh-CN" altLang="en-US" i="0" u="none" strike="noStrike" kern="0" cap="none" spc="0" normalizeH="0" baseline="0" noProof="0" dirty="0">
                <a:ln>
                  <a:noFill/>
                </a:ln>
                <a:solidFill>
                  <a:srgbClr val="DEDEDE">
                    <a:lumMod val="25000"/>
                  </a:srgbClr>
                </a:solidFill>
                <a:effectLst/>
                <a:uLnTx/>
                <a:uFillTx/>
                <a:latin typeface="微软雅黑" panose="020B0503020204020204" pitchFamily="34" charset="-122"/>
              </a:rPr>
              <a:t>预算采用定额标准是否科学合理</a:t>
            </a:r>
            <a:endParaRPr kumimoji="0" lang="zh-CN" altLang="en-US" i="0" u="none" strike="noStrike" kern="0" cap="none" spc="0" normalizeH="0" baseline="0" noProof="0" dirty="0">
              <a:ln>
                <a:noFill/>
              </a:ln>
              <a:solidFill>
                <a:srgbClr val="DEDEDE">
                  <a:lumMod val="25000"/>
                </a:srgbClr>
              </a:solidFill>
              <a:effectLst/>
              <a:uLnTx/>
              <a:uFillTx/>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41412" y="1100138"/>
            <a:ext cx="56820" cy="5043487"/>
          </a:xfrm>
          <a:prstGeom prst="rect">
            <a:avLst/>
          </a:prstGeom>
          <a:solidFill>
            <a:srgbClr val="F0F0F0">
              <a:lumMod val="100000"/>
            </a:srgbClr>
          </a:solidFill>
          <a:ln w="12700" cap="flat" cmpd="sng" algn="ctr">
            <a:solidFill>
              <a:srgbClr val="FFFFFF">
                <a:lumMod val="95000"/>
              </a:srgbClr>
            </a:solid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4" name="组合 3"/>
          <p:cNvGrpSpPr/>
          <p:nvPr/>
        </p:nvGrpSpPr>
        <p:grpSpPr>
          <a:xfrm>
            <a:off x="600077" y="1225735"/>
            <a:ext cx="5002145" cy="1557909"/>
            <a:chOff x="1747094" y="1456171"/>
            <a:chExt cx="4024870" cy="1234483"/>
          </a:xfrm>
        </p:grpSpPr>
        <p:grpSp>
          <p:nvGrpSpPr>
            <p:cNvPr id="21" name="组合 20"/>
            <p:cNvGrpSpPr/>
            <p:nvPr/>
          </p:nvGrpSpPr>
          <p:grpSpPr>
            <a:xfrm>
              <a:off x="4559236" y="1456171"/>
              <a:ext cx="1212728" cy="1234483"/>
              <a:chOff x="4816253" y="1456171"/>
              <a:chExt cx="1212728" cy="1234483"/>
            </a:xfrm>
          </p:grpSpPr>
          <p:sp>
            <p:nvSpPr>
              <p:cNvPr id="25" name="对角圆角矩形 24"/>
              <p:cNvSpPr/>
              <p:nvPr/>
            </p:nvSpPr>
            <p:spPr>
              <a:xfrm rot="16200000">
                <a:off x="4805375" y="1467049"/>
                <a:ext cx="1234483" cy="1212728"/>
              </a:xfrm>
              <a:prstGeom prst="round2DiagRect">
                <a:avLst>
                  <a:gd name="adj1" fmla="val 50000"/>
                  <a:gd name="adj2" fmla="val 0"/>
                </a:avLst>
              </a:prstGeom>
              <a:noFill/>
              <a:ln w="28575" cap="flat" cmpd="sng" algn="ctr">
                <a:solidFill>
                  <a:srgbClr val="3E3E3E"/>
                </a:solid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6" name="对角圆角矩形 25"/>
              <p:cNvSpPr/>
              <p:nvPr/>
            </p:nvSpPr>
            <p:spPr>
              <a:xfrm rot="16200000">
                <a:off x="4916607" y="1564059"/>
                <a:ext cx="1034918" cy="1016679"/>
              </a:xfrm>
              <a:prstGeom prst="round2DiagRect">
                <a:avLst>
                  <a:gd name="adj1" fmla="val 50000"/>
                  <a:gd name="adj2" fmla="val 0"/>
                </a:avLst>
              </a:prstGeom>
              <a:solidFill>
                <a:srgbClr val="3E3E3E"/>
              </a:solidFill>
              <a:ln w="12700" cap="flat" cmpd="sng" algn="ctr">
                <a:solidFill>
                  <a:srgbClr val="3E3E3E"/>
                </a:solid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7" name="任意多边形 26"/>
              <p:cNvSpPr/>
              <p:nvPr/>
            </p:nvSpPr>
            <p:spPr bwMode="auto">
              <a:xfrm>
                <a:off x="5250981" y="1792284"/>
                <a:ext cx="393853" cy="57995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grpSp>
          <p:nvGrpSpPr>
            <p:cNvPr id="22" name="组合 21"/>
            <p:cNvGrpSpPr/>
            <p:nvPr/>
          </p:nvGrpSpPr>
          <p:grpSpPr>
            <a:xfrm>
              <a:off x="1747094" y="1627593"/>
              <a:ext cx="2812142" cy="891638"/>
              <a:chOff x="1764939" y="1734048"/>
              <a:chExt cx="2502262" cy="891638"/>
            </a:xfrm>
          </p:grpSpPr>
          <p:sp>
            <p:nvSpPr>
              <p:cNvPr id="23" name="文本框 18"/>
              <p:cNvSpPr txBox="1"/>
              <p:nvPr/>
            </p:nvSpPr>
            <p:spPr>
              <a:xfrm>
                <a:off x="1764939" y="2071688"/>
                <a:ext cx="2502262" cy="553998"/>
              </a:xfrm>
              <a:prstGeom prst="rect">
                <a:avLst/>
              </a:prstGeom>
              <a:noFill/>
            </p:spPr>
            <p:txBody>
              <a:bodyPr wrap="square" rIns="36000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fontAlgn="auto">
                  <a:lnSpc>
                    <a:spcPct val="120000"/>
                  </a:lnSpc>
                  <a:spcBef>
                    <a:spcPts val="0"/>
                  </a:spcBef>
                  <a:spcAft>
                    <a:spcPts val="0"/>
                  </a:spcAft>
                  <a:buFont typeface="Arial" panose="020B0604020202020204" pitchFamily="34" charset="0"/>
                  <a:buChar char="•"/>
                </a:pPr>
                <a:r>
                  <a:rPr lang="zh-CN" altLang="en-US" dirty="0" smtClean="0">
                    <a:solidFill>
                      <a:srgbClr val="000000">
                        <a:lumMod val="100000"/>
                      </a:srgbClr>
                    </a:solidFill>
                    <a:ea typeface="微软雅黑" panose="020B0503020204020204" pitchFamily="34" charset="-122"/>
                    <a:cs typeface="+mn-ea"/>
                    <a:sym typeface="+mn-lt"/>
                  </a:rPr>
                  <a:t>是否属于公共财政支持范围</a:t>
                </a:r>
                <a:endParaRPr lang="zh-CN" altLang="en-US" dirty="0">
                  <a:solidFill>
                    <a:srgbClr val="000000">
                      <a:lumMod val="100000"/>
                    </a:srgbClr>
                  </a:solidFill>
                  <a:ea typeface="微软雅黑" panose="020B0503020204020204" pitchFamily="34" charset="-122"/>
                  <a:cs typeface="+mn-ea"/>
                  <a:sym typeface="+mn-lt"/>
                </a:endParaRPr>
              </a:p>
            </p:txBody>
          </p:sp>
          <p:sp>
            <p:nvSpPr>
              <p:cNvPr id="24" name="矩形 23"/>
              <p:cNvSpPr/>
              <p:nvPr/>
            </p:nvSpPr>
            <p:spPr>
              <a:xfrm>
                <a:off x="2985227" y="1734048"/>
                <a:ext cx="1281974" cy="323165"/>
              </a:xfrm>
              <a:prstGeom prst="rect">
                <a:avLst/>
              </a:prstGeom>
            </p:spPr>
            <p:txBody>
              <a:bodyPr wrap="none" lIns="0" tIns="0" rIns="36000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auto">
                  <a:spcBef>
                    <a:spcPts val="0"/>
                  </a:spcBef>
                  <a:spcAft>
                    <a:spcPts val="0"/>
                  </a:spcAft>
                </a:pPr>
                <a:r>
                  <a:rPr lang="zh-CN" altLang="en-US" sz="2000" b="1" dirty="0">
                    <a:solidFill>
                      <a:srgbClr val="3E3E3E">
                        <a:lumMod val="100000"/>
                      </a:srgbClr>
                    </a:solidFill>
                    <a:ea typeface="微软雅黑" panose="020B0503020204020204" pitchFamily="34" charset="-122"/>
                    <a:cs typeface="+mn-ea"/>
                    <a:sym typeface="+mn-lt"/>
                  </a:rPr>
                  <a:t>是否属于财政支持范围</a:t>
                </a:r>
                <a:endParaRPr lang="zh-CN" altLang="en-US" sz="2000" b="1" dirty="0">
                  <a:solidFill>
                    <a:srgbClr val="3E3E3E">
                      <a:lumMod val="100000"/>
                    </a:srgbClr>
                  </a:solidFill>
                  <a:ea typeface="微软雅黑" panose="020B0503020204020204" pitchFamily="34" charset="-122"/>
                  <a:cs typeface="+mn-ea"/>
                  <a:sym typeface="+mn-lt"/>
                </a:endParaRPr>
              </a:p>
            </p:txBody>
          </p:sp>
        </p:grpSp>
      </p:grpSp>
      <p:grpSp>
        <p:nvGrpSpPr>
          <p:cNvPr id="5" name="组合 4"/>
          <p:cNvGrpSpPr/>
          <p:nvPr/>
        </p:nvGrpSpPr>
        <p:grpSpPr>
          <a:xfrm>
            <a:off x="6756361" y="2891900"/>
            <a:ext cx="4666056" cy="2504181"/>
            <a:chOff x="6359436" y="2728516"/>
            <a:chExt cx="3754444" cy="1984305"/>
          </a:xfrm>
        </p:grpSpPr>
        <p:grpSp>
          <p:nvGrpSpPr>
            <p:cNvPr id="14" name="组合 13"/>
            <p:cNvGrpSpPr/>
            <p:nvPr/>
          </p:nvGrpSpPr>
          <p:grpSpPr>
            <a:xfrm>
              <a:off x="6359436" y="2728516"/>
              <a:ext cx="1212728" cy="1234483"/>
              <a:chOff x="6129344" y="2728516"/>
              <a:chExt cx="1212728" cy="1234483"/>
            </a:xfrm>
          </p:grpSpPr>
          <p:sp>
            <p:nvSpPr>
              <p:cNvPr id="18" name="对角圆角矩形 17"/>
              <p:cNvSpPr/>
              <p:nvPr/>
            </p:nvSpPr>
            <p:spPr>
              <a:xfrm rot="16200000">
                <a:off x="6118466" y="2739394"/>
                <a:ext cx="1234483" cy="1212728"/>
              </a:xfrm>
              <a:prstGeom prst="round2DiagRect">
                <a:avLst>
                  <a:gd name="adj1" fmla="val 50000"/>
                  <a:gd name="adj2" fmla="val 0"/>
                </a:avLst>
              </a:prstGeom>
              <a:noFill/>
              <a:ln w="28575" cap="flat" cmpd="sng" algn="ctr">
                <a:solidFill>
                  <a:srgbClr val="4E4E4E"/>
                </a:solid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9" name="对角圆角矩形 18"/>
              <p:cNvSpPr/>
              <p:nvPr/>
            </p:nvSpPr>
            <p:spPr>
              <a:xfrm rot="16200000">
                <a:off x="6229698" y="2836404"/>
                <a:ext cx="1034918" cy="1016679"/>
              </a:xfrm>
              <a:prstGeom prst="round2DiagRect">
                <a:avLst>
                  <a:gd name="adj1" fmla="val 50000"/>
                  <a:gd name="adj2" fmla="val 0"/>
                </a:avLst>
              </a:prstGeom>
              <a:solidFill>
                <a:srgbClr val="4E4E4E"/>
              </a:solidFill>
              <a:ln w="12700" cap="flat" cmpd="sng" algn="ctr">
                <a:no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0" name="任意多边形 19"/>
              <p:cNvSpPr/>
              <p:nvPr/>
            </p:nvSpPr>
            <p:spPr bwMode="auto">
              <a:xfrm flipH="1">
                <a:off x="6553991" y="3036256"/>
                <a:ext cx="353336" cy="59449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grpSp>
          <p:nvGrpSpPr>
            <p:cNvPr id="15" name="组合 14"/>
            <p:cNvGrpSpPr/>
            <p:nvPr/>
          </p:nvGrpSpPr>
          <p:grpSpPr>
            <a:xfrm>
              <a:off x="7485588" y="2897654"/>
              <a:ext cx="2628292" cy="1815167"/>
              <a:chOff x="7919438" y="1734930"/>
              <a:chExt cx="2348822" cy="1815167"/>
            </a:xfrm>
          </p:grpSpPr>
          <p:sp>
            <p:nvSpPr>
              <p:cNvPr id="16" name="文本框 16"/>
              <p:cNvSpPr txBox="1"/>
              <p:nvPr/>
            </p:nvSpPr>
            <p:spPr>
              <a:xfrm>
                <a:off x="7919438" y="2034227"/>
                <a:ext cx="2348822" cy="1515870"/>
              </a:xfrm>
              <a:prstGeom prst="rect">
                <a:avLst/>
              </a:prstGeom>
              <a:noFill/>
            </p:spPr>
            <p:txBody>
              <a:bodyPr wrap="square" lIns="360000" rIns="2160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fontAlgn="auto">
                  <a:lnSpc>
                    <a:spcPct val="120000"/>
                  </a:lnSpc>
                  <a:spcBef>
                    <a:spcPts val="0"/>
                  </a:spcBef>
                  <a:spcAft>
                    <a:spcPts val="0"/>
                  </a:spcAft>
                  <a:buFont typeface="Arial" panose="020B0604020202020204" pitchFamily="34" charset="0"/>
                  <a:buChar char="•"/>
                </a:pPr>
                <a:r>
                  <a:rPr lang="zh-CN" altLang="en-US" dirty="0">
                    <a:solidFill>
                      <a:srgbClr val="000000">
                        <a:lumMod val="100000"/>
                      </a:srgbClr>
                    </a:solidFill>
                    <a:ea typeface="微软雅黑" panose="020B0503020204020204" pitchFamily="34" charset="-122"/>
                    <a:cs typeface="+mn-ea"/>
                    <a:sym typeface="+mn-lt"/>
                  </a:rPr>
                  <a:t>部门内是否已有类似项目财政支持</a:t>
                </a:r>
                <a:endParaRPr lang="zh-CN" altLang="en-US" dirty="0">
                  <a:solidFill>
                    <a:srgbClr val="000000">
                      <a:lumMod val="100000"/>
                    </a:srgbClr>
                  </a:solidFill>
                  <a:ea typeface="微软雅黑" panose="020B0503020204020204" pitchFamily="34" charset="-122"/>
                  <a:cs typeface="+mn-ea"/>
                  <a:sym typeface="+mn-lt"/>
                </a:endParaRPr>
              </a:p>
              <a:p>
                <a:pPr marL="285750" lvl="0" indent="-285750" fontAlgn="auto">
                  <a:lnSpc>
                    <a:spcPct val="120000"/>
                  </a:lnSpc>
                  <a:spcBef>
                    <a:spcPts val="0"/>
                  </a:spcBef>
                  <a:spcAft>
                    <a:spcPts val="0"/>
                  </a:spcAft>
                  <a:buFont typeface="Arial" panose="020B0604020202020204" pitchFamily="34" charset="0"/>
                  <a:buChar char="•"/>
                </a:pPr>
                <a:r>
                  <a:rPr lang="zh-CN" altLang="en-US" dirty="0">
                    <a:solidFill>
                      <a:srgbClr val="000000">
                        <a:lumMod val="100000"/>
                      </a:srgbClr>
                    </a:solidFill>
                    <a:ea typeface="微软雅黑" panose="020B0503020204020204" pitchFamily="34" charset="-122"/>
                    <a:cs typeface="+mn-ea"/>
                    <a:sym typeface="+mn-lt"/>
                  </a:rPr>
                  <a:t>其他职能部门是否有同样项目和政策已获财政支持</a:t>
                </a:r>
                <a:endParaRPr lang="zh-CN" altLang="en-US" dirty="0">
                  <a:solidFill>
                    <a:srgbClr val="000000">
                      <a:lumMod val="100000"/>
                    </a:srgbClr>
                  </a:solidFill>
                  <a:ea typeface="微软雅黑" panose="020B0503020204020204" pitchFamily="34" charset="-122"/>
                  <a:cs typeface="+mn-ea"/>
                  <a:sym typeface="+mn-lt"/>
                </a:endParaRPr>
              </a:p>
            </p:txBody>
          </p:sp>
          <p:sp>
            <p:nvSpPr>
              <p:cNvPr id="17" name="矩形 16"/>
              <p:cNvSpPr/>
              <p:nvPr/>
            </p:nvSpPr>
            <p:spPr>
              <a:xfrm>
                <a:off x="7996808" y="1734930"/>
                <a:ext cx="1482456" cy="323165"/>
              </a:xfrm>
              <a:prstGeom prst="rect">
                <a:avLst/>
              </a:prstGeom>
            </p:spPr>
            <p:txBody>
              <a:bodyPr wrap="none" lIns="360000" tIns="0" rIns="21600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auto">
                  <a:spcBef>
                    <a:spcPts val="0"/>
                  </a:spcBef>
                  <a:spcAft>
                    <a:spcPts val="0"/>
                  </a:spcAft>
                </a:pPr>
                <a:r>
                  <a:rPr lang="zh-CN" altLang="en-US" sz="2000" b="1" dirty="0">
                    <a:solidFill>
                      <a:srgbClr val="4E4E4E">
                        <a:lumMod val="100000"/>
                      </a:srgbClr>
                    </a:solidFill>
                    <a:ea typeface="微软雅黑" panose="020B0503020204020204" pitchFamily="34" charset="-122"/>
                    <a:cs typeface="+mn-ea"/>
                    <a:sym typeface="+mn-lt"/>
                  </a:rPr>
                  <a:t>是否存在重复支持</a:t>
                </a:r>
                <a:endParaRPr lang="zh-CN" altLang="en-US" sz="2000" b="1" dirty="0">
                  <a:solidFill>
                    <a:srgbClr val="4E4E4E">
                      <a:lumMod val="100000"/>
                    </a:srgbClr>
                  </a:solidFill>
                  <a:ea typeface="微软雅黑" panose="020B0503020204020204" pitchFamily="34" charset="-122"/>
                  <a:cs typeface="+mn-ea"/>
                  <a:sym typeface="+mn-lt"/>
                </a:endParaRPr>
              </a:p>
            </p:txBody>
          </p:sp>
        </p:grpSp>
      </p:grpSp>
      <p:grpSp>
        <p:nvGrpSpPr>
          <p:cNvPr id="6" name="组合 5"/>
          <p:cNvGrpSpPr/>
          <p:nvPr/>
        </p:nvGrpSpPr>
        <p:grpSpPr>
          <a:xfrm>
            <a:off x="328613" y="3963270"/>
            <a:ext cx="5273609" cy="1677001"/>
            <a:chOff x="1528667" y="3396404"/>
            <a:chExt cx="4243297" cy="1328851"/>
          </a:xfrm>
        </p:grpSpPr>
        <p:grpSp>
          <p:nvGrpSpPr>
            <p:cNvPr id="7" name="组合 6"/>
            <p:cNvGrpSpPr/>
            <p:nvPr/>
          </p:nvGrpSpPr>
          <p:grpSpPr>
            <a:xfrm>
              <a:off x="4603247" y="3535572"/>
              <a:ext cx="1168717" cy="1189683"/>
              <a:chOff x="4852515" y="3535572"/>
              <a:chExt cx="1168717" cy="1189683"/>
            </a:xfrm>
          </p:grpSpPr>
          <p:sp>
            <p:nvSpPr>
              <p:cNvPr id="11" name="对角圆角矩形 10"/>
              <p:cNvSpPr/>
              <p:nvPr/>
            </p:nvSpPr>
            <p:spPr>
              <a:xfrm rot="16200000">
                <a:off x="4842032" y="3546055"/>
                <a:ext cx="1189683" cy="1168717"/>
              </a:xfrm>
              <a:prstGeom prst="round2DiagRect">
                <a:avLst>
                  <a:gd name="adj1" fmla="val 50000"/>
                  <a:gd name="adj2" fmla="val 0"/>
                </a:avLst>
              </a:prstGeom>
              <a:noFill/>
              <a:ln w="28575" cap="flat" cmpd="sng" algn="ctr">
                <a:solidFill>
                  <a:srgbClr val="717171"/>
                </a:solid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2" name="对角圆角矩形 11"/>
              <p:cNvSpPr/>
              <p:nvPr/>
            </p:nvSpPr>
            <p:spPr>
              <a:xfrm rot="16200000">
                <a:off x="4949228" y="3639545"/>
                <a:ext cx="997360" cy="979782"/>
              </a:xfrm>
              <a:prstGeom prst="round2DiagRect">
                <a:avLst>
                  <a:gd name="adj1" fmla="val 50000"/>
                  <a:gd name="adj2" fmla="val 0"/>
                </a:avLst>
              </a:prstGeom>
              <a:solidFill>
                <a:srgbClr val="717171"/>
              </a:solidFill>
              <a:ln w="12700" cap="flat" cmpd="sng" algn="ctr">
                <a:no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3" name="任意多边形 12"/>
              <p:cNvSpPr/>
              <p:nvPr/>
            </p:nvSpPr>
            <p:spPr bwMode="auto">
              <a:xfrm rot="10800000" flipV="1">
                <a:off x="5200395" y="3857401"/>
                <a:ext cx="444440" cy="48263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rgbClr val="FFFFFF"/>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grpSp>
          <p:nvGrpSpPr>
            <p:cNvPr id="8" name="组合 7"/>
            <p:cNvGrpSpPr/>
            <p:nvPr/>
          </p:nvGrpSpPr>
          <p:grpSpPr>
            <a:xfrm>
              <a:off x="1528667" y="3396404"/>
              <a:ext cx="3030569" cy="1018611"/>
              <a:chOff x="1570581" y="1445858"/>
              <a:chExt cx="2696620" cy="1018611"/>
            </a:xfrm>
          </p:grpSpPr>
          <p:sp>
            <p:nvSpPr>
              <p:cNvPr id="9" name="文本框 14"/>
              <p:cNvSpPr txBox="1"/>
              <p:nvPr/>
            </p:nvSpPr>
            <p:spPr>
              <a:xfrm>
                <a:off x="1570581" y="1910471"/>
                <a:ext cx="2696620" cy="553998"/>
              </a:xfrm>
              <a:prstGeom prst="rect">
                <a:avLst/>
              </a:prstGeom>
              <a:noFill/>
            </p:spPr>
            <p:txBody>
              <a:bodyPr wrap="square" rIns="36000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fontAlgn="auto">
                  <a:lnSpc>
                    <a:spcPct val="120000"/>
                  </a:lnSpc>
                  <a:spcBef>
                    <a:spcPts val="0"/>
                  </a:spcBef>
                  <a:spcAft>
                    <a:spcPts val="0"/>
                  </a:spcAft>
                  <a:buFont typeface="Arial" panose="020B0604020202020204" pitchFamily="34" charset="0"/>
                  <a:buChar char="•"/>
                </a:pPr>
                <a:r>
                  <a:rPr lang="zh-CN" altLang="en-US" dirty="0" smtClean="0">
                    <a:solidFill>
                      <a:srgbClr val="000000">
                        <a:lumMod val="100000"/>
                      </a:srgbClr>
                    </a:solidFill>
                    <a:ea typeface="微软雅黑" panose="020B0503020204020204" pitchFamily="34" charset="-122"/>
                    <a:cs typeface="+mn-ea"/>
                    <a:sym typeface="+mn-lt"/>
                  </a:rPr>
                  <a:t>支持</a:t>
                </a:r>
                <a:r>
                  <a:rPr lang="zh-CN" altLang="en-US" dirty="0">
                    <a:solidFill>
                      <a:srgbClr val="000000">
                        <a:lumMod val="100000"/>
                      </a:srgbClr>
                    </a:solidFill>
                    <a:ea typeface="微软雅黑" panose="020B0503020204020204" pitchFamily="34" charset="-122"/>
                    <a:cs typeface="+mn-ea"/>
                    <a:sym typeface="+mn-lt"/>
                  </a:rPr>
                  <a:t>方式是否符合中央和地方的事权和支出</a:t>
                </a:r>
                <a:r>
                  <a:rPr lang="zh-CN" altLang="en-US" dirty="0" smtClean="0">
                    <a:solidFill>
                      <a:srgbClr val="000000">
                        <a:lumMod val="100000"/>
                      </a:srgbClr>
                    </a:solidFill>
                    <a:ea typeface="微软雅黑" panose="020B0503020204020204" pitchFamily="34" charset="-122"/>
                    <a:cs typeface="+mn-ea"/>
                    <a:sym typeface="+mn-lt"/>
                  </a:rPr>
                  <a:t>责任划分</a:t>
                </a:r>
                <a:endParaRPr lang="zh-CN" altLang="en-US" dirty="0">
                  <a:solidFill>
                    <a:srgbClr val="000000">
                      <a:lumMod val="100000"/>
                    </a:srgbClr>
                  </a:solidFill>
                  <a:ea typeface="微软雅黑" panose="020B0503020204020204" pitchFamily="34" charset="-122"/>
                  <a:cs typeface="+mn-ea"/>
                  <a:sym typeface="+mn-lt"/>
                </a:endParaRPr>
              </a:p>
              <a:p>
                <a:pPr marL="285750" lvl="0" indent="-285750" fontAlgn="auto">
                  <a:lnSpc>
                    <a:spcPct val="120000"/>
                  </a:lnSpc>
                  <a:spcBef>
                    <a:spcPts val="0"/>
                  </a:spcBef>
                  <a:spcAft>
                    <a:spcPts val="0"/>
                  </a:spcAft>
                  <a:buFont typeface="Arial" panose="020B0604020202020204" pitchFamily="34" charset="0"/>
                  <a:buChar char="•"/>
                </a:pPr>
                <a:r>
                  <a:rPr lang="zh-CN" altLang="en-US" dirty="0">
                    <a:solidFill>
                      <a:srgbClr val="000000">
                        <a:lumMod val="100000"/>
                      </a:srgbClr>
                    </a:solidFill>
                    <a:ea typeface="微软雅黑" panose="020B0503020204020204" pitchFamily="34" charset="-122"/>
                    <a:cs typeface="+mn-ea"/>
                    <a:sym typeface="+mn-lt"/>
                  </a:rPr>
                  <a:t>财政资金配套方式和承受能力是否科学合理</a:t>
                </a:r>
                <a:endParaRPr lang="zh-CN" altLang="en-US" dirty="0">
                  <a:solidFill>
                    <a:srgbClr val="000000">
                      <a:lumMod val="100000"/>
                    </a:srgbClr>
                  </a:solidFill>
                  <a:ea typeface="微软雅黑" panose="020B0503020204020204" pitchFamily="34" charset="-122"/>
                  <a:cs typeface="+mn-ea"/>
                  <a:sym typeface="+mn-lt"/>
                </a:endParaRPr>
              </a:p>
            </p:txBody>
          </p:sp>
          <p:sp>
            <p:nvSpPr>
              <p:cNvPr id="10" name="矩形 9"/>
              <p:cNvSpPr/>
              <p:nvPr/>
            </p:nvSpPr>
            <p:spPr>
              <a:xfrm>
                <a:off x="2918891" y="1445858"/>
                <a:ext cx="1281974" cy="323165"/>
              </a:xfrm>
              <a:prstGeom prst="rect">
                <a:avLst/>
              </a:prstGeom>
            </p:spPr>
            <p:txBody>
              <a:bodyPr wrap="none" lIns="0" tIns="0" rIns="36000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auto">
                  <a:spcBef>
                    <a:spcPts val="0"/>
                  </a:spcBef>
                  <a:spcAft>
                    <a:spcPts val="0"/>
                  </a:spcAft>
                </a:pPr>
                <a:r>
                  <a:rPr lang="zh-CN" altLang="en-US" sz="2000" b="1" dirty="0">
                    <a:solidFill>
                      <a:srgbClr val="717171">
                        <a:lumMod val="100000"/>
                      </a:srgbClr>
                    </a:solidFill>
                    <a:ea typeface="微软雅黑" panose="020B0503020204020204" pitchFamily="34" charset="-122"/>
                    <a:cs typeface="+mn-ea"/>
                    <a:sym typeface="+mn-lt"/>
                  </a:rPr>
                  <a:t>财力与事权是否相对称</a:t>
                </a:r>
                <a:endParaRPr lang="zh-CN" altLang="en-US" sz="2000" b="1" dirty="0">
                  <a:solidFill>
                    <a:srgbClr val="717171">
                      <a:lumMod val="100000"/>
                    </a:srgbClr>
                  </a:solidFill>
                  <a:ea typeface="微软雅黑" panose="020B0503020204020204" pitchFamily="34" charset="-122"/>
                  <a:cs typeface="+mn-ea"/>
                  <a:sym typeface="+mn-lt"/>
                </a:endParaRPr>
              </a:p>
            </p:txBody>
          </p:sp>
        </p:grpSp>
      </p:grpSp>
      <p:grpSp>
        <p:nvGrpSpPr>
          <p:cNvPr id="31" name="组合 30"/>
          <p:cNvGrpSpPr/>
          <p:nvPr/>
        </p:nvGrpSpPr>
        <p:grpSpPr>
          <a:xfrm>
            <a:off x="-583257" y="130077"/>
            <a:ext cx="8489300" cy="984885"/>
            <a:chOff x="-633047" y="224137"/>
            <a:chExt cx="6330461" cy="984885"/>
          </a:xfrm>
        </p:grpSpPr>
        <p:sp>
          <p:nvSpPr>
            <p:cNvPr id="32"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事前</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绩效评估   </a:t>
              </a:r>
              <a:r>
                <a:rPr lang="zh-CN" altLang="en-US" sz="2400" dirty="0">
                  <a:solidFill>
                    <a:schemeClr val="accent1"/>
                  </a:solidFill>
                  <a:latin typeface="华文细黑" panose="02010600040101010101" pitchFamily="2" charset="-122"/>
                  <a:ea typeface="华文细黑" panose="02010600040101010101" pitchFamily="2" charset="-122"/>
                </a:rPr>
                <a:t>评估内容（财政支持科学性）</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33" name="直接连接符 32"/>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3" name="文本框 2"/>
          <p:cNvSpPr txBox="1"/>
          <p:nvPr/>
        </p:nvSpPr>
        <p:spPr>
          <a:xfrm>
            <a:off x="1051560" y="335280"/>
            <a:ext cx="8367395" cy="548640"/>
          </a:xfrm>
          <a:prstGeom prst="rect">
            <a:avLst/>
          </a:prstGeom>
          <a:noFill/>
        </p:spPr>
        <p:txBody>
          <a:bodyPr wrap="square" rtlCol="0">
            <a:spAutoFit/>
          </a:bodyPr>
          <a:p>
            <a:r>
              <a:rPr lang="zh-CN" altLang="en-US" sz="2800" b="1"/>
              <a:t>事前绩效评估政策</a:t>
            </a:r>
            <a:r>
              <a:rPr lang="zh-CN" altLang="en-US" sz="2800" b="1">
                <a:solidFill>
                  <a:schemeClr val="accent2">
                    <a:lumMod val="75000"/>
                  </a:schemeClr>
                </a:solidFill>
              </a:rPr>
              <a:t>项目预期绩效报告</a:t>
            </a:r>
            <a:endParaRPr lang="zh-CN" altLang="en-US" sz="2800" b="1">
              <a:solidFill>
                <a:schemeClr val="accent2">
                  <a:lumMod val="75000"/>
                </a:schemeClr>
              </a:solidFill>
            </a:endParaRPr>
          </a:p>
        </p:txBody>
      </p:sp>
      <p:sp>
        <p:nvSpPr>
          <p:cNvPr id="100" name="文本框 99"/>
          <p:cNvSpPr txBox="1"/>
          <p:nvPr/>
        </p:nvSpPr>
        <p:spPr>
          <a:xfrm>
            <a:off x="1300480" y="1173480"/>
            <a:ext cx="9819640" cy="5486400"/>
          </a:xfrm>
          <a:prstGeom prst="rect">
            <a:avLst/>
          </a:prstGeom>
          <a:noFill/>
          <a:ln w="9525">
            <a:noFill/>
          </a:ln>
        </p:spPr>
        <p:txBody>
          <a:bodyPr wrap="square">
            <a:spAutoFit/>
          </a:bodyPr>
          <a:p>
            <a:pPr marL="0" indent="406400" algn="l"/>
            <a:r>
              <a:rPr lang="zh-CN" altLang="en-US" sz="28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rPr>
              <a:t>一、政策项目基本情况（主要包括政策背景、主要内容等）。二、政策项目实施的相关性（主要说明项目政策的立项依据，包括项目政策与部门职能、相关政策及规划、现实需求、是否应该省财政资金投入等方面的相关性）。三、政策项目绩效目标（介绍项目政策的总体绩效目标以及具体的产出指标和效果指标，绩效目标内容应具体明确、符合项目现实需求及部门长期规划和年度工作目标，产出指标和效果指标内容应具体细化、量化，并且要有可衡量的评价标准。同时介绍设定项目绩效目标所考虑的因素，如何根据需求设定，设定的绩效目标是否具有可考核性和可实现性等）。</a:t>
            </a:r>
            <a:endParaRPr lang="zh-CN" altLang="en-US" sz="28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endParaRPr>
          </a:p>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3" name="文本框 2"/>
          <p:cNvSpPr txBox="1"/>
          <p:nvPr/>
        </p:nvSpPr>
        <p:spPr>
          <a:xfrm>
            <a:off x="1051560" y="335280"/>
            <a:ext cx="8367395" cy="548640"/>
          </a:xfrm>
          <a:prstGeom prst="rect">
            <a:avLst/>
          </a:prstGeom>
          <a:noFill/>
        </p:spPr>
        <p:txBody>
          <a:bodyPr wrap="square" rtlCol="0">
            <a:spAutoFit/>
          </a:bodyPr>
          <a:p>
            <a:r>
              <a:rPr lang="zh-CN" altLang="en-US" sz="2800" b="1"/>
              <a:t>事前绩效评估政策项目预期绩效报告</a:t>
            </a:r>
            <a:endParaRPr lang="zh-CN" altLang="en-US" sz="2800" b="1"/>
          </a:p>
        </p:txBody>
      </p:sp>
      <p:sp>
        <p:nvSpPr>
          <p:cNvPr id="100" name="文本框 99"/>
          <p:cNvSpPr txBox="1"/>
          <p:nvPr/>
        </p:nvSpPr>
        <p:spPr>
          <a:xfrm>
            <a:off x="1254760" y="1158240"/>
            <a:ext cx="10352405" cy="5455920"/>
          </a:xfrm>
          <a:prstGeom prst="rect">
            <a:avLst/>
          </a:prstGeom>
          <a:noFill/>
          <a:ln w="9525">
            <a:noFill/>
          </a:ln>
        </p:spPr>
        <p:txBody>
          <a:bodyPr wrap="square">
            <a:spAutoFit/>
          </a:bodyPr>
          <a:p>
            <a:pPr marL="0" indent="406400" algn="l"/>
            <a:endParaRPr lang="zh-CN" altLang="en-US" sz="16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zh-CN" altLang="en-US" sz="28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rPr>
              <a:t>四、政策项目实施方案的有效性（主要说明项目政策的具体实施方案，包括项目政策决策程序，实施程序，人、财、物等基础条件保障情况，相关管理制度建设情况，以及对不确定因素和风险的控制措施等）。五、政策项目预期绩效的可持续性（介绍与项目政策相关的政策、行业环境等方面的可持续性，预期产出及效果的可持续性，组织管理机构、运行机制的可持续性）。六、政策项目预算（介绍项目政策的预算构成、预算测算依据和标准、财政支持的范围和方式、市区两级财政经费保障渠道和方式等）。七、其他内容（市级财政专项资金管理办法及中期规划编制通知中规定的其他需要说明的内容）。</a:t>
            </a:r>
            <a:endParaRPr lang="zh-CN" altLang="en-US" sz="2800" b="1" u="none">
              <a:solidFill>
                <a:srgbClr val="0070C0"/>
              </a:solidFill>
              <a:latin typeface="仿宋_GB2312" panose="02010609030101010101" pitchFamily="1" charset="-122"/>
              <a:ea typeface="仿宋_GB2312" panose="02010609030101010101" pitchFamily="1" charset="-122"/>
              <a:cs typeface="仿宋_GB2312" panose="02010609030101010101" pitchFamily="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业务层面及具体环节</a:t>
            </a:r>
            <a:endParaRPr lang="zh-CN" altLang="en-US" dirty="0" smtClean="0"/>
          </a:p>
        </p:txBody>
      </p:sp>
      <p:sp>
        <p:nvSpPr>
          <p:cNvPr id="4" name="矩形 1"/>
          <p:cNvSpPr>
            <a:spLocks noChangeArrowheads="1"/>
          </p:cNvSpPr>
          <p:nvPr/>
        </p:nvSpPr>
        <p:spPr bwMode="auto">
          <a:xfrm>
            <a:off x="5181601" y="1332136"/>
            <a:ext cx="1706487" cy="512688"/>
          </a:xfrm>
          <a:prstGeom prst="rect">
            <a:avLst/>
          </a:prstGeom>
          <a:solidFill>
            <a:srgbClr val="617299"/>
          </a:solidFill>
          <a:ln w="3175" algn="ctr">
            <a:solidFill>
              <a:schemeClr val="tx1"/>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业务层面内部控制</a:t>
            </a:r>
            <a:endPar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矩形 4"/>
          <p:cNvSpPr/>
          <p:nvPr/>
        </p:nvSpPr>
        <p:spPr bwMode="auto">
          <a:xfrm>
            <a:off x="1614650" y="2084059"/>
            <a:ext cx="1215000" cy="378372"/>
          </a:xfrm>
          <a:prstGeom prst="rect">
            <a:avLst/>
          </a:prstGeom>
          <a:solidFill>
            <a:schemeClr val="tx1">
              <a:lumMod val="65000"/>
              <a:lumOff val="35000"/>
            </a:schemeClr>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p>
            <a:pPr algn="ctr" eaLnBrk="1" hangingPunct="1">
              <a:lnSpc>
                <a:spcPct val="90000"/>
              </a:lnSpc>
              <a:buClr>
                <a:srgbClr val="2DB6B3"/>
              </a:buClr>
              <a:defRPr/>
            </a:pPr>
            <a:r>
              <a:rPr lang="zh-CN" altLang="en-US" sz="1200" b="1" kern="0" dirty="0">
                <a:solidFill>
                  <a:prstClr val="white"/>
                </a:solidFill>
                <a:latin typeface="微软雅黑" panose="020B0503020204020204" pitchFamily="34" charset="-122"/>
                <a:ea typeface="微软雅黑" panose="020B0503020204020204" pitchFamily="34" charset="-122"/>
              </a:rPr>
              <a:t>预算管理</a:t>
            </a:r>
            <a:endParaRPr lang="zh-CN" altLang="en-US" sz="1200" b="1" kern="0"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bwMode="auto">
          <a:xfrm>
            <a:off x="2895597" y="2084059"/>
            <a:ext cx="1215000" cy="378372"/>
          </a:xfrm>
          <a:prstGeom prst="rect">
            <a:avLst/>
          </a:prstGeom>
          <a:solidFill>
            <a:schemeClr val="tx1">
              <a:lumMod val="65000"/>
              <a:lumOff val="35000"/>
            </a:schemeClr>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p>
            <a:pPr algn="ctr" eaLnBrk="1" hangingPunct="1">
              <a:lnSpc>
                <a:spcPct val="90000"/>
              </a:lnSpc>
              <a:buClr>
                <a:srgbClr val="2DB6B3"/>
              </a:buClr>
              <a:defRPr/>
            </a:pPr>
            <a:r>
              <a:rPr lang="zh-CN" altLang="en-US" sz="1200" b="1" kern="0" dirty="0">
                <a:solidFill>
                  <a:prstClr val="white"/>
                </a:solidFill>
                <a:latin typeface="微软雅黑" panose="020B0503020204020204" pitchFamily="34" charset="-122"/>
                <a:ea typeface="微软雅黑" panose="020B0503020204020204" pitchFamily="34" charset="-122"/>
              </a:rPr>
              <a:t>收入管理</a:t>
            </a:r>
            <a:endParaRPr lang="zh-CN" altLang="en-US" sz="1200" b="1" kern="0"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bwMode="auto">
          <a:xfrm>
            <a:off x="4176545" y="2084059"/>
            <a:ext cx="1215000" cy="378372"/>
          </a:xfrm>
          <a:prstGeom prst="rect">
            <a:avLst/>
          </a:prstGeom>
          <a:solidFill>
            <a:schemeClr val="tx1">
              <a:lumMod val="65000"/>
              <a:lumOff val="35000"/>
            </a:schemeClr>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p>
            <a:pPr algn="ctr" eaLnBrk="1" hangingPunct="1">
              <a:lnSpc>
                <a:spcPct val="90000"/>
              </a:lnSpc>
              <a:buClr>
                <a:srgbClr val="2DB6B3"/>
              </a:buClr>
              <a:defRPr/>
            </a:pPr>
            <a:r>
              <a:rPr lang="zh-CN" altLang="en-US" sz="1200" b="1" kern="0" dirty="0">
                <a:solidFill>
                  <a:prstClr val="white"/>
                </a:solidFill>
                <a:latin typeface="微软雅黑" panose="020B0503020204020204" pitchFamily="34" charset="-122"/>
                <a:ea typeface="微软雅黑" panose="020B0503020204020204" pitchFamily="34" charset="-122"/>
              </a:rPr>
              <a:t>支出管理</a:t>
            </a:r>
            <a:endParaRPr lang="zh-CN" altLang="en-US" sz="1200" b="1" kern="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6727817" y="2084059"/>
            <a:ext cx="1215000" cy="378372"/>
          </a:xfrm>
          <a:prstGeom prst="rect">
            <a:avLst/>
          </a:prstGeom>
          <a:solidFill>
            <a:schemeClr val="tx1">
              <a:lumMod val="65000"/>
              <a:lumOff val="35000"/>
            </a:schemeClr>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p>
            <a:pPr algn="ctr" eaLnBrk="1" hangingPunct="1">
              <a:lnSpc>
                <a:spcPct val="90000"/>
              </a:lnSpc>
              <a:buClr>
                <a:srgbClr val="2DB6B3"/>
              </a:buClr>
              <a:defRPr/>
            </a:pPr>
            <a:r>
              <a:rPr lang="zh-CN" altLang="en-US" sz="1200" b="1" kern="0" dirty="0">
                <a:solidFill>
                  <a:prstClr val="white"/>
                </a:solidFill>
                <a:latin typeface="微软雅黑" panose="020B0503020204020204" pitchFamily="34" charset="-122"/>
                <a:ea typeface="微软雅黑" panose="020B0503020204020204" pitchFamily="34" charset="-122"/>
              </a:rPr>
              <a:t>资产管理</a:t>
            </a:r>
            <a:endParaRPr lang="zh-CN" altLang="en-US" sz="1200" b="1" kern="0"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bwMode="auto">
          <a:xfrm>
            <a:off x="8008764" y="2084059"/>
            <a:ext cx="1215000" cy="378372"/>
          </a:xfrm>
          <a:prstGeom prst="rect">
            <a:avLst/>
          </a:prstGeom>
          <a:solidFill>
            <a:schemeClr val="tx1">
              <a:lumMod val="65000"/>
              <a:lumOff val="35000"/>
            </a:schemeClr>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p>
            <a:pPr algn="ctr" eaLnBrk="1" hangingPunct="1">
              <a:lnSpc>
                <a:spcPct val="90000"/>
              </a:lnSpc>
              <a:buClr>
                <a:srgbClr val="2DB6B3"/>
              </a:buClr>
              <a:defRPr/>
            </a:pPr>
            <a:r>
              <a:rPr lang="zh-CN" altLang="en-US" sz="1200" b="1" kern="0" dirty="0">
                <a:solidFill>
                  <a:prstClr val="white"/>
                </a:solidFill>
                <a:latin typeface="微软雅黑" panose="020B0503020204020204" pitchFamily="34" charset="-122"/>
                <a:ea typeface="微软雅黑" panose="020B0503020204020204" pitchFamily="34" charset="-122"/>
              </a:rPr>
              <a:t>建设项目管理</a:t>
            </a:r>
            <a:endParaRPr lang="zh-CN" altLang="en-US" sz="1200" b="1" kern="0" dirty="0">
              <a:solidFill>
                <a:prstClr val="white"/>
              </a:solidFill>
              <a:latin typeface="微软雅黑" panose="020B0503020204020204" pitchFamily="34" charset="-122"/>
              <a:ea typeface="微软雅黑" panose="020B0503020204020204" pitchFamily="34" charset="-122"/>
            </a:endParaRPr>
          </a:p>
        </p:txBody>
      </p:sp>
      <p:sp>
        <p:nvSpPr>
          <p:cNvPr id="10" name="矩形 9"/>
          <p:cNvSpPr/>
          <p:nvPr/>
        </p:nvSpPr>
        <p:spPr bwMode="auto">
          <a:xfrm>
            <a:off x="9289712" y="2084059"/>
            <a:ext cx="1215000" cy="378372"/>
          </a:xfrm>
          <a:prstGeom prst="rect">
            <a:avLst/>
          </a:prstGeom>
          <a:solidFill>
            <a:schemeClr val="tx1">
              <a:lumMod val="65000"/>
              <a:lumOff val="35000"/>
            </a:schemeClr>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p>
            <a:pPr algn="ctr" eaLnBrk="1" hangingPunct="1">
              <a:lnSpc>
                <a:spcPct val="90000"/>
              </a:lnSpc>
              <a:buClr>
                <a:srgbClr val="2DB6B3"/>
              </a:buClr>
              <a:defRPr/>
            </a:pPr>
            <a:r>
              <a:rPr lang="zh-CN" altLang="en-US" sz="1200" b="1" kern="0" dirty="0">
                <a:solidFill>
                  <a:prstClr val="white"/>
                </a:solidFill>
                <a:latin typeface="微软雅黑" panose="020B0503020204020204" pitchFamily="34" charset="-122"/>
                <a:ea typeface="微软雅黑" panose="020B0503020204020204" pitchFamily="34" charset="-122"/>
              </a:rPr>
              <a:t>合同管理</a:t>
            </a:r>
            <a:endParaRPr lang="zh-CN" altLang="en-US" sz="1200" b="1" kern="0" dirty="0">
              <a:solidFill>
                <a:prstClr val="white"/>
              </a:solidFill>
              <a:latin typeface="微软雅黑" panose="020B0503020204020204" pitchFamily="34" charset="-122"/>
              <a:ea typeface="微软雅黑" panose="020B0503020204020204" pitchFamily="34" charset="-122"/>
            </a:endParaRPr>
          </a:p>
        </p:txBody>
      </p:sp>
      <p:cxnSp>
        <p:nvCxnSpPr>
          <p:cNvPr id="11" name="肘形连接符 12"/>
          <p:cNvCxnSpPr>
            <a:cxnSpLocks noChangeShapeType="1"/>
            <a:stCxn id="4" idx="2"/>
          </p:cNvCxnSpPr>
          <p:nvPr/>
        </p:nvCxnSpPr>
        <p:spPr bwMode="auto">
          <a:xfrm rot="5400000">
            <a:off x="4002853" y="52618"/>
            <a:ext cx="239786" cy="3824198"/>
          </a:xfrm>
          <a:prstGeom prst="bentConnector2">
            <a:avLst/>
          </a:prstGeom>
          <a:noFill/>
          <a:ln w="12700">
            <a:solidFill>
              <a:schemeClr val="accent1"/>
            </a:solidFill>
            <a:miter lim="800000"/>
            <a:tailEnd type="triangle" w="med" len="med"/>
          </a:ln>
          <a:extLst>
            <a:ext uri="{909E8E84-426E-40DD-AFC4-6F175D3DCCD1}">
              <a14:hiddenFill xmlns:a14="http://schemas.microsoft.com/office/drawing/2010/main">
                <a:noFill/>
              </a14:hiddenFill>
            </a:ext>
          </a:extLst>
        </p:spPr>
      </p:cxnSp>
      <p:cxnSp>
        <p:nvCxnSpPr>
          <p:cNvPr id="12" name="肘形连接符 14"/>
          <p:cNvCxnSpPr>
            <a:cxnSpLocks noChangeShapeType="1"/>
            <a:stCxn id="4" idx="2"/>
          </p:cNvCxnSpPr>
          <p:nvPr/>
        </p:nvCxnSpPr>
        <p:spPr bwMode="auto">
          <a:xfrm rot="5400000">
            <a:off x="4643409" y="693174"/>
            <a:ext cx="239786" cy="2543086"/>
          </a:xfrm>
          <a:prstGeom prst="bentConnector2">
            <a:avLst/>
          </a:prstGeom>
          <a:noFill/>
          <a:ln w="12700">
            <a:solidFill>
              <a:schemeClr val="accent1"/>
            </a:solidFill>
            <a:miter lim="800000"/>
            <a:tailEnd type="triangle" w="med" len="med"/>
          </a:ln>
          <a:extLst>
            <a:ext uri="{909E8E84-426E-40DD-AFC4-6F175D3DCCD1}">
              <a14:hiddenFill xmlns:a14="http://schemas.microsoft.com/office/drawing/2010/main">
                <a:noFill/>
              </a14:hiddenFill>
            </a:ext>
          </a:extLst>
        </p:spPr>
      </p:cxnSp>
      <p:cxnSp>
        <p:nvCxnSpPr>
          <p:cNvPr id="13" name="肘形连接符 16"/>
          <p:cNvCxnSpPr>
            <a:cxnSpLocks noChangeShapeType="1"/>
            <a:stCxn id="4" idx="2"/>
          </p:cNvCxnSpPr>
          <p:nvPr/>
        </p:nvCxnSpPr>
        <p:spPr bwMode="auto">
          <a:xfrm rot="5400000">
            <a:off x="5283969" y="1333734"/>
            <a:ext cx="239787" cy="1261967"/>
          </a:xfrm>
          <a:prstGeom prst="bentConnector2">
            <a:avLst/>
          </a:prstGeom>
          <a:noFill/>
          <a:ln w="12700">
            <a:solidFill>
              <a:schemeClr val="accent1"/>
            </a:solidFill>
            <a:miter lim="800000"/>
            <a:tailEnd type="triangle" w="med" len="med"/>
          </a:ln>
          <a:extLst>
            <a:ext uri="{909E8E84-426E-40DD-AFC4-6F175D3DCCD1}">
              <a14:hiddenFill xmlns:a14="http://schemas.microsoft.com/office/drawing/2010/main">
                <a:noFill/>
              </a14:hiddenFill>
            </a:ext>
          </a:extLst>
        </p:spPr>
      </p:cxnSp>
      <p:cxnSp>
        <p:nvCxnSpPr>
          <p:cNvPr id="14" name="肘形连接符 18"/>
          <p:cNvCxnSpPr>
            <a:cxnSpLocks noChangeShapeType="1"/>
            <a:stCxn id="4" idx="2"/>
          </p:cNvCxnSpPr>
          <p:nvPr/>
        </p:nvCxnSpPr>
        <p:spPr bwMode="auto">
          <a:xfrm rot="16200000" flipH="1">
            <a:off x="6559719" y="1319950"/>
            <a:ext cx="239786" cy="1289534"/>
          </a:xfrm>
          <a:prstGeom prst="bentConnector2">
            <a:avLst/>
          </a:prstGeom>
          <a:noFill/>
          <a:ln w="12700">
            <a:solidFill>
              <a:schemeClr val="accent1"/>
            </a:solidFill>
            <a:miter lim="800000"/>
            <a:tailEnd type="triangle" w="med" len="med"/>
          </a:ln>
          <a:extLst>
            <a:ext uri="{909E8E84-426E-40DD-AFC4-6F175D3DCCD1}">
              <a14:hiddenFill xmlns:a14="http://schemas.microsoft.com/office/drawing/2010/main">
                <a:noFill/>
              </a14:hiddenFill>
            </a:ext>
          </a:extLst>
        </p:spPr>
      </p:cxnSp>
      <p:cxnSp>
        <p:nvCxnSpPr>
          <p:cNvPr id="15" name="肘形连接符 20"/>
          <p:cNvCxnSpPr>
            <a:cxnSpLocks noChangeShapeType="1"/>
            <a:stCxn id="4" idx="2"/>
          </p:cNvCxnSpPr>
          <p:nvPr/>
        </p:nvCxnSpPr>
        <p:spPr bwMode="auto">
          <a:xfrm rot="16200000" flipH="1">
            <a:off x="7200275" y="679394"/>
            <a:ext cx="239786" cy="2570646"/>
          </a:xfrm>
          <a:prstGeom prst="bentConnector2">
            <a:avLst/>
          </a:prstGeom>
          <a:noFill/>
          <a:ln w="12700">
            <a:solidFill>
              <a:schemeClr val="accent1"/>
            </a:solidFill>
            <a:miter lim="800000"/>
            <a:tailEnd type="triangle" w="med" len="med"/>
          </a:ln>
          <a:extLst>
            <a:ext uri="{909E8E84-426E-40DD-AFC4-6F175D3DCCD1}">
              <a14:hiddenFill xmlns:a14="http://schemas.microsoft.com/office/drawing/2010/main">
                <a:noFill/>
              </a14:hiddenFill>
            </a:ext>
          </a:extLst>
        </p:spPr>
      </p:cxnSp>
      <p:cxnSp>
        <p:nvCxnSpPr>
          <p:cNvPr id="16" name="肘形连接符 22"/>
          <p:cNvCxnSpPr>
            <a:cxnSpLocks noChangeShapeType="1"/>
            <a:stCxn id="4" idx="2"/>
          </p:cNvCxnSpPr>
          <p:nvPr/>
        </p:nvCxnSpPr>
        <p:spPr bwMode="auto">
          <a:xfrm rot="16200000" flipH="1">
            <a:off x="7840832" y="38837"/>
            <a:ext cx="239786" cy="3851760"/>
          </a:xfrm>
          <a:prstGeom prst="bentConnector2">
            <a:avLst/>
          </a:prstGeom>
          <a:noFill/>
          <a:ln w="12700">
            <a:solidFill>
              <a:schemeClr val="accent1"/>
            </a:solidFill>
            <a:miter lim="800000"/>
            <a:tailEnd type="triangle" w="med" len="med"/>
          </a:ln>
          <a:extLst>
            <a:ext uri="{909E8E84-426E-40DD-AFC4-6F175D3DCCD1}">
              <a14:hiddenFill xmlns:a14="http://schemas.microsoft.com/office/drawing/2010/main">
                <a:noFill/>
              </a14:hiddenFill>
            </a:ext>
          </a:extLst>
        </p:spPr>
      </p:cxnSp>
      <p:sp>
        <p:nvSpPr>
          <p:cNvPr id="17" name="矩形 43"/>
          <p:cNvSpPr>
            <a:spLocks noChangeArrowheads="1"/>
          </p:cNvSpPr>
          <p:nvPr/>
        </p:nvSpPr>
        <p:spPr bwMode="auto">
          <a:xfrm>
            <a:off x="1614487" y="2462436"/>
            <a:ext cx="1215629" cy="40306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cs typeface="Arial" panose="020B0604020202020204" pitchFamily="34" charset="0"/>
            </a:endParaRPr>
          </a:p>
        </p:txBody>
      </p:sp>
      <p:sp>
        <p:nvSpPr>
          <p:cNvPr id="18" name="矩形 44"/>
          <p:cNvSpPr>
            <a:spLocks noChangeArrowheads="1"/>
          </p:cNvSpPr>
          <p:nvPr/>
        </p:nvSpPr>
        <p:spPr bwMode="auto">
          <a:xfrm>
            <a:off x="2895600" y="2462436"/>
            <a:ext cx="1214438" cy="40306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cs typeface="Arial" panose="020B0604020202020204" pitchFamily="34" charset="0"/>
            </a:endParaRPr>
          </a:p>
        </p:txBody>
      </p:sp>
      <p:sp>
        <p:nvSpPr>
          <p:cNvPr id="19" name="矩形 45"/>
          <p:cNvSpPr>
            <a:spLocks noChangeArrowheads="1"/>
          </p:cNvSpPr>
          <p:nvPr/>
        </p:nvSpPr>
        <p:spPr bwMode="auto">
          <a:xfrm>
            <a:off x="4176712" y="2462436"/>
            <a:ext cx="1214438" cy="40306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cs typeface="Arial" panose="020B0604020202020204" pitchFamily="34" charset="0"/>
            </a:endParaRPr>
          </a:p>
        </p:txBody>
      </p:sp>
      <p:sp>
        <p:nvSpPr>
          <p:cNvPr id="20" name="矩形 46"/>
          <p:cNvSpPr>
            <a:spLocks noChangeArrowheads="1"/>
          </p:cNvSpPr>
          <p:nvPr/>
        </p:nvSpPr>
        <p:spPr bwMode="auto">
          <a:xfrm>
            <a:off x="6728222" y="2462436"/>
            <a:ext cx="1214438" cy="40306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cs typeface="Arial" panose="020B0604020202020204" pitchFamily="34" charset="0"/>
            </a:endParaRPr>
          </a:p>
        </p:txBody>
      </p:sp>
      <p:sp>
        <p:nvSpPr>
          <p:cNvPr id="21" name="矩形 47"/>
          <p:cNvSpPr>
            <a:spLocks noChangeArrowheads="1"/>
          </p:cNvSpPr>
          <p:nvPr/>
        </p:nvSpPr>
        <p:spPr bwMode="auto">
          <a:xfrm>
            <a:off x="8009335" y="2462436"/>
            <a:ext cx="1214438" cy="40306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cs typeface="Arial" panose="020B0604020202020204" pitchFamily="34" charset="0"/>
            </a:endParaRPr>
          </a:p>
        </p:txBody>
      </p:sp>
      <p:sp>
        <p:nvSpPr>
          <p:cNvPr id="22" name="矩形 48"/>
          <p:cNvSpPr>
            <a:spLocks noChangeArrowheads="1"/>
          </p:cNvSpPr>
          <p:nvPr/>
        </p:nvSpPr>
        <p:spPr bwMode="auto">
          <a:xfrm>
            <a:off x="9289256" y="2462436"/>
            <a:ext cx="1215629" cy="40306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cs typeface="Arial" panose="020B0604020202020204" pitchFamily="34" charset="0"/>
            </a:endParaRPr>
          </a:p>
        </p:txBody>
      </p:sp>
      <p:sp>
        <p:nvSpPr>
          <p:cNvPr id="23" name="矩形 32775"/>
          <p:cNvSpPr>
            <a:spLocks noChangeArrowheads="1"/>
          </p:cNvSpPr>
          <p:nvPr/>
        </p:nvSpPr>
        <p:spPr bwMode="auto">
          <a:xfrm>
            <a:off x="1685926" y="2594199"/>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000" dirty="0">
                <a:latin typeface="微软雅黑" panose="020B0503020204020204" pitchFamily="34" charset="-122"/>
                <a:ea typeface="微软雅黑" panose="020B0503020204020204" pitchFamily="34" charset="-122"/>
              </a:rPr>
              <a:t>预算草案编</a:t>
            </a:r>
            <a:r>
              <a:rPr lang="zh-CN" altLang="en-US" sz="1000" dirty="0">
                <a:latin typeface="微软雅黑" panose="020B0503020204020204" pitchFamily="34" charset="-122"/>
                <a:ea typeface="微软雅黑" panose="020B0503020204020204" pitchFamily="34" charset="-122"/>
              </a:rPr>
              <a:t>审</a:t>
            </a:r>
            <a:endParaRPr lang="zh-CN" altLang="en-US" sz="10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矩形 72"/>
          <p:cNvSpPr>
            <a:spLocks noChangeArrowheads="1"/>
          </p:cNvSpPr>
          <p:nvPr/>
        </p:nvSpPr>
        <p:spPr bwMode="auto">
          <a:xfrm>
            <a:off x="1685926" y="3024411"/>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dirty="0">
                <a:latin typeface="微软雅黑" panose="020B0503020204020204" pitchFamily="34" charset="-122"/>
                <a:ea typeface="微软雅黑" panose="020B0503020204020204" pitchFamily="34" charset="-122"/>
                <a:cs typeface="Arial" panose="020B0604020202020204" pitchFamily="34" charset="0"/>
              </a:rPr>
              <a:t>预算批复下达</a:t>
            </a:r>
            <a:endParaRPr lang="zh-CN" altLang="en-US" sz="10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73"/>
          <p:cNvSpPr>
            <a:spLocks noChangeArrowheads="1"/>
          </p:cNvSpPr>
          <p:nvPr/>
        </p:nvSpPr>
        <p:spPr bwMode="auto">
          <a:xfrm>
            <a:off x="1685926" y="3472086"/>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dirty="0">
                <a:latin typeface="微软雅黑" panose="020B0503020204020204" pitchFamily="34" charset="-122"/>
                <a:ea typeface="微软雅黑" panose="020B0503020204020204" pitchFamily="34" charset="-122"/>
                <a:cs typeface="Arial" panose="020B0604020202020204" pitchFamily="34" charset="0"/>
              </a:rPr>
              <a:t>指标分解责任落实</a:t>
            </a:r>
            <a:endParaRPr lang="zh-CN" altLang="en-US" sz="10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74"/>
          <p:cNvSpPr>
            <a:spLocks noChangeArrowheads="1"/>
          </p:cNvSpPr>
          <p:nvPr/>
        </p:nvSpPr>
        <p:spPr bwMode="auto">
          <a:xfrm>
            <a:off x="1685926" y="3903886"/>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000">
                <a:latin typeface="微软雅黑" panose="020B0503020204020204" pitchFamily="34" charset="-122"/>
                <a:ea typeface="微软雅黑" panose="020B0503020204020204" pitchFamily="34" charset="-122"/>
              </a:rPr>
              <a:t>预算执行</a:t>
            </a:r>
            <a:r>
              <a:rPr lang="zh-CN" altLang="en-US" sz="1000">
                <a:latin typeface="微软雅黑" panose="020B0503020204020204" pitchFamily="34" charset="-122"/>
                <a:ea typeface="微软雅黑" panose="020B0503020204020204" pitchFamily="34" charset="-122"/>
              </a:rPr>
              <a:t>与分析</a:t>
            </a:r>
            <a:endParaRPr lang="zh-CN" altLang="en-US" sz="1000">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79"/>
          <p:cNvSpPr>
            <a:spLocks noChangeArrowheads="1"/>
          </p:cNvSpPr>
          <p:nvPr/>
        </p:nvSpPr>
        <p:spPr bwMode="auto">
          <a:xfrm>
            <a:off x="4244579" y="3907061"/>
            <a:ext cx="1078706"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业务借款</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80"/>
          <p:cNvSpPr>
            <a:spLocks noChangeArrowheads="1"/>
          </p:cNvSpPr>
          <p:nvPr/>
        </p:nvSpPr>
        <p:spPr bwMode="auto">
          <a:xfrm>
            <a:off x="4244579" y="4337273"/>
            <a:ext cx="1078706"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费用报销</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81"/>
          <p:cNvSpPr>
            <a:spLocks noChangeArrowheads="1"/>
          </p:cNvSpPr>
          <p:nvPr/>
        </p:nvSpPr>
        <p:spPr bwMode="auto">
          <a:xfrm>
            <a:off x="4244579" y="4784948"/>
            <a:ext cx="1078706"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支出业务核算</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矩形 82"/>
          <p:cNvSpPr>
            <a:spLocks noChangeArrowheads="1"/>
          </p:cNvSpPr>
          <p:nvPr/>
        </p:nvSpPr>
        <p:spPr bwMode="auto">
          <a:xfrm>
            <a:off x="4244579" y="5216749"/>
            <a:ext cx="1078706"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支出统计报告</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83"/>
          <p:cNvSpPr>
            <a:spLocks noChangeArrowheads="1"/>
          </p:cNvSpPr>
          <p:nvPr/>
        </p:nvSpPr>
        <p:spPr bwMode="auto">
          <a:xfrm>
            <a:off x="6728222" y="2594198"/>
            <a:ext cx="1146572" cy="2109787"/>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000" b="1" dirty="0" smtClean="0">
                <a:latin typeface="微软雅黑" panose="020B0503020204020204" pitchFamily="34" charset="-122"/>
                <a:ea typeface="微软雅黑" panose="020B0503020204020204" pitchFamily="34" charset="-122"/>
                <a:cs typeface="Arial" panose="020B0604020202020204" pitchFamily="34" charset="0"/>
              </a:rPr>
              <a:t>实物资产管理</a:t>
            </a:r>
            <a:endParaRPr lang="en-US" altLang="zh-CN" sz="1000" b="1"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spcBef>
                <a:spcPts val="600"/>
              </a:spcBef>
              <a:defRPr/>
            </a:pPr>
            <a:r>
              <a:rPr lang="en-US" altLang="zh-CN" sz="1000" dirty="0" smtClean="0">
                <a:solidFill>
                  <a:srgbClr val="1308A8"/>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实物资产购置</a:t>
            </a:r>
            <a:endParaRPr lang="en-US" altLang="zh-CN" sz="1000"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资产取得验收</a:t>
            </a:r>
            <a:endParaRPr lang="en-US" altLang="zh-CN" sz="1000"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资产保管维护</a:t>
            </a:r>
            <a:endParaRPr lang="en-US" altLang="zh-CN" sz="1000"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实物资产调拨</a:t>
            </a:r>
            <a:endParaRPr lang="en-US" altLang="zh-CN" sz="1000"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实物资产盘点</a:t>
            </a:r>
            <a:endParaRPr lang="en-US" altLang="zh-CN" sz="1000"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资产报废处置</a:t>
            </a:r>
            <a:endParaRPr lang="en-US" altLang="zh-CN" sz="1000"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资产核算登记</a:t>
            </a:r>
            <a:endParaRPr lang="en-US" altLang="zh-CN" sz="1000"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资产统计报告</a:t>
            </a:r>
            <a:endParaRPr lang="zh-CN" altLang="en-US" sz="1000" dirty="0" smtClean="0">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矩形 84"/>
          <p:cNvSpPr>
            <a:spLocks noChangeArrowheads="1"/>
          </p:cNvSpPr>
          <p:nvPr/>
        </p:nvSpPr>
        <p:spPr bwMode="auto">
          <a:xfrm>
            <a:off x="6729413" y="4754786"/>
            <a:ext cx="1146572" cy="125412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000" b="1" dirty="0" smtClean="0">
                <a:latin typeface="微软雅黑" panose="020B0503020204020204" pitchFamily="34" charset="-122"/>
                <a:ea typeface="微软雅黑" panose="020B0503020204020204" pitchFamily="34" charset="-122"/>
                <a:cs typeface="Arial" panose="020B0604020202020204" pitchFamily="34" charset="0"/>
              </a:rPr>
              <a:t>货币资金管理</a:t>
            </a:r>
            <a:endParaRPr lang="en-US" altLang="zh-CN" sz="1000" b="1"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spcBef>
                <a:spcPts val="600"/>
              </a:spcBef>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印章保管使用</a:t>
            </a:r>
            <a:endParaRPr lang="en-US" altLang="zh-CN" sz="1000"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spcBef>
                <a:spcPts val="0"/>
              </a:spcBef>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账户设置使用</a:t>
            </a:r>
            <a:endParaRPr lang="en-US" altLang="zh-CN" sz="1000"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spcBef>
                <a:spcPts val="0"/>
              </a:spcBef>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票据保管使用</a:t>
            </a:r>
            <a:endParaRPr lang="en-US" altLang="zh-CN" sz="1000"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spcBef>
                <a:spcPts val="0"/>
              </a:spcBef>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smtClean="0">
                <a:latin typeface="微软雅黑" panose="020B0503020204020204" pitchFamily="34" charset="-122"/>
                <a:ea typeface="微软雅黑" panose="020B0503020204020204" pitchFamily="34" charset="-122"/>
                <a:cs typeface="Arial" panose="020B0604020202020204" pitchFamily="34" charset="0"/>
              </a:rPr>
              <a:t>盘点稽核对账</a:t>
            </a:r>
            <a:endParaRPr lang="zh-CN" altLang="en-US" sz="1000" dirty="0" smtClean="0">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85"/>
          <p:cNvSpPr>
            <a:spLocks noChangeArrowheads="1"/>
          </p:cNvSpPr>
          <p:nvPr/>
        </p:nvSpPr>
        <p:spPr bwMode="auto">
          <a:xfrm>
            <a:off x="6728222" y="6053361"/>
            <a:ext cx="1146572" cy="4095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000" b="1" dirty="0" smtClean="0">
                <a:latin typeface="微软雅黑" panose="020B0503020204020204" pitchFamily="34" charset="-122"/>
                <a:ea typeface="微软雅黑" panose="020B0503020204020204" pitchFamily="34" charset="-122"/>
                <a:cs typeface="Arial" panose="020B0604020202020204" pitchFamily="34" charset="0"/>
              </a:rPr>
              <a:t>对外投资管理</a:t>
            </a:r>
            <a:endParaRPr lang="en-US" altLang="zh-CN" sz="1000" b="1" dirty="0" smtClean="0">
              <a:latin typeface="微软雅黑" panose="020B0503020204020204" pitchFamily="34" charset="-122"/>
              <a:ea typeface="微软雅黑" panose="020B0503020204020204" pitchFamily="34" charset="-122"/>
              <a:cs typeface="Arial" panose="020B0604020202020204" pitchFamily="34" charset="0"/>
            </a:endParaRPr>
          </a:p>
          <a:p>
            <a:pPr algn="ctr" eaLnBrk="1" hangingPunct="1">
              <a:lnSpc>
                <a:spcPts val="1000"/>
              </a:lnSpc>
              <a:defRPr/>
            </a:pPr>
            <a:r>
              <a:rPr lang="en-US" altLang="zh-CN" sz="1000" dirty="0" smtClean="0">
                <a:latin typeface="微软雅黑" panose="020B0503020204020204" pitchFamily="34" charset="-122"/>
                <a:ea typeface="微软雅黑" panose="020B0503020204020204" pitchFamily="34" charset="-122"/>
                <a:cs typeface="Arial" panose="020B0604020202020204" pitchFamily="34" charset="0"/>
              </a:rPr>
              <a:t>…</a:t>
            </a:r>
            <a:endParaRPr lang="zh-CN" altLang="en-US" sz="1000" dirty="0" smtClean="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矩形 33"/>
          <p:cNvSpPr/>
          <p:nvPr/>
        </p:nvSpPr>
        <p:spPr bwMode="auto">
          <a:xfrm>
            <a:off x="5452181" y="2084059"/>
            <a:ext cx="1215000" cy="378372"/>
          </a:xfrm>
          <a:prstGeom prst="rect">
            <a:avLst/>
          </a:prstGeom>
          <a:solidFill>
            <a:schemeClr val="tx1">
              <a:lumMod val="65000"/>
              <a:lumOff val="35000"/>
            </a:schemeClr>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p>
            <a:pPr algn="ctr" eaLnBrk="1" hangingPunct="1">
              <a:lnSpc>
                <a:spcPct val="90000"/>
              </a:lnSpc>
              <a:buClr>
                <a:srgbClr val="2DB6B3"/>
              </a:buClr>
              <a:defRPr/>
            </a:pPr>
            <a:r>
              <a:rPr lang="zh-CN" altLang="en-US" sz="1200" b="1" kern="0" dirty="0">
                <a:solidFill>
                  <a:prstClr val="white"/>
                </a:solidFill>
                <a:latin typeface="微软雅黑" panose="020B0503020204020204" pitchFamily="34" charset="-122"/>
                <a:ea typeface="微软雅黑" panose="020B0503020204020204" pitchFamily="34" charset="-122"/>
              </a:rPr>
              <a:t>政府采购管理</a:t>
            </a:r>
            <a:endParaRPr lang="zh-CN" altLang="en-US" sz="1200" b="1" kern="0" dirty="0">
              <a:solidFill>
                <a:prstClr val="white"/>
              </a:solidFill>
              <a:latin typeface="微软雅黑" panose="020B0503020204020204" pitchFamily="34" charset="-122"/>
              <a:ea typeface="微软雅黑" panose="020B0503020204020204" pitchFamily="34" charset="-122"/>
            </a:endParaRPr>
          </a:p>
        </p:txBody>
      </p:sp>
      <p:sp>
        <p:nvSpPr>
          <p:cNvPr id="35" name="矩形 105"/>
          <p:cNvSpPr>
            <a:spLocks noChangeArrowheads="1"/>
          </p:cNvSpPr>
          <p:nvPr/>
        </p:nvSpPr>
        <p:spPr bwMode="auto">
          <a:xfrm>
            <a:off x="5451873" y="2462436"/>
            <a:ext cx="1215628" cy="40306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cs typeface="Arial" panose="020B0604020202020204" pitchFamily="34" charset="0"/>
            </a:endParaRPr>
          </a:p>
        </p:txBody>
      </p:sp>
      <p:sp>
        <p:nvSpPr>
          <p:cNvPr id="36" name="矩形 106"/>
          <p:cNvSpPr>
            <a:spLocks noChangeArrowheads="1"/>
          </p:cNvSpPr>
          <p:nvPr/>
        </p:nvSpPr>
        <p:spPr bwMode="auto">
          <a:xfrm>
            <a:off x="5519738" y="2594199"/>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dirty="0">
                <a:latin typeface="微软雅黑" panose="020B0503020204020204" pitchFamily="34" charset="-122"/>
                <a:ea typeface="微软雅黑" panose="020B0503020204020204" pitchFamily="34" charset="-122"/>
                <a:cs typeface="Arial" panose="020B0604020202020204" pitchFamily="34" charset="0"/>
              </a:rPr>
              <a:t>采购实施计划</a:t>
            </a:r>
            <a:endParaRPr lang="zh-CN" altLang="en-US" sz="11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107"/>
          <p:cNvSpPr>
            <a:spLocks noChangeArrowheads="1"/>
          </p:cNvSpPr>
          <p:nvPr/>
        </p:nvSpPr>
        <p:spPr bwMode="auto">
          <a:xfrm>
            <a:off x="5519738" y="3024411"/>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采购需求申请</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矩形 108"/>
          <p:cNvSpPr>
            <a:spLocks noChangeArrowheads="1"/>
          </p:cNvSpPr>
          <p:nvPr/>
        </p:nvSpPr>
        <p:spPr bwMode="auto">
          <a:xfrm>
            <a:off x="5519738" y="3472086"/>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dirty="0">
                <a:latin typeface="微软雅黑" panose="020B0503020204020204" pitchFamily="34" charset="-122"/>
                <a:ea typeface="微软雅黑" panose="020B0503020204020204" pitchFamily="34" charset="-122"/>
                <a:cs typeface="Arial" panose="020B0604020202020204" pitchFamily="34" charset="0"/>
              </a:rPr>
              <a:t>代理机构选择</a:t>
            </a:r>
            <a:endParaRPr lang="zh-CN" altLang="en-US" sz="11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矩形 109"/>
          <p:cNvSpPr>
            <a:spLocks noChangeArrowheads="1"/>
          </p:cNvSpPr>
          <p:nvPr/>
        </p:nvSpPr>
        <p:spPr bwMode="auto">
          <a:xfrm>
            <a:off x="5519738" y="3903886"/>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供应商确定</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0" name="肘形连接符 32784"/>
          <p:cNvCxnSpPr>
            <a:cxnSpLocks noChangeShapeType="1"/>
            <a:stCxn id="4" idx="2"/>
          </p:cNvCxnSpPr>
          <p:nvPr/>
        </p:nvCxnSpPr>
        <p:spPr bwMode="auto">
          <a:xfrm rot="16200000" flipH="1">
            <a:off x="5921547" y="1958121"/>
            <a:ext cx="239786" cy="13191"/>
          </a:xfrm>
          <a:prstGeom prst="bentConnector3">
            <a:avLst>
              <a:gd name="adj1" fmla="val 50000"/>
            </a:avLst>
          </a:prstGeom>
          <a:noFill/>
          <a:ln w="12700">
            <a:solidFill>
              <a:schemeClr val="accent1"/>
            </a:solidFill>
            <a:miter lim="800000"/>
            <a:tailEnd type="triangle" w="med" len="med"/>
          </a:ln>
          <a:extLst>
            <a:ext uri="{909E8E84-426E-40DD-AFC4-6F175D3DCCD1}">
              <a14:hiddenFill xmlns:a14="http://schemas.microsoft.com/office/drawing/2010/main">
                <a:noFill/>
              </a14:hiddenFill>
            </a:ext>
          </a:extLst>
        </p:spPr>
      </p:cxnSp>
      <p:sp>
        <p:nvSpPr>
          <p:cNvPr id="41" name="矩形 123"/>
          <p:cNvSpPr>
            <a:spLocks noChangeArrowheads="1"/>
          </p:cNvSpPr>
          <p:nvPr/>
        </p:nvSpPr>
        <p:spPr bwMode="auto">
          <a:xfrm>
            <a:off x="5519738" y="4337273"/>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合同签订备案</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矩形 124"/>
          <p:cNvSpPr>
            <a:spLocks noChangeArrowheads="1"/>
          </p:cNvSpPr>
          <p:nvPr/>
        </p:nvSpPr>
        <p:spPr bwMode="auto">
          <a:xfrm>
            <a:off x="5519738" y="4784948"/>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采购项目验收</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矩形 125"/>
          <p:cNvSpPr>
            <a:spLocks noChangeArrowheads="1"/>
          </p:cNvSpPr>
          <p:nvPr/>
        </p:nvSpPr>
        <p:spPr bwMode="auto">
          <a:xfrm>
            <a:off x="5519738" y="5215161"/>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采购结算支付</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矩形 74"/>
          <p:cNvSpPr>
            <a:spLocks noChangeArrowheads="1"/>
          </p:cNvSpPr>
          <p:nvPr/>
        </p:nvSpPr>
        <p:spPr bwMode="auto">
          <a:xfrm>
            <a:off x="1689497" y="4794474"/>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dirty="0" smtClean="0">
                <a:latin typeface="微软雅黑" panose="020B0503020204020204" pitchFamily="34" charset="-122"/>
                <a:ea typeface="微软雅黑" panose="020B0503020204020204" pitchFamily="34" charset="-122"/>
              </a:rPr>
              <a:t>决算</a:t>
            </a:r>
            <a:r>
              <a:rPr lang="zh-CN" altLang="en-US" sz="1000" dirty="0">
                <a:latin typeface="微软雅黑" panose="020B0503020204020204" pitchFamily="34" charset="-122"/>
                <a:ea typeface="微软雅黑" panose="020B0503020204020204" pitchFamily="34" charset="-122"/>
              </a:rPr>
              <a:t>报告</a:t>
            </a:r>
            <a:endParaRPr lang="zh-CN" altLang="en-US" sz="10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矩形 74"/>
          <p:cNvSpPr>
            <a:spLocks noChangeArrowheads="1"/>
          </p:cNvSpPr>
          <p:nvPr/>
        </p:nvSpPr>
        <p:spPr bwMode="auto">
          <a:xfrm>
            <a:off x="1693069" y="5226274"/>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000">
                <a:latin typeface="微软雅黑" panose="020B0503020204020204" pitchFamily="34" charset="-122"/>
                <a:ea typeface="微软雅黑" panose="020B0503020204020204" pitchFamily="34" charset="-122"/>
              </a:rPr>
              <a:t>预算</a:t>
            </a:r>
            <a:r>
              <a:rPr lang="zh-CN" altLang="en-US" sz="1000">
                <a:latin typeface="微软雅黑" panose="020B0503020204020204" pitchFamily="34" charset="-122"/>
                <a:ea typeface="微软雅黑" panose="020B0503020204020204" pitchFamily="34" charset="-122"/>
              </a:rPr>
              <a:t>考核评价</a:t>
            </a:r>
            <a:endParaRPr lang="zh-CN" altLang="en-US" sz="1000">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矩形 75"/>
          <p:cNvSpPr>
            <a:spLocks noChangeArrowheads="1"/>
          </p:cNvSpPr>
          <p:nvPr/>
        </p:nvSpPr>
        <p:spPr bwMode="auto">
          <a:xfrm>
            <a:off x="4250532" y="2598961"/>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dirty="0">
                <a:latin typeface="微软雅黑" panose="020B0503020204020204" pitchFamily="34" charset="-122"/>
                <a:ea typeface="微软雅黑" panose="020B0503020204020204" pitchFamily="34" charset="-122"/>
                <a:cs typeface="Arial" panose="020B0604020202020204" pitchFamily="34" charset="0"/>
              </a:rPr>
              <a:t>项目与标准制定</a:t>
            </a:r>
            <a:endParaRPr lang="zh-CN" altLang="en-US" sz="11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矩形 76"/>
          <p:cNvSpPr>
            <a:spLocks noChangeArrowheads="1"/>
          </p:cNvSpPr>
          <p:nvPr/>
        </p:nvSpPr>
        <p:spPr bwMode="auto">
          <a:xfrm>
            <a:off x="4250532" y="3029173"/>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支出计划</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矩形 74"/>
          <p:cNvSpPr>
            <a:spLocks noChangeArrowheads="1"/>
          </p:cNvSpPr>
          <p:nvPr/>
        </p:nvSpPr>
        <p:spPr bwMode="auto">
          <a:xfrm>
            <a:off x="1689497" y="4337274"/>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000">
                <a:latin typeface="微软雅黑" panose="020B0503020204020204" pitchFamily="34" charset="-122"/>
                <a:ea typeface="微软雅黑" panose="020B0503020204020204" pitchFamily="34" charset="-122"/>
              </a:rPr>
              <a:t>预算</a:t>
            </a:r>
            <a:r>
              <a:rPr lang="zh-CN" altLang="en-US" sz="1000">
                <a:latin typeface="微软雅黑" panose="020B0503020204020204" pitchFamily="34" charset="-122"/>
                <a:ea typeface="微软雅黑" panose="020B0503020204020204" pitchFamily="34" charset="-122"/>
              </a:rPr>
              <a:t>追加与调整</a:t>
            </a:r>
            <a:endParaRPr lang="zh-CN" altLang="en-US" sz="1000">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矩形 76"/>
          <p:cNvSpPr>
            <a:spLocks noChangeArrowheads="1"/>
          </p:cNvSpPr>
          <p:nvPr/>
        </p:nvSpPr>
        <p:spPr bwMode="auto">
          <a:xfrm>
            <a:off x="4243388" y="3476848"/>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支出申请</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矩形 125"/>
          <p:cNvSpPr>
            <a:spLocks noChangeArrowheads="1"/>
          </p:cNvSpPr>
          <p:nvPr/>
        </p:nvSpPr>
        <p:spPr bwMode="auto">
          <a:xfrm>
            <a:off x="5523310" y="5648548"/>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采购业务核算</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矩形 125"/>
          <p:cNvSpPr>
            <a:spLocks noChangeArrowheads="1"/>
          </p:cNvSpPr>
          <p:nvPr/>
        </p:nvSpPr>
        <p:spPr bwMode="auto">
          <a:xfrm>
            <a:off x="5526882" y="6080348"/>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采购统计报告</a:t>
            </a:r>
            <a:r>
              <a:rPr lang="en-US" altLang="zh-CN" sz="1100">
                <a:latin typeface="微软雅黑" panose="020B0503020204020204" pitchFamily="34" charset="-122"/>
                <a:ea typeface="微软雅黑" panose="020B0503020204020204" pitchFamily="34" charset="-122"/>
                <a:cs typeface="Arial" panose="020B0604020202020204" pitchFamily="34" charset="0"/>
              </a:rPr>
              <a:t>…</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矩形 75"/>
          <p:cNvSpPr>
            <a:spLocks noChangeArrowheads="1"/>
          </p:cNvSpPr>
          <p:nvPr/>
        </p:nvSpPr>
        <p:spPr bwMode="auto">
          <a:xfrm>
            <a:off x="2963466" y="2592611"/>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dirty="0">
                <a:latin typeface="微软雅黑" panose="020B0503020204020204" pitchFamily="34" charset="-122"/>
                <a:ea typeface="微软雅黑" panose="020B0503020204020204" pitchFamily="34" charset="-122"/>
                <a:cs typeface="Arial" panose="020B0604020202020204" pitchFamily="34" charset="0"/>
              </a:rPr>
              <a:t>项目与标准制定</a:t>
            </a:r>
            <a:endParaRPr lang="zh-CN" altLang="en-US" sz="11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矩形 77"/>
          <p:cNvSpPr>
            <a:spLocks noChangeArrowheads="1"/>
          </p:cNvSpPr>
          <p:nvPr/>
        </p:nvSpPr>
        <p:spPr bwMode="auto">
          <a:xfrm>
            <a:off x="2965847" y="3883248"/>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票据开具与管理</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54" name="矩形 95"/>
          <p:cNvSpPr>
            <a:spLocks noChangeArrowheads="1"/>
          </p:cNvSpPr>
          <p:nvPr/>
        </p:nvSpPr>
        <p:spPr bwMode="auto">
          <a:xfrm>
            <a:off x="2963466" y="4311873"/>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收入收缴</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矩形 96"/>
          <p:cNvSpPr>
            <a:spLocks noChangeArrowheads="1"/>
          </p:cNvSpPr>
          <p:nvPr/>
        </p:nvSpPr>
        <p:spPr bwMode="auto">
          <a:xfrm>
            <a:off x="2963466" y="4745261"/>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收缴登记</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56" name="矩形 97"/>
          <p:cNvSpPr>
            <a:spLocks noChangeArrowheads="1"/>
          </p:cNvSpPr>
          <p:nvPr/>
        </p:nvSpPr>
        <p:spPr bwMode="auto">
          <a:xfrm>
            <a:off x="2963466" y="5619973"/>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收入确认</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矩形 98"/>
          <p:cNvSpPr>
            <a:spLocks noChangeArrowheads="1"/>
          </p:cNvSpPr>
          <p:nvPr/>
        </p:nvSpPr>
        <p:spPr bwMode="auto">
          <a:xfrm>
            <a:off x="2963466" y="5184998"/>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收款退付</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58" name="矩形 99"/>
          <p:cNvSpPr>
            <a:spLocks noChangeArrowheads="1"/>
          </p:cNvSpPr>
          <p:nvPr/>
        </p:nvSpPr>
        <p:spPr bwMode="auto">
          <a:xfrm>
            <a:off x="2963466" y="6059711"/>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收入统计报告</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矩形 76"/>
          <p:cNvSpPr>
            <a:spLocks noChangeArrowheads="1"/>
          </p:cNvSpPr>
          <p:nvPr/>
        </p:nvSpPr>
        <p:spPr bwMode="auto">
          <a:xfrm>
            <a:off x="2963466" y="3035523"/>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收入计划</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矩形 78"/>
          <p:cNvSpPr>
            <a:spLocks noChangeArrowheads="1"/>
          </p:cNvSpPr>
          <p:nvPr/>
        </p:nvSpPr>
        <p:spPr bwMode="auto">
          <a:xfrm>
            <a:off x="2963466" y="3457798"/>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dirty="0" smtClean="0">
                <a:latin typeface="微软雅黑" panose="020B0503020204020204" pitchFamily="34" charset="-122"/>
                <a:ea typeface="微软雅黑" panose="020B0503020204020204" pitchFamily="34" charset="-122"/>
                <a:cs typeface="Arial" panose="020B0604020202020204" pitchFamily="34" charset="0"/>
              </a:rPr>
              <a:t>账户开立使用</a:t>
            </a:r>
            <a:endParaRPr lang="zh-CN" altLang="en-US" sz="11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1" name="矩形 87"/>
          <p:cNvSpPr>
            <a:spLocks noChangeArrowheads="1"/>
          </p:cNvSpPr>
          <p:nvPr/>
        </p:nvSpPr>
        <p:spPr bwMode="auto">
          <a:xfrm>
            <a:off x="8076010" y="2594199"/>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cs typeface="Arial" panose="020B0604020202020204" pitchFamily="34" charset="0"/>
              </a:rPr>
              <a:t>工程立项</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矩形 88"/>
          <p:cNvSpPr>
            <a:spLocks noChangeArrowheads="1"/>
          </p:cNvSpPr>
          <p:nvPr/>
        </p:nvSpPr>
        <p:spPr bwMode="auto">
          <a:xfrm>
            <a:off x="8076010" y="3024411"/>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微软雅黑" panose="020B0503020204020204" pitchFamily="34" charset="-122"/>
                <a:ea typeface="微软雅黑" panose="020B0503020204020204" pitchFamily="34" charset="-122"/>
                <a:cs typeface="Arial" panose="020B0604020202020204" pitchFamily="34" charset="0"/>
              </a:rPr>
              <a:t>工程设计</a:t>
            </a:r>
            <a:endParaRPr lang="zh-CN" altLang="en-US"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矩形 89"/>
          <p:cNvSpPr>
            <a:spLocks noChangeArrowheads="1"/>
          </p:cNvSpPr>
          <p:nvPr/>
        </p:nvSpPr>
        <p:spPr bwMode="auto">
          <a:xfrm>
            <a:off x="8076010" y="3472086"/>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微软雅黑" panose="020B0503020204020204" pitchFamily="34" charset="-122"/>
                <a:ea typeface="微软雅黑" panose="020B0503020204020204" pitchFamily="34" charset="-122"/>
                <a:cs typeface="Arial" panose="020B0604020202020204" pitchFamily="34" charset="0"/>
              </a:rPr>
              <a:t>工程招标</a:t>
            </a:r>
            <a:endParaRPr lang="zh-CN" altLang="en-US"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矩形 89"/>
          <p:cNvSpPr>
            <a:spLocks noChangeArrowheads="1"/>
          </p:cNvSpPr>
          <p:nvPr/>
        </p:nvSpPr>
        <p:spPr bwMode="auto">
          <a:xfrm>
            <a:off x="8079582" y="3919761"/>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微软雅黑" panose="020B0503020204020204" pitchFamily="34" charset="-122"/>
                <a:ea typeface="微软雅黑" panose="020B0503020204020204" pitchFamily="34" charset="-122"/>
                <a:cs typeface="Arial" panose="020B0604020202020204" pitchFamily="34" charset="0"/>
              </a:rPr>
              <a:t>工程建设</a:t>
            </a:r>
            <a:endParaRPr lang="zh-CN" altLang="en-US"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65" name="矩形 89"/>
          <p:cNvSpPr>
            <a:spLocks noChangeArrowheads="1"/>
          </p:cNvSpPr>
          <p:nvPr/>
        </p:nvSpPr>
        <p:spPr bwMode="auto">
          <a:xfrm>
            <a:off x="8072438" y="4367436"/>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微软雅黑" panose="020B0503020204020204" pitchFamily="34" charset="-122"/>
                <a:ea typeface="微软雅黑" panose="020B0503020204020204" pitchFamily="34" charset="-122"/>
                <a:cs typeface="Arial" panose="020B0604020202020204" pitchFamily="34" charset="0"/>
              </a:rPr>
              <a:t>工程验收</a:t>
            </a:r>
            <a:endParaRPr lang="zh-CN" altLang="en-US"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矩形 89"/>
          <p:cNvSpPr>
            <a:spLocks noChangeArrowheads="1"/>
          </p:cNvSpPr>
          <p:nvPr/>
        </p:nvSpPr>
        <p:spPr bwMode="auto">
          <a:xfrm>
            <a:off x="8076010" y="5242148"/>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微软雅黑" panose="020B0503020204020204" pitchFamily="34" charset="-122"/>
                <a:ea typeface="微软雅黑" panose="020B0503020204020204" pitchFamily="34" charset="-122"/>
                <a:cs typeface="Arial" panose="020B0604020202020204" pitchFamily="34" charset="0"/>
              </a:rPr>
              <a:t>工程核算</a:t>
            </a:r>
            <a:endParaRPr lang="zh-CN" altLang="en-US"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矩形 89"/>
          <p:cNvSpPr>
            <a:spLocks noChangeArrowheads="1"/>
          </p:cNvSpPr>
          <p:nvPr/>
        </p:nvSpPr>
        <p:spPr bwMode="auto">
          <a:xfrm>
            <a:off x="8079582" y="5673948"/>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dirty="0">
                <a:latin typeface="微软雅黑" panose="020B0503020204020204" pitchFamily="34" charset="-122"/>
                <a:ea typeface="微软雅黑" panose="020B0503020204020204" pitchFamily="34" charset="-122"/>
                <a:cs typeface="Arial" panose="020B0604020202020204" pitchFamily="34" charset="0"/>
              </a:rPr>
              <a:t>项目</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后评价</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矩形 89"/>
          <p:cNvSpPr>
            <a:spLocks noChangeArrowheads="1"/>
          </p:cNvSpPr>
          <p:nvPr/>
        </p:nvSpPr>
        <p:spPr bwMode="auto">
          <a:xfrm>
            <a:off x="8068866" y="4789711"/>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微软雅黑" panose="020B0503020204020204" pitchFamily="34" charset="-122"/>
                <a:ea typeface="微软雅黑" panose="020B0503020204020204" pitchFamily="34" charset="-122"/>
                <a:cs typeface="Arial" panose="020B0604020202020204" pitchFamily="34" charset="0"/>
              </a:rPr>
              <a:t>工程结算</a:t>
            </a:r>
            <a:endParaRPr lang="zh-CN" altLang="en-US"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矩形 91"/>
          <p:cNvSpPr>
            <a:spLocks noChangeArrowheads="1"/>
          </p:cNvSpPr>
          <p:nvPr/>
        </p:nvSpPr>
        <p:spPr bwMode="auto">
          <a:xfrm>
            <a:off x="9357122" y="2606899"/>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dirty="0">
                <a:latin typeface="微软雅黑" panose="020B0503020204020204" pitchFamily="34" charset="-122"/>
                <a:ea typeface="微软雅黑" panose="020B0503020204020204" pitchFamily="34" charset="-122"/>
                <a:cs typeface="Arial" panose="020B0604020202020204" pitchFamily="34" charset="0"/>
              </a:rPr>
              <a:t>合同调查与谈判</a:t>
            </a:r>
            <a:endParaRPr lang="zh-CN" altLang="en-US" sz="11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矩形 92"/>
          <p:cNvSpPr>
            <a:spLocks noChangeArrowheads="1"/>
          </p:cNvSpPr>
          <p:nvPr/>
        </p:nvSpPr>
        <p:spPr bwMode="auto">
          <a:xfrm>
            <a:off x="9357122" y="3951511"/>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合同变更及终止</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71" name="矩形 93"/>
          <p:cNvSpPr>
            <a:spLocks noChangeArrowheads="1"/>
          </p:cNvSpPr>
          <p:nvPr/>
        </p:nvSpPr>
        <p:spPr bwMode="auto">
          <a:xfrm>
            <a:off x="9357122" y="4399186"/>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dirty="0">
                <a:latin typeface="微软雅黑" panose="020B0503020204020204" pitchFamily="34" charset="-122"/>
                <a:ea typeface="微软雅黑" panose="020B0503020204020204" pitchFamily="34" charset="-122"/>
                <a:cs typeface="Arial" panose="020B0604020202020204" pitchFamily="34" charset="0"/>
              </a:rPr>
              <a:t>合同纠纷处理</a:t>
            </a:r>
            <a:endParaRPr lang="zh-CN" altLang="en-US" sz="11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矩形 93"/>
          <p:cNvSpPr>
            <a:spLocks noChangeArrowheads="1"/>
          </p:cNvSpPr>
          <p:nvPr/>
        </p:nvSpPr>
        <p:spPr bwMode="auto">
          <a:xfrm>
            <a:off x="9360694" y="4846861"/>
            <a:ext cx="1079897" cy="360363"/>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合同档案管理</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矩形 93"/>
          <p:cNvSpPr>
            <a:spLocks noChangeArrowheads="1"/>
          </p:cNvSpPr>
          <p:nvPr/>
        </p:nvSpPr>
        <p:spPr bwMode="auto">
          <a:xfrm>
            <a:off x="9364266" y="5280248"/>
            <a:ext cx="1079897" cy="360362"/>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合同后评价</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矩形 91"/>
          <p:cNvSpPr>
            <a:spLocks noChangeArrowheads="1"/>
          </p:cNvSpPr>
          <p:nvPr/>
        </p:nvSpPr>
        <p:spPr bwMode="auto">
          <a:xfrm>
            <a:off x="9360694" y="3054574"/>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合同拟定与评审</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
        <p:nvSpPr>
          <p:cNvPr id="75" name="矩形 91"/>
          <p:cNvSpPr>
            <a:spLocks noChangeArrowheads="1"/>
          </p:cNvSpPr>
          <p:nvPr/>
        </p:nvSpPr>
        <p:spPr bwMode="auto">
          <a:xfrm>
            <a:off x="9364266" y="3502249"/>
            <a:ext cx="1079897" cy="358775"/>
          </a:xfrm>
          <a:prstGeom prst="rect">
            <a:avLst/>
          </a:prstGeom>
          <a:noFill/>
          <a:ln w="3175" algn="ctr">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微软雅黑" panose="020B0503020204020204" pitchFamily="34" charset="-122"/>
                <a:ea typeface="微软雅黑" panose="020B0503020204020204" pitchFamily="34" charset="-122"/>
                <a:cs typeface="Arial" panose="020B0604020202020204" pitchFamily="34" charset="0"/>
              </a:rPr>
              <a:t>合同签署与备案</a:t>
            </a:r>
            <a:endParaRPr lang="zh-CN" altLang="en-US" sz="110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流程图: 过程 69"/>
          <p:cNvSpPr/>
          <p:nvPr/>
        </p:nvSpPr>
        <p:spPr bwMode="auto">
          <a:xfrm>
            <a:off x="6517072" y="838373"/>
            <a:ext cx="2611202" cy="585202"/>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grpSp>
        <p:nvGrpSpPr>
          <p:cNvPr id="31" name="组合 30"/>
          <p:cNvGrpSpPr/>
          <p:nvPr/>
        </p:nvGrpSpPr>
        <p:grpSpPr>
          <a:xfrm>
            <a:off x="-800971" y="136352"/>
            <a:ext cx="8450000" cy="1107996"/>
            <a:chOff x="-633047" y="224137"/>
            <a:chExt cx="6330461" cy="1107996"/>
          </a:xfrm>
        </p:grpSpPr>
        <p:sp>
          <p:nvSpPr>
            <p:cNvPr id="32" name="文本框 47"/>
            <p:cNvSpPr txBox="1">
              <a:spLocks noChangeArrowheads="1"/>
            </p:cNvSpPr>
            <p:nvPr/>
          </p:nvSpPr>
          <p:spPr bwMode="auto">
            <a:xfrm>
              <a:off x="-633047" y="224137"/>
              <a:ext cx="63304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en-US" altLang="zh-CN" sz="3600" dirty="0" smtClean="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 </a:t>
              </a:r>
              <a:r>
                <a:rPr lang="zh-CN" altLang="en-US" sz="2800" dirty="0">
                  <a:solidFill>
                    <a:schemeClr val="tx1">
                      <a:lumMod val="75000"/>
                    </a:schemeClr>
                  </a:solidFill>
                  <a:latin typeface="华文细黑" panose="02010600040101010101" pitchFamily="2" charset="-122"/>
                  <a:ea typeface="华文细黑" panose="02010600040101010101" pitchFamily="2" charset="-122"/>
                </a:rPr>
                <a:t>事前绩效评估   </a:t>
              </a:r>
              <a:r>
                <a:rPr lang="zh-CN" altLang="en-US" sz="2400" dirty="0">
                  <a:solidFill>
                    <a:schemeClr val="accent1"/>
                  </a:solidFill>
                  <a:latin typeface="华文细黑" panose="02010600040101010101" pitchFamily="2" charset="-122"/>
                  <a:ea typeface="华文细黑" panose="02010600040101010101" pitchFamily="2" charset="-122"/>
                </a:rPr>
                <a:t>评估方式、方法和工作流程</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33" name="直接连接符 32"/>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35" name="文本框 34"/>
          <p:cNvSpPr txBox="1"/>
          <p:nvPr/>
        </p:nvSpPr>
        <p:spPr>
          <a:xfrm>
            <a:off x="2300198" y="979364"/>
            <a:ext cx="3041058" cy="28074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000" dirty="0"/>
              <a:t>聘请专家</a:t>
            </a:r>
            <a:endParaRPr lang="en-US" altLang="zh-CN" sz="2000" dirty="0"/>
          </a:p>
          <a:p>
            <a:pPr marL="285750" indent="-285750">
              <a:lnSpc>
                <a:spcPct val="150000"/>
              </a:lnSpc>
              <a:buFont typeface="Arial" panose="020B0604020202020204" pitchFamily="34" charset="0"/>
              <a:buChar char="•"/>
            </a:pPr>
            <a:r>
              <a:rPr lang="zh-CN" altLang="en-US" sz="2000" dirty="0"/>
              <a:t>网络调查</a:t>
            </a:r>
            <a:endParaRPr lang="en-US" altLang="zh-CN" sz="2000" dirty="0"/>
          </a:p>
          <a:p>
            <a:pPr marL="285750" indent="-285750">
              <a:lnSpc>
                <a:spcPct val="150000"/>
              </a:lnSpc>
              <a:buFont typeface="Arial" panose="020B0604020202020204" pitchFamily="34" charset="0"/>
              <a:buChar char="•"/>
            </a:pPr>
            <a:r>
              <a:rPr lang="zh-CN" altLang="en-US" sz="2000" dirty="0"/>
              <a:t>电话咨询</a:t>
            </a:r>
            <a:endParaRPr lang="en-US" altLang="zh-CN" sz="2000" dirty="0"/>
          </a:p>
          <a:p>
            <a:pPr marL="285750" indent="-285750">
              <a:lnSpc>
                <a:spcPct val="150000"/>
              </a:lnSpc>
              <a:buFont typeface="Arial" panose="020B0604020202020204" pitchFamily="34" charset="0"/>
              <a:buChar char="•"/>
            </a:pPr>
            <a:r>
              <a:rPr lang="zh-CN" altLang="en-US" sz="2000" dirty="0"/>
              <a:t>召开座谈会</a:t>
            </a:r>
            <a:endParaRPr lang="en-US" altLang="zh-CN" sz="2000" dirty="0"/>
          </a:p>
          <a:p>
            <a:pPr marL="285750" indent="-285750">
              <a:lnSpc>
                <a:spcPct val="150000"/>
              </a:lnSpc>
              <a:buFont typeface="Arial" panose="020B0604020202020204" pitchFamily="34" charset="0"/>
              <a:buChar char="•"/>
            </a:pPr>
            <a:r>
              <a:rPr lang="zh-CN" altLang="en-US" sz="2000" dirty="0"/>
              <a:t>问卷调查</a:t>
            </a:r>
            <a:endParaRPr lang="en-US" altLang="zh-CN" sz="2000" dirty="0"/>
          </a:p>
          <a:p>
            <a:pPr marL="285750" indent="-285750">
              <a:lnSpc>
                <a:spcPct val="150000"/>
              </a:lnSpc>
              <a:buFont typeface="Arial" panose="020B0604020202020204" pitchFamily="34" charset="0"/>
              <a:buChar char="•"/>
            </a:pPr>
            <a:r>
              <a:rPr lang="zh-CN" altLang="en-US" sz="2000" dirty="0"/>
              <a:t>人大代表政协委员参与</a:t>
            </a:r>
            <a:endParaRPr lang="zh-CN" altLang="en-US" sz="2000" dirty="0"/>
          </a:p>
        </p:txBody>
      </p:sp>
      <p:sp>
        <p:nvSpPr>
          <p:cNvPr id="36" name="文本框 35"/>
          <p:cNvSpPr txBox="1"/>
          <p:nvPr/>
        </p:nvSpPr>
        <p:spPr>
          <a:xfrm>
            <a:off x="2300198" y="4231583"/>
            <a:ext cx="2278966" cy="242771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zh-CN" altLang="en-US" sz="2000" dirty="0"/>
              <a:t>成本效益分析法</a:t>
            </a:r>
            <a:endParaRPr lang="en-US" altLang="zh-CN" sz="2000" dirty="0"/>
          </a:p>
          <a:p>
            <a:pPr marL="285750" indent="-285750">
              <a:lnSpc>
                <a:spcPct val="150000"/>
              </a:lnSpc>
              <a:buFont typeface="Wingdings" panose="05000000000000000000" pitchFamily="2" charset="2"/>
              <a:buChar char="ü"/>
            </a:pPr>
            <a:r>
              <a:rPr lang="zh-CN" altLang="en-US" sz="2000" dirty="0"/>
              <a:t>比较法</a:t>
            </a:r>
            <a:endParaRPr lang="en-US" altLang="zh-CN" sz="2000" dirty="0"/>
          </a:p>
          <a:p>
            <a:pPr marL="285750" indent="-285750">
              <a:lnSpc>
                <a:spcPct val="150000"/>
              </a:lnSpc>
              <a:buFont typeface="Wingdings" panose="05000000000000000000" pitchFamily="2" charset="2"/>
              <a:buChar char="ü"/>
            </a:pPr>
            <a:r>
              <a:rPr lang="zh-CN" altLang="en-US" sz="2000" dirty="0"/>
              <a:t>因素分析法</a:t>
            </a:r>
            <a:endParaRPr lang="en-US" altLang="zh-CN" sz="2000" dirty="0"/>
          </a:p>
          <a:p>
            <a:pPr marL="285750" indent="-285750">
              <a:lnSpc>
                <a:spcPct val="150000"/>
              </a:lnSpc>
              <a:buFont typeface="Wingdings" panose="05000000000000000000" pitchFamily="2" charset="2"/>
              <a:buChar char="ü"/>
            </a:pPr>
            <a:r>
              <a:rPr lang="zh-CN" altLang="en-US" sz="2000" dirty="0"/>
              <a:t>最低成本法</a:t>
            </a:r>
            <a:endParaRPr lang="en-US" altLang="zh-CN" sz="2000" dirty="0"/>
          </a:p>
          <a:p>
            <a:pPr marL="285750" indent="-285750">
              <a:lnSpc>
                <a:spcPct val="150000"/>
              </a:lnSpc>
              <a:buFont typeface="Wingdings" panose="05000000000000000000" pitchFamily="2" charset="2"/>
              <a:buChar char="ü"/>
            </a:pPr>
            <a:r>
              <a:rPr lang="zh-CN" altLang="en-US" sz="2000" dirty="0"/>
              <a:t>公众评判法</a:t>
            </a:r>
            <a:endParaRPr lang="zh-CN" altLang="en-US" sz="2000" dirty="0"/>
          </a:p>
        </p:txBody>
      </p:sp>
      <p:sp>
        <p:nvSpPr>
          <p:cNvPr id="29" name="圆: 空心 28"/>
          <p:cNvSpPr/>
          <p:nvPr/>
        </p:nvSpPr>
        <p:spPr bwMode="auto">
          <a:xfrm>
            <a:off x="701491" y="1718161"/>
            <a:ext cx="1345023" cy="1329842"/>
          </a:xfrm>
          <a:prstGeom prst="donut">
            <a:avLst>
              <a:gd name="adj" fmla="val 8617"/>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400" i="0" u="none" strike="noStrike" normalizeH="0" baseline="0" dirty="0">
                <a:ln w="0"/>
                <a:solidFill>
                  <a:schemeClr val="tx1">
                    <a:lumMod val="50000"/>
                  </a:schemeClr>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评估方式</a:t>
            </a:r>
            <a:endParaRPr kumimoji="0" lang="zh-CN" altLang="en-US" sz="2400" i="0" u="none" strike="noStrike" normalizeH="0" baseline="0" dirty="0">
              <a:ln w="0"/>
              <a:solidFill>
                <a:schemeClr val="tx1">
                  <a:lumMod val="50000"/>
                </a:schemeClr>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p:txBody>
      </p:sp>
      <p:sp>
        <p:nvSpPr>
          <p:cNvPr id="41" name="圆: 空心 40"/>
          <p:cNvSpPr/>
          <p:nvPr/>
        </p:nvSpPr>
        <p:spPr bwMode="auto">
          <a:xfrm>
            <a:off x="701490" y="4305326"/>
            <a:ext cx="1345023" cy="1329842"/>
          </a:xfrm>
          <a:prstGeom prst="donut">
            <a:avLst>
              <a:gd name="adj" fmla="val 8617"/>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400" i="0" u="none" strike="noStrike" normalizeH="0" baseline="0" dirty="0">
                <a:ln w="0"/>
                <a:solidFill>
                  <a:schemeClr val="tx1">
                    <a:lumMod val="50000"/>
                  </a:schemeClr>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评估方法</a:t>
            </a:r>
            <a:endParaRPr kumimoji="0" lang="zh-CN" altLang="en-US" sz="2400" i="0" u="none" strike="noStrike" normalizeH="0" baseline="0" dirty="0">
              <a:ln w="0"/>
              <a:solidFill>
                <a:schemeClr val="tx1">
                  <a:lumMod val="50000"/>
                </a:schemeClr>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p:txBody>
      </p:sp>
      <p:sp>
        <p:nvSpPr>
          <p:cNvPr id="42" name="文本框 41"/>
          <p:cNvSpPr txBox="1"/>
          <p:nvPr/>
        </p:nvSpPr>
        <p:spPr>
          <a:xfrm>
            <a:off x="6672586" y="920302"/>
            <a:ext cx="2329543" cy="400110"/>
          </a:xfrm>
          <a:prstGeom prst="rect">
            <a:avLst/>
          </a:prstGeom>
          <a:noFill/>
        </p:spPr>
        <p:txBody>
          <a:bodyPr wrap="square" rtlCol="0">
            <a:spAutoFit/>
          </a:bodyPr>
          <a:lstStyle/>
          <a:p>
            <a:pPr algn="ctr"/>
            <a:r>
              <a:rPr lang="zh-CN" altLang="en-US" sz="2000" dirty="0">
                <a:solidFill>
                  <a:schemeClr val="tx1">
                    <a:lumMod val="50000"/>
                  </a:schemeClr>
                </a:solidFill>
              </a:rPr>
              <a:t>事前评估工作流程</a:t>
            </a:r>
            <a:endParaRPr lang="zh-CN" altLang="en-US" sz="2000" dirty="0">
              <a:solidFill>
                <a:schemeClr val="tx1">
                  <a:lumMod val="50000"/>
                </a:schemeClr>
              </a:solidFill>
            </a:endParaRPr>
          </a:p>
        </p:txBody>
      </p:sp>
      <p:sp>
        <p:nvSpPr>
          <p:cNvPr id="44" name="椭圆 43"/>
          <p:cNvSpPr/>
          <p:nvPr/>
        </p:nvSpPr>
        <p:spPr bwMode="auto">
          <a:xfrm>
            <a:off x="5668143" y="1828879"/>
            <a:ext cx="1654629" cy="686694"/>
          </a:xfrm>
          <a:prstGeom prst="ellipse">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b="0" i="0" u="none" strike="noStrike" cap="none" normalizeH="0" baseline="0" dirty="0">
                <a:ln>
                  <a:noFill/>
                </a:ln>
                <a:solidFill>
                  <a:schemeClr val="tx1">
                    <a:lumMod val="50000"/>
                  </a:schemeClr>
                </a:solidFill>
                <a:effectLst/>
                <a:latin typeface="Arial" panose="020B0604020202020204" pitchFamily="34" charset="0"/>
                <a:ea typeface="微软雅黑" panose="020B0503020204020204" pitchFamily="34" charset="-122"/>
              </a:rPr>
              <a:t>准备阶段</a:t>
            </a:r>
            <a:endParaRPr kumimoji="0" lang="zh-CN" altLang="en-US" b="0" i="0" u="none" strike="noStrike" cap="none" normalizeH="0" baseline="0" dirty="0">
              <a:ln>
                <a:noFill/>
              </a:ln>
              <a:solidFill>
                <a:schemeClr val="tx1">
                  <a:lumMod val="50000"/>
                </a:schemeClr>
              </a:solidFill>
              <a:effectLst/>
              <a:latin typeface="Arial" panose="020B0604020202020204" pitchFamily="34" charset="0"/>
              <a:ea typeface="微软雅黑" panose="020B0503020204020204" pitchFamily="34" charset="-122"/>
            </a:endParaRPr>
          </a:p>
        </p:txBody>
      </p:sp>
      <p:sp>
        <p:nvSpPr>
          <p:cNvPr id="47" name="椭圆 46"/>
          <p:cNvSpPr/>
          <p:nvPr/>
        </p:nvSpPr>
        <p:spPr bwMode="auto">
          <a:xfrm>
            <a:off x="5668142" y="3601462"/>
            <a:ext cx="1654629" cy="686694"/>
          </a:xfrm>
          <a:prstGeom prst="ellipse">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tx1">
                    <a:lumMod val="50000"/>
                  </a:schemeClr>
                </a:solidFill>
              </a:rPr>
              <a:t>实施阶段</a:t>
            </a:r>
            <a:endParaRPr lang="zh-CN" altLang="en-US" dirty="0">
              <a:solidFill>
                <a:schemeClr val="tx1">
                  <a:lumMod val="50000"/>
                </a:schemeClr>
              </a:solidFill>
            </a:endParaRPr>
          </a:p>
        </p:txBody>
      </p:sp>
      <p:sp>
        <p:nvSpPr>
          <p:cNvPr id="48" name="椭圆 47"/>
          <p:cNvSpPr/>
          <p:nvPr/>
        </p:nvSpPr>
        <p:spPr bwMode="auto">
          <a:xfrm>
            <a:off x="5668550" y="5374045"/>
            <a:ext cx="1654629" cy="686694"/>
          </a:xfrm>
          <a:prstGeom prst="ellipse">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tx1">
                    <a:lumMod val="50000"/>
                  </a:schemeClr>
                </a:solidFill>
              </a:rPr>
              <a:t>总结及</a:t>
            </a:r>
            <a:endParaRPr lang="en-US" altLang="zh-CN" dirty="0">
              <a:solidFill>
                <a:schemeClr val="tx1">
                  <a:lumMod val="50000"/>
                </a:schemeClr>
              </a:solidFill>
            </a:endParaRPr>
          </a:p>
          <a:p>
            <a:pPr algn="ctr"/>
            <a:r>
              <a:rPr lang="zh-CN" altLang="en-US" dirty="0">
                <a:solidFill>
                  <a:schemeClr val="tx1">
                    <a:lumMod val="50000"/>
                  </a:schemeClr>
                </a:solidFill>
              </a:rPr>
              <a:t>应用阶段</a:t>
            </a:r>
            <a:endParaRPr lang="zh-CN" altLang="en-US" dirty="0">
              <a:solidFill>
                <a:schemeClr val="tx1">
                  <a:lumMod val="50000"/>
                </a:schemeClr>
              </a:solidFill>
            </a:endParaRPr>
          </a:p>
        </p:txBody>
      </p:sp>
      <p:cxnSp>
        <p:nvCxnSpPr>
          <p:cNvPr id="50" name="直接箭头连接符 49"/>
          <p:cNvCxnSpPr>
            <a:stCxn id="44" idx="4"/>
            <a:endCxn id="47" idx="0"/>
          </p:cNvCxnSpPr>
          <p:nvPr/>
        </p:nvCxnSpPr>
        <p:spPr bwMode="auto">
          <a:xfrm flipH="1">
            <a:off x="6495457" y="2515573"/>
            <a:ext cx="1" cy="1085889"/>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bwMode="auto">
          <a:xfrm flipH="1">
            <a:off x="6484308" y="4247044"/>
            <a:ext cx="1" cy="1085889"/>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grpSp>
        <p:nvGrpSpPr>
          <p:cNvPr id="60" name="组合 59"/>
          <p:cNvGrpSpPr/>
          <p:nvPr/>
        </p:nvGrpSpPr>
        <p:grpSpPr>
          <a:xfrm>
            <a:off x="7649029" y="1717976"/>
            <a:ext cx="3498317" cy="971892"/>
            <a:chOff x="8127626" y="1633503"/>
            <a:chExt cx="3498317" cy="971892"/>
          </a:xfrm>
        </p:grpSpPr>
        <p:sp>
          <p:nvSpPr>
            <p:cNvPr id="54" name="矩形 53"/>
            <p:cNvSpPr/>
            <p:nvPr/>
          </p:nvSpPr>
          <p:spPr bwMode="auto">
            <a:xfrm>
              <a:off x="8127626" y="1633503"/>
              <a:ext cx="3498315" cy="97189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52" name="文本框 51"/>
            <p:cNvSpPr txBox="1"/>
            <p:nvPr/>
          </p:nvSpPr>
          <p:spPr>
            <a:xfrm>
              <a:off x="8127626" y="1772421"/>
              <a:ext cx="1660526" cy="646331"/>
            </a:xfrm>
            <a:prstGeom prst="rect">
              <a:avLst/>
            </a:prstGeom>
            <a:noFill/>
          </p:spPr>
          <p:txBody>
            <a:bodyPr wrap="square" rtlCol="0">
              <a:spAutoFit/>
            </a:bodyPr>
            <a:lstStyle/>
            <a:p>
              <a:pPr marL="342900" indent="-342900">
                <a:buFont typeface="Arial" panose="020B0604020202020204" pitchFamily="34" charset="0"/>
                <a:buChar char="•"/>
              </a:pPr>
              <a:r>
                <a:rPr lang="zh-CN" altLang="en-US" dirty="0"/>
                <a:t>确定对象</a:t>
              </a:r>
              <a:endParaRPr lang="en-US" altLang="zh-CN" dirty="0"/>
            </a:p>
            <a:p>
              <a:pPr marL="342900" indent="-342900">
                <a:buFont typeface="Arial" panose="020B0604020202020204" pitchFamily="34" charset="0"/>
                <a:buChar char="•"/>
              </a:pPr>
              <a:r>
                <a:rPr lang="zh-CN" altLang="en-US" dirty="0"/>
                <a:t>制定方案</a:t>
              </a:r>
              <a:endParaRPr lang="en-US" altLang="zh-CN" dirty="0"/>
            </a:p>
          </p:txBody>
        </p:sp>
        <p:sp>
          <p:nvSpPr>
            <p:cNvPr id="53" name="矩形 52"/>
            <p:cNvSpPr/>
            <p:nvPr/>
          </p:nvSpPr>
          <p:spPr>
            <a:xfrm>
              <a:off x="9606871" y="1633922"/>
              <a:ext cx="2019072" cy="923330"/>
            </a:xfrm>
            <a:prstGeom prst="rect">
              <a:avLst/>
            </a:prstGeom>
          </p:spPr>
          <p:txBody>
            <a:bodyPr wrap="square">
              <a:spAutoFit/>
            </a:bodyPr>
            <a:lstStyle/>
            <a:p>
              <a:pPr marL="285750" indent="-285750">
                <a:buFont typeface="Arial" panose="020B0604020202020204" pitchFamily="34" charset="0"/>
                <a:buChar char="•"/>
              </a:pPr>
              <a:r>
                <a:rPr lang="zh-CN" altLang="en-US" dirty="0"/>
                <a:t>明确评估任务</a:t>
              </a:r>
              <a:endParaRPr lang="en-US" altLang="zh-CN" dirty="0"/>
            </a:p>
            <a:p>
              <a:pPr marL="285750" indent="-285750">
                <a:buFont typeface="Arial" panose="020B0604020202020204" pitchFamily="34" charset="0"/>
                <a:buChar char="•"/>
              </a:pPr>
              <a:r>
                <a:rPr lang="zh-CN" altLang="en-US" dirty="0"/>
                <a:t>成立评估小组</a:t>
              </a:r>
              <a:endParaRPr lang="en-US" altLang="zh-CN" dirty="0"/>
            </a:p>
            <a:p>
              <a:pPr marL="285750" indent="-285750">
                <a:buFont typeface="Arial" panose="020B0604020202020204" pitchFamily="34" charset="0"/>
                <a:buChar char="•"/>
              </a:pPr>
              <a:r>
                <a:rPr lang="zh-CN" altLang="en-US" dirty="0"/>
                <a:t>开展业务培训</a:t>
              </a:r>
              <a:endParaRPr lang="zh-CN" altLang="en-US" dirty="0"/>
            </a:p>
          </p:txBody>
        </p:sp>
      </p:grpSp>
      <p:grpSp>
        <p:nvGrpSpPr>
          <p:cNvPr id="59" name="组合 58"/>
          <p:cNvGrpSpPr/>
          <p:nvPr/>
        </p:nvGrpSpPr>
        <p:grpSpPr>
          <a:xfrm>
            <a:off x="7649029" y="3237545"/>
            <a:ext cx="4524152" cy="1414528"/>
            <a:chOff x="7649029" y="3331643"/>
            <a:chExt cx="4524152" cy="1414528"/>
          </a:xfrm>
        </p:grpSpPr>
        <p:sp>
          <p:nvSpPr>
            <p:cNvPr id="58" name="矩形 57"/>
            <p:cNvSpPr/>
            <p:nvPr/>
          </p:nvSpPr>
          <p:spPr bwMode="auto">
            <a:xfrm>
              <a:off x="7649029" y="3331643"/>
              <a:ext cx="4267200" cy="141452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56" name="文本框 55"/>
            <p:cNvSpPr txBox="1"/>
            <p:nvPr/>
          </p:nvSpPr>
          <p:spPr>
            <a:xfrm>
              <a:off x="7670648" y="3374571"/>
              <a:ext cx="2117504" cy="1200329"/>
            </a:xfrm>
            <a:prstGeom prst="rect">
              <a:avLst/>
            </a:prstGeom>
            <a:noFill/>
          </p:spPr>
          <p:txBody>
            <a:bodyPr wrap="square" rtlCol="0">
              <a:spAutoFit/>
            </a:bodyPr>
            <a:lstStyle>
              <a:defPPr>
                <a:defRPr lang="zh-CN"/>
              </a:defPPr>
              <a:lvl1pPr marL="342900" indent="-342900">
                <a:buFont typeface="Arial" panose="020B0604020202020204" pitchFamily="34" charset="0"/>
                <a:buChar char="•"/>
              </a:lvl1pPr>
            </a:lstStyle>
            <a:p>
              <a:r>
                <a:rPr lang="zh-CN" altLang="en-US" dirty="0">
                  <a:latin typeface="华文细黑" panose="02010600040101010101" pitchFamily="2" charset="-122"/>
                  <a:ea typeface="华文细黑" panose="02010600040101010101" pitchFamily="2" charset="-122"/>
                </a:rPr>
                <a:t>下达入户通知</a:t>
              </a:r>
              <a:endParaRPr lang="en-US" altLang="zh-CN" dirty="0">
                <a:latin typeface="华文细黑" panose="02010600040101010101" pitchFamily="2" charset="-122"/>
                <a:ea typeface="华文细黑" panose="02010600040101010101" pitchFamily="2" charset="-122"/>
              </a:endParaRPr>
            </a:p>
            <a:p>
              <a:r>
                <a:rPr lang="zh-CN" altLang="en-US" dirty="0">
                  <a:latin typeface="华文细黑" panose="02010600040101010101" pitchFamily="2" charset="-122"/>
                  <a:ea typeface="华文细黑" panose="02010600040101010101" pitchFamily="2" charset="-122"/>
                </a:rPr>
                <a:t>入户调研</a:t>
              </a:r>
              <a:endParaRPr lang="en-US" altLang="zh-CN" dirty="0">
                <a:latin typeface="华文细黑" panose="02010600040101010101" pitchFamily="2" charset="-122"/>
                <a:ea typeface="华文细黑" panose="02010600040101010101" pitchFamily="2" charset="-122"/>
              </a:endParaRPr>
            </a:p>
            <a:p>
              <a:r>
                <a:rPr lang="zh-CN" altLang="en-US" dirty="0">
                  <a:solidFill>
                    <a:schemeClr val="accent2">
                      <a:lumMod val="75000"/>
                    </a:schemeClr>
                  </a:solidFill>
                  <a:latin typeface="华文细黑" panose="02010600040101010101" pitchFamily="2" charset="-122"/>
                  <a:ea typeface="华文细黑" panose="02010600040101010101" pitchFamily="2" charset="-122"/>
                </a:rPr>
                <a:t>拟定工作方案</a:t>
              </a:r>
              <a:endParaRPr lang="zh-CN" altLang="en-US" dirty="0">
                <a:solidFill>
                  <a:schemeClr val="accent2">
                    <a:lumMod val="75000"/>
                  </a:schemeClr>
                </a:solidFill>
                <a:latin typeface="华文细黑" panose="02010600040101010101" pitchFamily="2" charset="-122"/>
                <a:ea typeface="华文细黑" panose="02010600040101010101" pitchFamily="2" charset="-122"/>
              </a:endParaRPr>
            </a:p>
            <a:p>
              <a:r>
                <a:rPr lang="zh-CN" altLang="en-US" dirty="0">
                  <a:latin typeface="华文细黑" panose="02010600040101010101" pitchFamily="2" charset="-122"/>
                  <a:ea typeface="华文细黑" panose="02010600040101010101" pitchFamily="2" charset="-122"/>
                </a:rPr>
                <a:t>组建专家组</a:t>
              </a:r>
              <a:endParaRPr lang="en-US" altLang="zh-CN" dirty="0">
                <a:latin typeface="华文细黑" panose="02010600040101010101" pitchFamily="2" charset="-122"/>
                <a:ea typeface="华文细黑" panose="02010600040101010101" pitchFamily="2" charset="-122"/>
              </a:endParaRPr>
            </a:p>
          </p:txBody>
        </p:sp>
        <p:sp>
          <p:nvSpPr>
            <p:cNvPr id="57" name="矩形 56"/>
            <p:cNvSpPr/>
            <p:nvPr/>
          </p:nvSpPr>
          <p:spPr>
            <a:xfrm>
              <a:off x="9606871" y="3374571"/>
              <a:ext cx="2566310" cy="1200329"/>
            </a:xfrm>
            <a:prstGeom prst="rect">
              <a:avLst/>
            </a:prstGeom>
          </p:spPr>
          <p:txBody>
            <a:bodyPr wrap="square">
              <a:spAutoFit/>
            </a:bodyPr>
            <a:lstStyle/>
            <a:p>
              <a:pPr marL="285750" indent="-285750">
                <a:buFont typeface="Arial" panose="020B0604020202020204" pitchFamily="34" charset="0"/>
                <a:buChar char="•"/>
              </a:pPr>
              <a:r>
                <a:rPr lang="zh-CN" altLang="en-US" dirty="0">
                  <a:latin typeface="华文细黑" panose="02010600040101010101" pitchFamily="2" charset="-122"/>
                  <a:ea typeface="华文细黑" panose="02010600040101010101" pitchFamily="2" charset="-122"/>
                </a:rPr>
                <a:t>收集审核资料</a:t>
              </a:r>
              <a:endParaRPr lang="en-US" altLang="zh-CN" dirty="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zh-CN" altLang="en-US" dirty="0">
                  <a:latin typeface="华文细黑" panose="02010600040101010101" pitchFamily="2" charset="-122"/>
                  <a:ea typeface="华文细黑" panose="02010600040101010101" pitchFamily="2" charset="-122"/>
                </a:rPr>
                <a:t>进行预评估</a:t>
              </a:r>
              <a:endParaRPr lang="en-US" altLang="zh-CN" dirty="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zh-CN" altLang="en-US" dirty="0">
                  <a:latin typeface="华文细黑" panose="02010600040101010101" pitchFamily="2" charset="-122"/>
                  <a:ea typeface="华文细黑" panose="02010600040101010101" pitchFamily="2" charset="-122"/>
                </a:rPr>
                <a:t>多方获取项目信息</a:t>
              </a:r>
              <a:endParaRPr lang="en-US" altLang="zh-CN" dirty="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zh-CN" altLang="en-US" dirty="0">
                  <a:latin typeface="华文细黑" panose="02010600040101010101" pitchFamily="2" charset="-122"/>
                  <a:ea typeface="华文细黑" panose="02010600040101010101" pitchFamily="2" charset="-122"/>
                </a:rPr>
                <a:t>正式专家评估会</a:t>
              </a:r>
              <a:endParaRPr lang="zh-CN" altLang="en-US" dirty="0">
                <a:latin typeface="华文细黑" panose="02010600040101010101" pitchFamily="2" charset="-122"/>
                <a:ea typeface="华文细黑" panose="02010600040101010101" pitchFamily="2" charset="-122"/>
              </a:endParaRPr>
            </a:p>
          </p:txBody>
        </p:sp>
      </p:grpSp>
      <p:sp>
        <p:nvSpPr>
          <p:cNvPr id="63" name="矩形 62"/>
          <p:cNvSpPr/>
          <p:nvPr/>
        </p:nvSpPr>
        <p:spPr bwMode="auto">
          <a:xfrm>
            <a:off x="7670648" y="5122002"/>
            <a:ext cx="2278967" cy="120829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lstStyle/>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zh-CN" altLang="en-US" sz="1800" b="0" i="0" u="none" strike="noStrike" cap="none" normalizeH="0" baseline="0" dirty="0">
                <a:ln>
                  <a:noFill/>
                </a:ln>
                <a:solidFill>
                  <a:schemeClr val="accent2">
                    <a:lumMod val="75000"/>
                  </a:schemeClr>
                </a:solidFill>
                <a:effectLst/>
                <a:latin typeface="华文细黑" panose="02010600040101010101" pitchFamily="2" charset="-122"/>
                <a:ea typeface="华文细黑" panose="02010600040101010101" pitchFamily="2" charset="-122"/>
              </a:rPr>
              <a:t>撰写报告</a:t>
            </a:r>
            <a:endParaRPr kumimoji="0" lang="zh-CN" altLang="en-US" sz="1800" b="0" i="0" u="none" strike="noStrike" cap="none" normalizeH="0" baseline="0" dirty="0">
              <a:ln>
                <a:noFill/>
              </a:ln>
              <a:solidFill>
                <a:schemeClr val="accent2">
                  <a:lumMod val="75000"/>
                </a:schemeClr>
              </a:solidFill>
              <a:effectLst/>
              <a:latin typeface="华文细黑" panose="02010600040101010101" pitchFamily="2" charset="-122"/>
              <a:ea typeface="华文细黑" panose="02010600040101010101" pitchFamily="2" charset="-122"/>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zh-CN" altLang="en-US" dirty="0">
                <a:solidFill>
                  <a:schemeClr val="tx1"/>
                </a:solidFill>
                <a:latin typeface="华文细黑" panose="02010600040101010101" pitchFamily="2" charset="-122"/>
                <a:ea typeface="华文细黑" panose="02010600040101010101" pitchFamily="2" charset="-122"/>
              </a:rPr>
              <a:t>提交报告</a:t>
            </a:r>
            <a:endParaRPr lang="en-US" altLang="zh-CN" dirty="0">
              <a:solidFill>
                <a:schemeClr val="tx1"/>
              </a:solidFill>
              <a:latin typeface="华文细黑" panose="02010600040101010101" pitchFamily="2" charset="-122"/>
              <a:ea typeface="华文细黑" panose="02010600040101010101" pitchFamily="2" charset="-122"/>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zh-CN" altLang="en-US" sz="1800" b="0" i="0" u="none" strike="noStrike" cap="none" normalizeH="0" baseline="0" dirty="0">
                <a:ln>
                  <a:noFill/>
                </a:ln>
                <a:solidFill>
                  <a:schemeClr val="tx1"/>
                </a:solidFill>
                <a:effectLst/>
                <a:latin typeface="华文细黑" panose="02010600040101010101" pitchFamily="2" charset="-122"/>
                <a:ea typeface="华文细黑" panose="02010600040101010101" pitchFamily="2" charset="-122"/>
              </a:rPr>
              <a:t>结果</a:t>
            </a:r>
            <a:r>
              <a:rPr lang="zh-CN" altLang="en-US" dirty="0">
                <a:solidFill>
                  <a:schemeClr val="tx1"/>
                </a:solidFill>
                <a:latin typeface="华文细黑" panose="02010600040101010101" pitchFamily="2" charset="-122"/>
                <a:ea typeface="华文细黑" panose="02010600040101010101" pitchFamily="2" charset="-122"/>
              </a:rPr>
              <a:t>反馈与应用</a:t>
            </a:r>
            <a:endParaRPr lang="en-US" altLang="zh-CN" dirty="0">
              <a:solidFill>
                <a:schemeClr val="tx1"/>
              </a:solidFill>
              <a:latin typeface="华文细黑" panose="02010600040101010101" pitchFamily="2" charset="-122"/>
              <a:ea typeface="华文细黑" panose="02010600040101010101" pitchFamily="2" charset="-122"/>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zh-CN" altLang="en-US" sz="1800" b="0" i="0" u="none" strike="noStrike" cap="none" normalizeH="0" baseline="0" dirty="0">
                <a:ln>
                  <a:noFill/>
                </a:ln>
                <a:solidFill>
                  <a:schemeClr val="tx1"/>
                </a:solidFill>
                <a:effectLst/>
                <a:latin typeface="华文细黑" panose="02010600040101010101" pitchFamily="2" charset="-122"/>
                <a:ea typeface="华文细黑" panose="02010600040101010101" pitchFamily="2" charset="-122"/>
              </a:rPr>
              <a:t>结果汇报</a:t>
            </a:r>
            <a:endParaRPr kumimoji="0" lang="zh-CN" altLang="en-US" sz="1800" b="0" i="0" u="none" strike="noStrike" cap="none" normalizeH="0" baseline="0" dirty="0">
              <a:ln>
                <a:noFill/>
              </a:ln>
              <a:solidFill>
                <a:schemeClr val="tx1"/>
              </a:solidFill>
              <a:effectLst/>
              <a:latin typeface="华文细黑" panose="02010600040101010101" pitchFamily="2" charset="-122"/>
              <a:ea typeface="华文细黑" panose="02010600040101010101" pitchFamily="2" charset="-122"/>
            </a:endParaRPr>
          </a:p>
        </p:txBody>
      </p:sp>
      <p:cxnSp>
        <p:nvCxnSpPr>
          <p:cNvPr id="67" name="直接箭头连接符 66"/>
          <p:cNvCxnSpPr>
            <a:stCxn id="44" idx="6"/>
            <a:endCxn id="52" idx="1"/>
          </p:cNvCxnSpPr>
          <p:nvPr/>
        </p:nvCxnSpPr>
        <p:spPr bwMode="auto">
          <a:xfrm>
            <a:off x="7322772" y="2172226"/>
            <a:ext cx="326257" cy="78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68" name="直接箭头连接符 67"/>
          <p:cNvCxnSpPr/>
          <p:nvPr/>
        </p:nvCxnSpPr>
        <p:spPr bwMode="auto">
          <a:xfrm>
            <a:off x="7330032" y="3935717"/>
            <a:ext cx="326257" cy="78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69" name="直接箭头连接符 68"/>
          <p:cNvCxnSpPr/>
          <p:nvPr/>
        </p:nvCxnSpPr>
        <p:spPr bwMode="auto">
          <a:xfrm>
            <a:off x="7330031" y="5718317"/>
            <a:ext cx="326257" cy="78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849120" y="274320"/>
            <a:ext cx="7487285" cy="518160"/>
          </a:xfrm>
          <a:prstGeom prst="rect">
            <a:avLst/>
          </a:prstGeom>
          <a:noFill/>
          <a:ln w="9525">
            <a:noFill/>
          </a:ln>
        </p:spPr>
        <p:txBody>
          <a:bodyPr wrap="square">
            <a:spAutoFit/>
          </a:bodyPr>
          <a:p>
            <a:pPr marL="0" indent="0" algn="ctr"/>
            <a:r>
              <a:rPr lang="en-US" altLang="zh-CN" sz="2800" b="1" u="none">
                <a:latin typeface="宋体" panose="02010600030101010101" pitchFamily="2" charset="-122"/>
                <a:ea typeface="宋体" panose="02010600030101010101" pitchFamily="2" charset="-122"/>
                <a:cs typeface="宋体" panose="02010600030101010101" pitchFamily="2" charset="-122"/>
              </a:rPr>
              <a:t>××</a:t>
            </a:r>
            <a:r>
              <a:rPr lang="zh-CN" altLang="en-US" sz="2800" b="1" u="none">
                <a:latin typeface="宋体" panose="02010600030101010101" pitchFamily="2" charset="-122"/>
                <a:ea typeface="宋体" panose="02010600030101010101" pitchFamily="2" charset="-122"/>
                <a:cs typeface="宋体" panose="02010600030101010101" pitchFamily="2" charset="-122"/>
              </a:rPr>
              <a:t>年度市级项目政策事前绩效评估工作方案</a:t>
            </a:r>
            <a:endParaRPr lang="zh-CN" altLang="en-US" sz="2800" b="1"/>
          </a:p>
        </p:txBody>
      </p:sp>
      <p:sp>
        <p:nvSpPr>
          <p:cNvPr id="3" name="文本框 2"/>
          <p:cNvSpPr txBox="1"/>
          <p:nvPr/>
        </p:nvSpPr>
        <p:spPr>
          <a:xfrm>
            <a:off x="896620" y="1183640"/>
            <a:ext cx="10398125" cy="5577840"/>
          </a:xfrm>
          <a:prstGeom prst="rect">
            <a:avLst/>
          </a:prstGeom>
          <a:noFill/>
          <a:ln w="9525">
            <a:noFill/>
          </a:ln>
        </p:spPr>
        <p:txBody>
          <a:bodyPr wrap="square">
            <a:spAutoFit/>
          </a:bodyPr>
          <a:p>
            <a:pPr marL="0" indent="406400" algn="l"/>
            <a:r>
              <a:rPr lang="zh-CN" altLang="en-US" sz="2400" b="1" u="none">
                <a:latin typeface="仿宋_GB2312" panose="02010609030101010101" pitchFamily="1" charset="-122"/>
                <a:ea typeface="仿宋_GB2312" panose="02010609030101010101" pitchFamily="1" charset="-122"/>
                <a:cs typeface="仿宋_GB2312" panose="02010609030101010101" pitchFamily="1" charset="-122"/>
              </a:rPr>
              <a:t>一、事前绩效评估目的二、事前绩效评估对象（要求：明确事前绩效评估项目政策概况，包括项目主管部门、实施单位、项目名称、项目预算等基本信息。）三、事前绩效评估依据（要求：列示考评依据的文件和材料）四、事前绩效评估原则五、事前绩效评估方法（要求：明确拟运用的评估方法）六、事前绩效评估内容及重点（要求：对评估的主要内容进行简要描述）七、事前绩效评估程序及时间安排（要求：明确本项目的详细评估进度安排）八、评估人员及措施保障（要求：明确参与评估的相关人员和职责；明确评估工作的保障措施）</a:t>
            </a:r>
            <a:endParaRPr lang="zh-CN" altLang="en-US" sz="24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980440" y="292735"/>
            <a:ext cx="5979160" cy="548640"/>
          </a:xfrm>
          <a:prstGeom prst="rect">
            <a:avLst/>
          </a:prstGeom>
          <a:noFill/>
          <a:ln w="9525">
            <a:noFill/>
          </a:ln>
        </p:spPr>
        <p:txBody>
          <a:bodyPr wrap="square">
            <a:spAutoFit/>
          </a:bodyPr>
          <a:p>
            <a:pPr marL="0" indent="0" algn="ctr"/>
            <a:r>
              <a:rPr lang="zh-CN" altLang="en-US" sz="2800" b="0" u="none">
                <a:latin typeface="方正小标宋简体" panose="03000509000000000000" charset="-122"/>
                <a:ea typeface="方正小标宋简体" panose="03000509000000000000" charset="-122"/>
                <a:cs typeface="方正小标宋简体" panose="03000509000000000000" charset="-122"/>
              </a:rPr>
              <a:t>政策项目事前绩效评估资料准备清单</a:t>
            </a:r>
            <a:endParaRPr lang="zh-CN" altLang="en-US" sz="2800"/>
          </a:p>
        </p:txBody>
      </p:sp>
      <p:sp>
        <p:nvSpPr>
          <p:cNvPr id="3" name="文本框 2"/>
          <p:cNvSpPr txBox="1"/>
          <p:nvPr/>
        </p:nvSpPr>
        <p:spPr>
          <a:xfrm>
            <a:off x="1590040" y="1569720"/>
            <a:ext cx="6725920" cy="3931920"/>
          </a:xfrm>
          <a:prstGeom prst="rect">
            <a:avLst/>
          </a:prstGeom>
          <a:noFill/>
          <a:ln w="9525">
            <a:noFill/>
          </a:ln>
        </p:spPr>
        <p:txBody>
          <a:bodyPr wrap="square">
            <a:spAutoFit/>
          </a:bodyPr>
          <a:p>
            <a:pPr marL="0" indent="355600" algn="l" latinLnBrk="0">
              <a:lnSpc>
                <a:spcPct val="150000"/>
              </a:lnSpc>
            </a:pPr>
            <a:r>
              <a:rPr lang="zh-CN" altLang="en-US" sz="2800" b="0" u="none">
                <a:latin typeface="黑体" panose="02010600030101010101" charset="-122"/>
                <a:ea typeface="黑体" panose="02010600030101010101" charset="-122"/>
                <a:cs typeface="黑体" panose="02010600030101010101" charset="-122"/>
              </a:rPr>
              <a:t>一、政策项目单位需填报的资料</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355600" algn="l" latinLnBrk="0">
              <a:lnSpc>
                <a:spcPct val="150000"/>
              </a:lnSpc>
            </a:pP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事前绩效评估政策项目申报书</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355600" algn="l" latinLnBrk="0">
              <a:lnSpc>
                <a:spcPct val="150000"/>
              </a:lnSpc>
            </a:pP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事前绩效评估政策项目绩效目标表</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355600" algn="l" latinLnBrk="0">
              <a:lnSpc>
                <a:spcPct val="150000"/>
              </a:lnSpc>
            </a:pP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事前绩效评估政策项目预期绩效与管控措施申报表</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355600" algn="l" latinLnBrk="0">
              <a:lnSpc>
                <a:spcPct val="150000"/>
              </a:lnSpc>
            </a:pP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事前绩效评估政策项目预期绩效报告</a:t>
            </a:r>
            <a:endParaRPr lang="zh-CN" altLang="en-US" sz="2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071880" y="170815"/>
            <a:ext cx="6131560" cy="548640"/>
          </a:xfrm>
          <a:prstGeom prst="rect">
            <a:avLst/>
          </a:prstGeom>
          <a:noFill/>
          <a:ln w="9525">
            <a:noFill/>
          </a:ln>
        </p:spPr>
        <p:txBody>
          <a:bodyPr wrap="square">
            <a:spAutoFit/>
          </a:bodyPr>
          <a:p>
            <a:pPr marL="0" indent="0" algn="l"/>
            <a:r>
              <a:rPr lang="zh-CN" altLang="en-US" sz="2800" b="0" u="none">
                <a:latin typeface="方正小标宋简体" panose="03000509000000000000" charset="-122"/>
                <a:ea typeface="方正小标宋简体" panose="03000509000000000000" charset="-122"/>
                <a:cs typeface="方正小标宋简体" panose="03000509000000000000" charset="-122"/>
              </a:rPr>
              <a:t>政策项目事前绩效评估资料准备清单</a:t>
            </a:r>
            <a:endParaRPr lang="zh-CN" altLang="en-US" sz="2800"/>
          </a:p>
        </p:txBody>
      </p:sp>
      <p:sp>
        <p:nvSpPr>
          <p:cNvPr id="3" name="文本框 2"/>
          <p:cNvSpPr txBox="1"/>
          <p:nvPr/>
        </p:nvSpPr>
        <p:spPr>
          <a:xfrm>
            <a:off x="1239520" y="572135"/>
            <a:ext cx="9987280" cy="6189345"/>
          </a:xfrm>
          <a:prstGeom prst="rect">
            <a:avLst/>
          </a:prstGeom>
          <a:noFill/>
          <a:ln w="9525">
            <a:noFill/>
          </a:ln>
        </p:spPr>
        <p:txBody>
          <a:bodyPr wrap="square">
            <a:spAutoFit/>
          </a:bodyPr>
          <a:p>
            <a:pPr marL="0" indent="355600" algn="l" latinLnBrk="0">
              <a:lnSpc>
                <a:spcPct val="130000"/>
              </a:lnSpc>
            </a:pPr>
            <a:r>
              <a:rPr lang="zh-CN" altLang="en-US" sz="2800" b="0" u="none">
                <a:latin typeface="黑体" panose="02010600030101010101" charset="-122"/>
                <a:ea typeface="黑体" panose="02010600030101010101" charset="-122"/>
                <a:cs typeface="黑体" panose="02010600030101010101" charset="-122"/>
              </a:rPr>
              <a:t>二、项目单位需准备的资料</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355600" algn="l" latinLnBrk="0">
              <a:lnSpc>
                <a:spcPct val="130000"/>
              </a:lnSpc>
            </a:pP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政策项目立项背景及发展规划（</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）国家及本省相关法律、法规和规章制度（</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）国家及本省确定的大政方针、政策（</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）部门或行业的发展规划（计划）（</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）项目单位职能及单位简介</a:t>
            </a:r>
            <a:endParaRPr lang="zh-CN" altLang="en-US" sz="2800" b="0" u="none">
              <a:latin typeface="仿宋_GB2312" panose="02010609030101010101" pitchFamily="1" charset="-122"/>
              <a:ea typeface="仿宋_GB2312" panose="02010609030101010101" pitchFamily="1" charset="-122"/>
              <a:cs typeface="仿宋_GB2312" panose="02010609030101010101" pitchFamily="1" charset="-122"/>
            </a:endParaRPr>
          </a:p>
          <a:p>
            <a:pPr marL="0" indent="355600" algn="l" latinLnBrk="0">
              <a:lnSpc>
                <a:spcPct val="130000"/>
              </a:lnSpc>
            </a:pP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政策项目立项申请材料（</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）项目实施方案（</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）可行性研究报告（</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）立项专家论证意见（</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）初步设计资料或总体设计、初步设计图纸</a:t>
            </a:r>
            <a:endParaRPr lang="zh-CN" altLang="en-US" sz="2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148080" y="1554480"/>
            <a:ext cx="9895840" cy="5080635"/>
          </a:xfrm>
          <a:prstGeom prst="rect">
            <a:avLst/>
          </a:prstGeom>
          <a:noFill/>
          <a:ln w="9525">
            <a:noFill/>
          </a:ln>
        </p:spPr>
        <p:txBody>
          <a:bodyPr wrap="square">
            <a:spAutoFit/>
          </a:bodyPr>
          <a:p>
            <a:pPr marL="0" indent="355600" algn="l" latinLnBrk="0">
              <a:lnSpc>
                <a:spcPct val="13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政策项目预算申请材料（</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）项目预算及明细、测算说明（</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）主要材料、设备的名称、型号、规格品牌、生产厂家、价格及依据（</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）工程预算定额、取费标准及行业主管部门制定的相关专业定额（</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）反映测算依据的其他相关文件规定</a:t>
            </a:r>
            <a:endParaRPr lang="zh-CN" altLang="en-US" sz="28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355600" algn="l" latinLnBrk="0">
              <a:lnSpc>
                <a:spcPct val="13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与政策项目相关的组织管理制度</a:t>
            </a:r>
            <a:endParaRPr lang="zh-CN" altLang="en-US" sz="2800" b="1" u="none">
              <a:latin typeface="仿宋_GB2312" panose="02010609030101010101" pitchFamily="1" charset="-122"/>
              <a:ea typeface="仿宋_GB2312" panose="02010609030101010101" pitchFamily="1" charset="-122"/>
              <a:cs typeface="仿宋_GB2312" panose="02010609030101010101" pitchFamily="1" charset="-122"/>
            </a:endParaRPr>
          </a:p>
          <a:p>
            <a:pPr marL="0" indent="355600" algn="l" latinLnBrk="0">
              <a:lnSpc>
                <a:spcPct val="13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5.</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与政策项目立项和预算有关的其他材料</a:t>
            </a:r>
            <a:endParaRPr lang="zh-CN" altLang="en-US" sz="2800" b="1"/>
          </a:p>
        </p:txBody>
      </p:sp>
      <p:sp>
        <p:nvSpPr>
          <p:cNvPr id="3" name="文本框 2"/>
          <p:cNvSpPr txBox="1"/>
          <p:nvPr/>
        </p:nvSpPr>
        <p:spPr>
          <a:xfrm>
            <a:off x="995680" y="429895"/>
            <a:ext cx="6177280" cy="548640"/>
          </a:xfrm>
          <a:prstGeom prst="rect">
            <a:avLst/>
          </a:prstGeom>
          <a:noFill/>
          <a:ln w="9525">
            <a:noFill/>
          </a:ln>
        </p:spPr>
        <p:txBody>
          <a:bodyPr wrap="square">
            <a:spAutoFit/>
          </a:bodyPr>
          <a:p>
            <a:pPr marL="0" indent="0" algn="l"/>
            <a:r>
              <a:rPr lang="zh-CN" altLang="en-US" sz="2800" b="0" u="none">
                <a:latin typeface="方正小标宋简体" panose="03000509000000000000" charset="-122"/>
                <a:ea typeface="方正小标宋简体" panose="03000509000000000000" charset="-122"/>
                <a:cs typeface="方正小标宋简体" panose="03000509000000000000" charset="-122"/>
              </a:rPr>
              <a:t>政策项目事前绩效评估资料准备清单</a:t>
            </a:r>
            <a:endParaRPr lang="zh-CN" altLang="en-US" sz="2800"/>
          </a:p>
        </p:txBody>
      </p:sp>
      <p:sp>
        <p:nvSpPr>
          <p:cNvPr id="4" name="文本框 3"/>
          <p:cNvSpPr txBox="1"/>
          <p:nvPr/>
        </p:nvSpPr>
        <p:spPr>
          <a:xfrm>
            <a:off x="1615440" y="1186815"/>
            <a:ext cx="4450080" cy="518160"/>
          </a:xfrm>
          <a:prstGeom prst="rect">
            <a:avLst/>
          </a:prstGeom>
          <a:noFill/>
        </p:spPr>
        <p:txBody>
          <a:bodyPr wrap="none" rtlCol="0" anchor="t">
            <a:spAutoFit/>
          </a:bodyPr>
          <a:p>
            <a:r>
              <a:rPr lang="zh-CN" altLang="en-US" sz="2800">
                <a:latin typeface="黑体" panose="02010600030101010101" charset="-122"/>
                <a:ea typeface="黑体" panose="02010600030101010101" charset="-122"/>
                <a:cs typeface="黑体" panose="02010600030101010101" charset="-122"/>
                <a:sym typeface="+mn-ea"/>
              </a:rPr>
              <a:t>二、项目单位需准备的资料</a:t>
            </a:r>
            <a:endParaRPr lang="zh-CN" altLang="en-US" sz="2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056640" y="320040"/>
            <a:ext cx="5749925" cy="457200"/>
          </a:xfrm>
          <a:prstGeom prst="rect">
            <a:avLst/>
          </a:prstGeom>
          <a:noFill/>
          <a:ln w="9525">
            <a:noFill/>
          </a:ln>
        </p:spPr>
        <p:txBody>
          <a:bodyPr wrap="square">
            <a:spAutoFit/>
          </a:bodyPr>
          <a:p>
            <a:pPr marL="0" indent="0" algn="l"/>
            <a:r>
              <a:rPr lang="en-US" altLang="zh-CN" sz="2400" b="0" u="none">
                <a:latin typeface="黑体" panose="02010600030101010101" charset="-122"/>
                <a:ea typeface="黑体" panose="02010600030101010101" charset="-122"/>
                <a:cs typeface="黑体" panose="02010600030101010101" charset="-122"/>
              </a:rPr>
              <a:t>XXX</a:t>
            </a:r>
            <a:r>
              <a:rPr lang="zh-CN" altLang="en-US" sz="2400" b="0" u="none">
                <a:latin typeface="黑体" panose="02010600030101010101" charset="-122"/>
                <a:ea typeface="黑体" panose="02010600030101010101" charset="-122"/>
                <a:cs typeface="黑体" panose="02010600030101010101" charset="-122"/>
              </a:rPr>
              <a:t>年度市级项目政策事前绩效评估报告</a:t>
            </a:r>
            <a:endParaRPr lang="zh-CN" altLang="en-US"/>
          </a:p>
        </p:txBody>
      </p:sp>
      <p:sp>
        <p:nvSpPr>
          <p:cNvPr id="3" name="文本框 2"/>
          <p:cNvSpPr txBox="1"/>
          <p:nvPr/>
        </p:nvSpPr>
        <p:spPr>
          <a:xfrm>
            <a:off x="1049020" y="1295400"/>
            <a:ext cx="10093325" cy="4785360"/>
          </a:xfrm>
          <a:prstGeom prst="rect">
            <a:avLst/>
          </a:prstGeom>
          <a:noFill/>
          <a:ln w="9525">
            <a:noFill/>
          </a:ln>
        </p:spPr>
        <p:txBody>
          <a:bodyPr wrap="square">
            <a:spAutoFit/>
          </a:bodyPr>
          <a:p>
            <a:pPr marL="0" indent="406400" algn="l"/>
            <a:r>
              <a:rPr lang="zh-CN" altLang="en-US" sz="2800" b="0" u="none">
                <a:latin typeface="黑体" panose="02010600030101010101" charset="-122"/>
                <a:ea typeface="黑体" panose="02010600030101010101" charset="-122"/>
                <a:cs typeface="黑体" panose="02010600030101010101" charset="-122"/>
              </a:rPr>
              <a:t>一、评估对象</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    项目政策名称：项目单位：		                 主管部门：项目属性（新增</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延续）：项目政策绩效目标：申请资金总额：		           其中申请财政资金：项目概况</a:t>
            </a:r>
            <a:r>
              <a:rPr lang="zh-CN" altLang="en-US" sz="2800" b="0" u="none">
                <a:latin typeface="黑体" panose="02010600030101010101" charset="-122"/>
                <a:ea typeface="黑体" panose="02010600030101010101" charset="-122"/>
                <a:cs typeface="黑体" panose="02010600030101010101" charset="-122"/>
              </a:rPr>
              <a:t>二、评估方式和方法</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（一）评估程序（二）论证思路及方法（三）评估方式（含专家名单）</a:t>
            </a:r>
            <a:endParaRPr lang="zh-CN" altLang="en-US" sz="2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056640" y="320040"/>
            <a:ext cx="6831330" cy="518160"/>
          </a:xfrm>
          <a:prstGeom prst="rect">
            <a:avLst/>
          </a:prstGeom>
          <a:noFill/>
          <a:ln w="9525">
            <a:noFill/>
          </a:ln>
        </p:spPr>
        <p:txBody>
          <a:bodyPr wrap="square">
            <a:spAutoFit/>
          </a:bodyPr>
          <a:p>
            <a:pPr marL="0" indent="0" algn="l"/>
            <a:r>
              <a:rPr lang="en-US" altLang="zh-CN" sz="2800" b="0" u="none">
                <a:latin typeface="黑体" panose="02010600030101010101" charset="-122"/>
                <a:ea typeface="黑体" panose="02010600030101010101" charset="-122"/>
                <a:cs typeface="黑体" panose="02010600030101010101" charset="-122"/>
              </a:rPr>
              <a:t>XXX</a:t>
            </a:r>
            <a:r>
              <a:rPr lang="zh-CN" altLang="en-US" sz="2800" b="0" u="none">
                <a:latin typeface="黑体" panose="02010600030101010101" charset="-122"/>
                <a:ea typeface="黑体" panose="02010600030101010101" charset="-122"/>
                <a:cs typeface="黑体" panose="02010600030101010101" charset="-122"/>
              </a:rPr>
              <a:t>年度市级项目政策事前绩效评估报告</a:t>
            </a:r>
            <a:endParaRPr lang="zh-CN" altLang="en-US" sz="2800"/>
          </a:p>
        </p:txBody>
      </p:sp>
      <p:sp>
        <p:nvSpPr>
          <p:cNvPr id="4" name="文本框 3"/>
          <p:cNvSpPr txBox="1"/>
          <p:nvPr/>
        </p:nvSpPr>
        <p:spPr>
          <a:xfrm>
            <a:off x="2321560" y="1301115"/>
            <a:ext cx="6131560" cy="4572000"/>
          </a:xfrm>
          <a:prstGeom prst="rect">
            <a:avLst/>
          </a:prstGeom>
          <a:noFill/>
          <a:ln w="9525">
            <a:noFill/>
          </a:ln>
        </p:spPr>
        <p:txBody>
          <a:bodyPr wrap="square">
            <a:spAutoFit/>
          </a:bodyPr>
          <a:p>
            <a:pPr marL="0" indent="406400" algn="l" latinLnBrk="0">
              <a:lnSpc>
                <a:spcPct val="150000"/>
              </a:lnSpc>
            </a:pPr>
            <a:r>
              <a:rPr lang="zh-CN" altLang="en-US" sz="2800" b="0" u="none">
                <a:latin typeface="黑体" panose="02010600030101010101" charset="-122"/>
                <a:ea typeface="黑体" panose="02010600030101010101" charset="-122"/>
                <a:cs typeface="黑体" panose="02010600030101010101" charset="-122"/>
              </a:rPr>
              <a:t>三、评估内容与结论</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（一）项目的相关性（二）预期绩效的可实现性（三）实施方案的有效性（四）预期绩效的可持续性（五）资金投入的可行性及风险（六）总体结论</a:t>
            </a:r>
            <a:endParaRPr lang="zh-CN" altLang="en-US" sz="2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056640" y="320040"/>
            <a:ext cx="5749925" cy="457200"/>
          </a:xfrm>
          <a:prstGeom prst="rect">
            <a:avLst/>
          </a:prstGeom>
          <a:noFill/>
          <a:ln w="9525">
            <a:noFill/>
          </a:ln>
        </p:spPr>
        <p:txBody>
          <a:bodyPr wrap="square">
            <a:spAutoFit/>
          </a:bodyPr>
          <a:p>
            <a:pPr marL="0" indent="0" algn="l"/>
            <a:r>
              <a:rPr lang="en-US" altLang="zh-CN" sz="2400" b="0" u="none">
                <a:latin typeface="黑体" panose="02010600030101010101" charset="-122"/>
                <a:ea typeface="黑体" panose="02010600030101010101" charset="-122"/>
                <a:cs typeface="黑体" panose="02010600030101010101" charset="-122"/>
              </a:rPr>
              <a:t>XXX</a:t>
            </a:r>
            <a:r>
              <a:rPr lang="zh-CN" altLang="en-US" sz="2400" b="0" u="none">
                <a:latin typeface="黑体" panose="02010600030101010101" charset="-122"/>
                <a:ea typeface="黑体" panose="02010600030101010101" charset="-122"/>
                <a:cs typeface="黑体" panose="02010600030101010101" charset="-122"/>
              </a:rPr>
              <a:t>年度市级项目政策事前绩效评估报告</a:t>
            </a:r>
            <a:endParaRPr lang="zh-CN" altLang="en-US"/>
          </a:p>
        </p:txBody>
      </p:sp>
      <p:sp>
        <p:nvSpPr>
          <p:cNvPr id="4" name="文本框 3"/>
          <p:cNvSpPr txBox="1"/>
          <p:nvPr/>
        </p:nvSpPr>
        <p:spPr>
          <a:xfrm>
            <a:off x="493395" y="1463040"/>
            <a:ext cx="10961370" cy="3931920"/>
          </a:xfrm>
          <a:prstGeom prst="rect">
            <a:avLst/>
          </a:prstGeom>
          <a:noFill/>
          <a:ln w="9525">
            <a:noFill/>
          </a:ln>
        </p:spPr>
        <p:txBody>
          <a:bodyPr wrap="square">
            <a:spAutoFit/>
          </a:bodyPr>
          <a:p>
            <a:pPr marL="0" indent="406400" algn="l"/>
            <a:r>
              <a:rPr lang="zh-CN" altLang="en-US" sz="2800" b="0" u="none">
                <a:latin typeface="黑体" panose="02010600030101010101" charset="-122"/>
                <a:ea typeface="黑体" panose="02010600030101010101" charset="-122"/>
                <a:cs typeface="黑体" panose="02010600030101010101" charset="-122"/>
              </a:rPr>
              <a:t>四、相关建议五、其他需要说明的问题</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（阐述评估工作基本前提、假设、报告适用范围、相关责任以及需要说明的其他问题等）</a:t>
            </a:r>
            <a:r>
              <a:rPr lang="zh-CN" altLang="en-US" sz="2800" b="0" u="none">
                <a:latin typeface="黑体" panose="02010600030101010101" charset="-122"/>
                <a:ea typeface="黑体" panose="02010600030101010101" charset="-122"/>
                <a:cs typeface="黑体" panose="02010600030101010101" charset="-122"/>
              </a:rPr>
              <a:t>六、附件</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包括：事前绩效评估项目预期绩效报告、项目支出绩效目标申报表、事前绩效评估专家组评估意见、事前绩效评估人大代表</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人大工作机构负责人</a:t>
            </a:r>
            <a:r>
              <a:rPr lang="en-US" altLang="zh-CN" sz="2800" b="0" u="none">
                <a:latin typeface="仿宋_GB2312" panose="02010609030101010101" pitchFamily="1" charset="-122"/>
                <a:ea typeface="仿宋_GB2312" panose="02010609030101010101" pitchFamily="1" charset="-122"/>
                <a:cs typeface="仿宋_GB2312" panose="02010609030101010101" pitchFamily="1" charset="-122"/>
              </a:rPr>
              <a:t>)</a:t>
            </a:r>
            <a:r>
              <a:rPr lang="zh-CN" altLang="en-US" sz="2800" b="0" u="none">
                <a:latin typeface="仿宋_GB2312" panose="02010609030101010101" pitchFamily="1" charset="-122"/>
                <a:ea typeface="仿宋_GB2312" panose="02010609030101010101" pitchFamily="1" charset="-122"/>
                <a:cs typeface="仿宋_GB2312" panose="02010609030101010101" pitchFamily="1" charset="-122"/>
              </a:rPr>
              <a:t>评估意见、事前绩效评估政协委员评估意见、专家及工作组情况表</a:t>
            </a:r>
            <a:endParaRPr lang="zh-CN" altLang="en-US"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43"/>
          <p:cNvSpPr txBox="1"/>
          <p:nvPr/>
        </p:nvSpPr>
        <p:spPr>
          <a:xfrm>
            <a:off x="8528050" y="3452051"/>
            <a:ext cx="1847851" cy="920935"/>
          </a:xfrm>
          <a:prstGeom prst="rect">
            <a:avLst/>
          </a:prstGeom>
          <a:noFill/>
        </p:spPr>
        <p:txBody>
          <a:bodyPr lIns="89066" tIns="44534" rIns="89066" bIns="44534">
            <a:spAutoFit/>
          </a:bodyPr>
          <a:lstStyle/>
          <a:p>
            <a:pPr algn="just">
              <a:defRPr/>
            </a:pPr>
            <a:r>
              <a:rPr lang="zh-CN" altLang="en-US" dirty="0">
                <a:latin typeface="微软雅黑" panose="020B0503020204020204" pitchFamily="34" charset="-122"/>
              </a:rPr>
              <a:t>明确需要调整完善的内容、措施和建议。</a:t>
            </a:r>
            <a:endParaRPr lang="zh-CN" altLang="en-US" dirty="0">
              <a:latin typeface="微软雅黑" panose="020B0503020204020204" pitchFamily="34" charset="-122"/>
            </a:endParaRPr>
          </a:p>
        </p:txBody>
      </p:sp>
      <p:grpSp>
        <p:nvGrpSpPr>
          <p:cNvPr id="36" name="组合 35"/>
          <p:cNvGrpSpPr/>
          <p:nvPr/>
        </p:nvGrpSpPr>
        <p:grpSpPr bwMode="auto">
          <a:xfrm>
            <a:off x="3867153" y="1622427"/>
            <a:ext cx="4481513" cy="4487863"/>
            <a:chOff x="3154618" y="1584049"/>
            <a:chExt cx="4600823" cy="4606080"/>
          </a:xfrm>
        </p:grpSpPr>
        <p:grpSp>
          <p:nvGrpSpPr>
            <p:cNvPr id="44041" name="Group 5"/>
            <p:cNvGrpSpPr>
              <a:grpSpLocks noChangeAspect="1"/>
            </p:cNvGrpSpPr>
            <p:nvPr/>
          </p:nvGrpSpPr>
          <p:grpSpPr bwMode="auto">
            <a:xfrm>
              <a:off x="3154618" y="1584049"/>
              <a:ext cx="4600823" cy="4606080"/>
              <a:chOff x="1691" y="758"/>
              <a:chExt cx="2626" cy="2629"/>
            </a:xfrm>
          </p:grpSpPr>
          <p:sp>
            <p:nvSpPr>
              <p:cNvPr id="46" name="AutoShape 4"/>
              <p:cNvSpPr>
                <a:spLocks noChangeAspect="1" noChangeArrowheads="1" noTextEdit="1"/>
              </p:cNvSpPr>
              <p:nvPr/>
            </p:nvSpPr>
            <p:spPr bwMode="auto">
              <a:xfrm>
                <a:off x="1699" y="758"/>
                <a:ext cx="2605" cy="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793" tIns="59396" rIns="118793" bIns="59396"/>
              <a:lstStyle/>
              <a:p>
                <a:pPr>
                  <a:defRPr/>
                </a:pPr>
                <a:endParaRPr lang="zh-CN" altLang="en-US" sz="2000" dirty="0">
                  <a:latin typeface="微软雅黑" panose="020B0503020204020204" pitchFamily="34" charset="-122"/>
                </a:endParaRPr>
              </a:p>
            </p:txBody>
          </p:sp>
          <p:sp>
            <p:nvSpPr>
              <p:cNvPr id="47" name="Freeform 6"/>
              <p:cNvSpPr/>
              <p:nvPr/>
            </p:nvSpPr>
            <p:spPr bwMode="auto">
              <a:xfrm>
                <a:off x="1691" y="2438"/>
                <a:ext cx="1190" cy="232"/>
              </a:xfrm>
              <a:custGeom>
                <a:avLst/>
                <a:gdLst>
                  <a:gd name="T0" fmla="*/ 0 w 1190"/>
                  <a:gd name="T1" fmla="*/ 0 h 234"/>
                  <a:gd name="T2" fmla="*/ 241 w 1190"/>
                  <a:gd name="T3" fmla="*/ 234 h 234"/>
                  <a:gd name="T4" fmla="*/ 957 w 1190"/>
                  <a:gd name="T5" fmla="*/ 234 h 234"/>
                  <a:gd name="T6" fmla="*/ 1190 w 1190"/>
                  <a:gd name="T7" fmla="*/ 0 h 234"/>
                  <a:gd name="T8" fmla="*/ 0 w 1190"/>
                  <a:gd name="T9" fmla="*/ 0 h 234"/>
                </a:gdLst>
                <a:ahLst/>
                <a:cxnLst>
                  <a:cxn ang="0">
                    <a:pos x="T0" y="T1"/>
                  </a:cxn>
                  <a:cxn ang="0">
                    <a:pos x="T2" y="T3"/>
                  </a:cxn>
                  <a:cxn ang="0">
                    <a:pos x="T4" y="T5"/>
                  </a:cxn>
                  <a:cxn ang="0">
                    <a:pos x="T6" y="T7"/>
                  </a:cxn>
                  <a:cxn ang="0">
                    <a:pos x="T8" y="T9"/>
                  </a:cxn>
                </a:cxnLst>
                <a:rect l="0" t="0" r="r" b="b"/>
                <a:pathLst>
                  <a:path w="1190" h="234">
                    <a:moveTo>
                      <a:pt x="0" y="0"/>
                    </a:moveTo>
                    <a:lnTo>
                      <a:pt x="241" y="234"/>
                    </a:lnTo>
                    <a:lnTo>
                      <a:pt x="957" y="234"/>
                    </a:lnTo>
                    <a:lnTo>
                      <a:pt x="1190" y="0"/>
                    </a:lnTo>
                    <a:lnTo>
                      <a:pt x="0"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48" name="Freeform 7"/>
              <p:cNvSpPr/>
              <p:nvPr/>
            </p:nvSpPr>
            <p:spPr bwMode="auto">
              <a:xfrm>
                <a:off x="1691" y="1482"/>
                <a:ext cx="957" cy="241"/>
              </a:xfrm>
              <a:custGeom>
                <a:avLst/>
                <a:gdLst>
                  <a:gd name="T0" fmla="*/ 474 w 957"/>
                  <a:gd name="T1" fmla="*/ 0 h 241"/>
                  <a:gd name="T2" fmla="*/ 241 w 957"/>
                  <a:gd name="T3" fmla="*/ 0 h 241"/>
                  <a:gd name="T4" fmla="*/ 0 w 957"/>
                  <a:gd name="T5" fmla="*/ 241 h 241"/>
                  <a:gd name="T6" fmla="*/ 241 w 957"/>
                  <a:gd name="T7" fmla="*/ 241 h 241"/>
                  <a:gd name="T8" fmla="*/ 474 w 957"/>
                  <a:gd name="T9" fmla="*/ 241 h 241"/>
                  <a:gd name="T10" fmla="*/ 957 w 957"/>
                  <a:gd name="T11" fmla="*/ 241 h 241"/>
                  <a:gd name="T12" fmla="*/ 957 w 957"/>
                  <a:gd name="T13" fmla="*/ 0 h 241"/>
                  <a:gd name="T14" fmla="*/ 474 w 957"/>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41">
                    <a:moveTo>
                      <a:pt x="474" y="0"/>
                    </a:moveTo>
                    <a:lnTo>
                      <a:pt x="241" y="0"/>
                    </a:lnTo>
                    <a:lnTo>
                      <a:pt x="0" y="241"/>
                    </a:lnTo>
                    <a:lnTo>
                      <a:pt x="241" y="241"/>
                    </a:lnTo>
                    <a:lnTo>
                      <a:pt x="474" y="241"/>
                    </a:lnTo>
                    <a:lnTo>
                      <a:pt x="957" y="241"/>
                    </a:lnTo>
                    <a:lnTo>
                      <a:pt x="957" y="0"/>
                    </a:lnTo>
                    <a:lnTo>
                      <a:pt x="474"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49" name="Freeform 8"/>
              <p:cNvSpPr/>
              <p:nvPr/>
            </p:nvSpPr>
            <p:spPr bwMode="auto">
              <a:xfrm>
                <a:off x="2567" y="1482"/>
                <a:ext cx="81" cy="241"/>
              </a:xfrm>
              <a:custGeom>
                <a:avLst/>
                <a:gdLst>
                  <a:gd name="T0" fmla="*/ 81 w 81"/>
                  <a:gd name="T1" fmla="*/ 0 h 241"/>
                  <a:gd name="T2" fmla="*/ 81 w 81"/>
                  <a:gd name="T3" fmla="*/ 241 h 241"/>
                  <a:gd name="T4" fmla="*/ 0 w 81"/>
                  <a:gd name="T5" fmla="*/ 241 h 241"/>
                  <a:gd name="T6" fmla="*/ 81 w 81"/>
                  <a:gd name="T7" fmla="*/ 0 h 241"/>
                </a:gdLst>
                <a:ahLst/>
                <a:cxnLst>
                  <a:cxn ang="0">
                    <a:pos x="T0" y="T1"/>
                  </a:cxn>
                  <a:cxn ang="0">
                    <a:pos x="T2" y="T3"/>
                  </a:cxn>
                  <a:cxn ang="0">
                    <a:pos x="T4" y="T5"/>
                  </a:cxn>
                  <a:cxn ang="0">
                    <a:pos x="T6" y="T7"/>
                  </a:cxn>
                </a:cxnLst>
                <a:rect l="0" t="0" r="r" b="b"/>
                <a:pathLst>
                  <a:path w="81" h="241">
                    <a:moveTo>
                      <a:pt x="81" y="0"/>
                    </a:moveTo>
                    <a:lnTo>
                      <a:pt x="81" y="241"/>
                    </a:lnTo>
                    <a:lnTo>
                      <a:pt x="0" y="241"/>
                    </a:lnTo>
                    <a:lnTo>
                      <a:pt x="81" y="0"/>
                    </a:lnTo>
                    <a:close/>
                  </a:path>
                </a:pathLst>
              </a:custGeom>
              <a:solidFill>
                <a:srgbClr val="BC6C2A"/>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50" name="Freeform 9"/>
              <p:cNvSpPr/>
              <p:nvPr/>
            </p:nvSpPr>
            <p:spPr bwMode="auto">
              <a:xfrm>
                <a:off x="2414" y="2197"/>
                <a:ext cx="957" cy="233"/>
              </a:xfrm>
              <a:custGeom>
                <a:avLst/>
                <a:gdLst>
                  <a:gd name="T0" fmla="*/ 475 w 957"/>
                  <a:gd name="T1" fmla="*/ 0 h 233"/>
                  <a:gd name="T2" fmla="*/ 242 w 957"/>
                  <a:gd name="T3" fmla="*/ 0 h 233"/>
                  <a:gd name="T4" fmla="*/ 0 w 957"/>
                  <a:gd name="T5" fmla="*/ 233 h 233"/>
                  <a:gd name="T6" fmla="*/ 242 w 957"/>
                  <a:gd name="T7" fmla="*/ 233 h 233"/>
                  <a:gd name="T8" fmla="*/ 475 w 957"/>
                  <a:gd name="T9" fmla="*/ 233 h 233"/>
                  <a:gd name="T10" fmla="*/ 957 w 957"/>
                  <a:gd name="T11" fmla="*/ 233 h 233"/>
                  <a:gd name="T12" fmla="*/ 957 w 957"/>
                  <a:gd name="T13" fmla="*/ 0 h 233"/>
                  <a:gd name="T14" fmla="*/ 475 w 957"/>
                  <a:gd name="T15" fmla="*/ 0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33">
                    <a:moveTo>
                      <a:pt x="475" y="0"/>
                    </a:moveTo>
                    <a:lnTo>
                      <a:pt x="242" y="0"/>
                    </a:lnTo>
                    <a:lnTo>
                      <a:pt x="0" y="233"/>
                    </a:lnTo>
                    <a:lnTo>
                      <a:pt x="242" y="233"/>
                    </a:lnTo>
                    <a:lnTo>
                      <a:pt x="475" y="233"/>
                    </a:lnTo>
                    <a:lnTo>
                      <a:pt x="957" y="233"/>
                    </a:lnTo>
                    <a:lnTo>
                      <a:pt x="957" y="0"/>
                    </a:lnTo>
                    <a:lnTo>
                      <a:pt x="475"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51" name="Freeform 11"/>
              <p:cNvSpPr/>
              <p:nvPr/>
            </p:nvSpPr>
            <p:spPr bwMode="auto">
              <a:xfrm>
                <a:off x="3127" y="1482"/>
                <a:ext cx="949" cy="241"/>
              </a:xfrm>
              <a:custGeom>
                <a:avLst/>
                <a:gdLst>
                  <a:gd name="T0" fmla="*/ 474 w 949"/>
                  <a:gd name="T1" fmla="*/ 0 h 241"/>
                  <a:gd name="T2" fmla="*/ 233 w 949"/>
                  <a:gd name="T3" fmla="*/ 0 h 241"/>
                  <a:gd name="T4" fmla="*/ 0 w 949"/>
                  <a:gd name="T5" fmla="*/ 241 h 241"/>
                  <a:gd name="T6" fmla="*/ 233 w 949"/>
                  <a:gd name="T7" fmla="*/ 241 h 241"/>
                  <a:gd name="T8" fmla="*/ 474 w 949"/>
                  <a:gd name="T9" fmla="*/ 241 h 241"/>
                  <a:gd name="T10" fmla="*/ 949 w 949"/>
                  <a:gd name="T11" fmla="*/ 241 h 241"/>
                  <a:gd name="T12" fmla="*/ 949 w 949"/>
                  <a:gd name="T13" fmla="*/ 0 h 241"/>
                  <a:gd name="T14" fmla="*/ 474 w 949"/>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9" h="241">
                    <a:moveTo>
                      <a:pt x="474" y="0"/>
                    </a:moveTo>
                    <a:lnTo>
                      <a:pt x="233" y="0"/>
                    </a:lnTo>
                    <a:lnTo>
                      <a:pt x="0" y="241"/>
                    </a:lnTo>
                    <a:lnTo>
                      <a:pt x="233" y="241"/>
                    </a:lnTo>
                    <a:lnTo>
                      <a:pt x="474" y="241"/>
                    </a:lnTo>
                    <a:lnTo>
                      <a:pt x="949" y="241"/>
                    </a:lnTo>
                    <a:lnTo>
                      <a:pt x="949" y="0"/>
                    </a:lnTo>
                    <a:lnTo>
                      <a:pt x="474"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52" name="Freeform 12"/>
              <p:cNvSpPr/>
              <p:nvPr/>
            </p:nvSpPr>
            <p:spPr bwMode="auto">
              <a:xfrm>
                <a:off x="3363" y="766"/>
                <a:ext cx="233" cy="1198"/>
              </a:xfrm>
              <a:custGeom>
                <a:avLst/>
                <a:gdLst>
                  <a:gd name="T0" fmla="*/ 233 w 233"/>
                  <a:gd name="T1" fmla="*/ 957 h 1198"/>
                  <a:gd name="T2" fmla="*/ 233 w 233"/>
                  <a:gd name="T3" fmla="*/ 241 h 1198"/>
                  <a:gd name="T4" fmla="*/ 0 w 233"/>
                  <a:gd name="T5" fmla="*/ 0 h 1198"/>
                  <a:gd name="T6" fmla="*/ 0 w 233"/>
                  <a:gd name="T7" fmla="*/ 1198 h 1198"/>
                  <a:gd name="T8" fmla="*/ 233 w 233"/>
                  <a:gd name="T9" fmla="*/ 957 h 1198"/>
                </a:gdLst>
                <a:ahLst/>
                <a:cxnLst>
                  <a:cxn ang="0">
                    <a:pos x="T0" y="T1"/>
                  </a:cxn>
                  <a:cxn ang="0">
                    <a:pos x="T2" y="T3"/>
                  </a:cxn>
                  <a:cxn ang="0">
                    <a:pos x="T4" y="T5"/>
                  </a:cxn>
                  <a:cxn ang="0">
                    <a:pos x="T6" y="T7"/>
                  </a:cxn>
                  <a:cxn ang="0">
                    <a:pos x="T8" y="T9"/>
                  </a:cxn>
                </a:cxnLst>
                <a:rect l="0" t="0" r="r" b="b"/>
                <a:pathLst>
                  <a:path w="233" h="1198">
                    <a:moveTo>
                      <a:pt x="233" y="957"/>
                    </a:moveTo>
                    <a:lnTo>
                      <a:pt x="233" y="241"/>
                    </a:lnTo>
                    <a:lnTo>
                      <a:pt x="0" y="0"/>
                    </a:lnTo>
                    <a:lnTo>
                      <a:pt x="0" y="1198"/>
                    </a:lnTo>
                    <a:lnTo>
                      <a:pt x="233" y="957"/>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dirty="0">
                  <a:latin typeface="微软雅黑" panose="020B0503020204020204" pitchFamily="34" charset="-122"/>
                </a:endParaRPr>
              </a:p>
            </p:txBody>
          </p:sp>
          <p:sp>
            <p:nvSpPr>
              <p:cNvPr id="53" name="Freeform 13"/>
              <p:cNvSpPr/>
              <p:nvPr/>
            </p:nvSpPr>
            <p:spPr bwMode="auto">
              <a:xfrm>
                <a:off x="3363" y="1650"/>
                <a:ext cx="233" cy="73"/>
              </a:xfrm>
              <a:custGeom>
                <a:avLst/>
                <a:gdLst>
                  <a:gd name="T0" fmla="*/ 233 w 233"/>
                  <a:gd name="T1" fmla="*/ 73 h 73"/>
                  <a:gd name="T2" fmla="*/ 0 w 233"/>
                  <a:gd name="T3" fmla="*/ 73 h 73"/>
                  <a:gd name="T4" fmla="*/ 0 w 233"/>
                  <a:gd name="T5" fmla="*/ 0 h 73"/>
                  <a:gd name="T6" fmla="*/ 233 w 233"/>
                  <a:gd name="T7" fmla="*/ 73 h 73"/>
                </a:gdLst>
                <a:ahLst/>
                <a:cxnLst>
                  <a:cxn ang="0">
                    <a:pos x="T0" y="T1"/>
                  </a:cxn>
                  <a:cxn ang="0">
                    <a:pos x="T2" y="T3"/>
                  </a:cxn>
                  <a:cxn ang="0">
                    <a:pos x="T4" y="T5"/>
                  </a:cxn>
                  <a:cxn ang="0">
                    <a:pos x="T6" y="T7"/>
                  </a:cxn>
                </a:cxnLst>
                <a:rect l="0" t="0" r="r" b="b"/>
                <a:pathLst>
                  <a:path w="233" h="73">
                    <a:moveTo>
                      <a:pt x="233" y="73"/>
                    </a:moveTo>
                    <a:lnTo>
                      <a:pt x="0" y="73"/>
                    </a:lnTo>
                    <a:lnTo>
                      <a:pt x="0" y="0"/>
                    </a:lnTo>
                    <a:lnTo>
                      <a:pt x="233" y="73"/>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54" name="Freeform 14"/>
              <p:cNvSpPr/>
              <p:nvPr/>
            </p:nvSpPr>
            <p:spPr bwMode="auto">
              <a:xfrm>
                <a:off x="2406" y="1723"/>
                <a:ext cx="1190" cy="241"/>
              </a:xfrm>
              <a:custGeom>
                <a:avLst/>
                <a:gdLst>
                  <a:gd name="T0" fmla="*/ 0 w 1190"/>
                  <a:gd name="T1" fmla="*/ 0 h 241"/>
                  <a:gd name="T2" fmla="*/ 242 w 1190"/>
                  <a:gd name="T3" fmla="*/ 241 h 241"/>
                  <a:gd name="T4" fmla="*/ 957 w 1190"/>
                  <a:gd name="T5" fmla="*/ 241 h 241"/>
                  <a:gd name="T6" fmla="*/ 1190 w 1190"/>
                  <a:gd name="T7" fmla="*/ 0 h 241"/>
                  <a:gd name="T8" fmla="*/ 0 w 1190"/>
                  <a:gd name="T9" fmla="*/ 0 h 241"/>
                </a:gdLst>
                <a:ahLst/>
                <a:cxnLst>
                  <a:cxn ang="0">
                    <a:pos x="T0" y="T1"/>
                  </a:cxn>
                  <a:cxn ang="0">
                    <a:pos x="T2" y="T3"/>
                  </a:cxn>
                  <a:cxn ang="0">
                    <a:pos x="T4" y="T5"/>
                  </a:cxn>
                  <a:cxn ang="0">
                    <a:pos x="T6" y="T7"/>
                  </a:cxn>
                  <a:cxn ang="0">
                    <a:pos x="T8" y="T9"/>
                  </a:cxn>
                </a:cxnLst>
                <a:rect l="0" t="0" r="r" b="b"/>
                <a:pathLst>
                  <a:path w="1190" h="241">
                    <a:moveTo>
                      <a:pt x="0" y="0"/>
                    </a:moveTo>
                    <a:lnTo>
                      <a:pt x="242" y="241"/>
                    </a:lnTo>
                    <a:lnTo>
                      <a:pt x="957" y="241"/>
                    </a:lnTo>
                    <a:lnTo>
                      <a:pt x="1190" y="0"/>
                    </a:lnTo>
                    <a:lnTo>
                      <a:pt x="0"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55" name="Freeform 15"/>
              <p:cNvSpPr/>
              <p:nvPr/>
            </p:nvSpPr>
            <p:spPr bwMode="auto">
              <a:xfrm>
                <a:off x="2648" y="1723"/>
                <a:ext cx="72" cy="241"/>
              </a:xfrm>
              <a:custGeom>
                <a:avLst/>
                <a:gdLst>
                  <a:gd name="T0" fmla="*/ 0 w 72"/>
                  <a:gd name="T1" fmla="*/ 241 h 241"/>
                  <a:gd name="T2" fmla="*/ 0 w 72"/>
                  <a:gd name="T3" fmla="*/ 0 h 241"/>
                  <a:gd name="T4" fmla="*/ 72 w 72"/>
                  <a:gd name="T5" fmla="*/ 0 h 241"/>
                  <a:gd name="T6" fmla="*/ 0 w 72"/>
                  <a:gd name="T7" fmla="*/ 241 h 241"/>
                </a:gdLst>
                <a:ahLst/>
                <a:cxnLst>
                  <a:cxn ang="0">
                    <a:pos x="T0" y="T1"/>
                  </a:cxn>
                  <a:cxn ang="0">
                    <a:pos x="T2" y="T3"/>
                  </a:cxn>
                  <a:cxn ang="0">
                    <a:pos x="T4" y="T5"/>
                  </a:cxn>
                  <a:cxn ang="0">
                    <a:pos x="T6" y="T7"/>
                  </a:cxn>
                </a:cxnLst>
                <a:rect l="0" t="0" r="r" b="b"/>
                <a:pathLst>
                  <a:path w="72" h="241">
                    <a:moveTo>
                      <a:pt x="0" y="241"/>
                    </a:moveTo>
                    <a:lnTo>
                      <a:pt x="0" y="0"/>
                    </a:lnTo>
                    <a:lnTo>
                      <a:pt x="72" y="0"/>
                    </a:lnTo>
                    <a:lnTo>
                      <a:pt x="0" y="241"/>
                    </a:lnTo>
                    <a:close/>
                  </a:path>
                </a:pathLst>
              </a:custGeom>
              <a:solidFill>
                <a:srgbClr val="8E2525"/>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56" name="Freeform 16"/>
              <p:cNvSpPr/>
              <p:nvPr/>
            </p:nvSpPr>
            <p:spPr bwMode="auto">
              <a:xfrm>
                <a:off x="2406" y="766"/>
                <a:ext cx="242" cy="1198"/>
              </a:xfrm>
              <a:custGeom>
                <a:avLst/>
                <a:gdLst>
                  <a:gd name="T0" fmla="*/ 0 w 242"/>
                  <a:gd name="T1" fmla="*/ 241 h 1198"/>
                  <a:gd name="T2" fmla="*/ 0 w 242"/>
                  <a:gd name="T3" fmla="*/ 957 h 1198"/>
                  <a:gd name="T4" fmla="*/ 242 w 242"/>
                  <a:gd name="T5" fmla="*/ 1198 h 1198"/>
                  <a:gd name="T6" fmla="*/ 242 w 242"/>
                  <a:gd name="T7" fmla="*/ 0 h 1198"/>
                  <a:gd name="T8" fmla="*/ 0 w 242"/>
                  <a:gd name="T9" fmla="*/ 241 h 1198"/>
                </a:gdLst>
                <a:ahLst/>
                <a:cxnLst>
                  <a:cxn ang="0">
                    <a:pos x="T0" y="T1"/>
                  </a:cxn>
                  <a:cxn ang="0">
                    <a:pos x="T2" y="T3"/>
                  </a:cxn>
                  <a:cxn ang="0">
                    <a:pos x="T4" y="T5"/>
                  </a:cxn>
                  <a:cxn ang="0">
                    <a:pos x="T6" y="T7"/>
                  </a:cxn>
                  <a:cxn ang="0">
                    <a:pos x="T8" y="T9"/>
                  </a:cxn>
                </a:cxnLst>
                <a:rect l="0" t="0" r="r" b="b"/>
                <a:pathLst>
                  <a:path w="242" h="1198">
                    <a:moveTo>
                      <a:pt x="0" y="241"/>
                    </a:moveTo>
                    <a:lnTo>
                      <a:pt x="0" y="957"/>
                    </a:lnTo>
                    <a:lnTo>
                      <a:pt x="242" y="1198"/>
                    </a:lnTo>
                    <a:lnTo>
                      <a:pt x="242" y="0"/>
                    </a:lnTo>
                    <a:lnTo>
                      <a:pt x="0" y="241"/>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57" name="Freeform 17"/>
              <p:cNvSpPr/>
              <p:nvPr/>
            </p:nvSpPr>
            <p:spPr bwMode="auto">
              <a:xfrm>
                <a:off x="2406" y="1007"/>
                <a:ext cx="242" cy="73"/>
              </a:xfrm>
              <a:custGeom>
                <a:avLst/>
                <a:gdLst>
                  <a:gd name="T0" fmla="*/ 0 w 242"/>
                  <a:gd name="T1" fmla="*/ 0 h 73"/>
                  <a:gd name="T2" fmla="*/ 242 w 242"/>
                  <a:gd name="T3" fmla="*/ 0 h 73"/>
                  <a:gd name="T4" fmla="*/ 242 w 242"/>
                  <a:gd name="T5" fmla="*/ 73 h 73"/>
                  <a:gd name="T6" fmla="*/ 0 w 242"/>
                  <a:gd name="T7" fmla="*/ 0 h 73"/>
                </a:gdLst>
                <a:ahLst/>
                <a:cxnLst>
                  <a:cxn ang="0">
                    <a:pos x="T0" y="T1"/>
                  </a:cxn>
                  <a:cxn ang="0">
                    <a:pos x="T2" y="T3"/>
                  </a:cxn>
                  <a:cxn ang="0">
                    <a:pos x="T4" y="T5"/>
                  </a:cxn>
                  <a:cxn ang="0">
                    <a:pos x="T6" y="T7"/>
                  </a:cxn>
                </a:cxnLst>
                <a:rect l="0" t="0" r="r" b="b"/>
                <a:pathLst>
                  <a:path w="242" h="73">
                    <a:moveTo>
                      <a:pt x="0" y="0"/>
                    </a:moveTo>
                    <a:lnTo>
                      <a:pt x="242" y="0"/>
                    </a:lnTo>
                    <a:lnTo>
                      <a:pt x="242" y="73"/>
                    </a:lnTo>
                    <a:lnTo>
                      <a:pt x="0"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58" name="Freeform 18"/>
              <p:cNvSpPr/>
              <p:nvPr/>
            </p:nvSpPr>
            <p:spPr bwMode="auto">
              <a:xfrm>
                <a:off x="2406" y="766"/>
                <a:ext cx="954" cy="241"/>
              </a:xfrm>
              <a:custGeom>
                <a:avLst/>
                <a:gdLst>
                  <a:gd name="T0" fmla="*/ 475 w 957"/>
                  <a:gd name="T1" fmla="*/ 0 h 241"/>
                  <a:gd name="T2" fmla="*/ 242 w 957"/>
                  <a:gd name="T3" fmla="*/ 0 h 241"/>
                  <a:gd name="T4" fmla="*/ 0 w 957"/>
                  <a:gd name="T5" fmla="*/ 241 h 241"/>
                  <a:gd name="T6" fmla="*/ 242 w 957"/>
                  <a:gd name="T7" fmla="*/ 241 h 241"/>
                  <a:gd name="T8" fmla="*/ 475 w 957"/>
                  <a:gd name="T9" fmla="*/ 241 h 241"/>
                  <a:gd name="T10" fmla="*/ 957 w 957"/>
                  <a:gd name="T11" fmla="*/ 241 h 241"/>
                  <a:gd name="T12" fmla="*/ 957 w 957"/>
                  <a:gd name="T13" fmla="*/ 0 h 241"/>
                  <a:gd name="T14" fmla="*/ 475 w 957"/>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41">
                    <a:moveTo>
                      <a:pt x="475" y="0"/>
                    </a:moveTo>
                    <a:lnTo>
                      <a:pt x="242" y="0"/>
                    </a:lnTo>
                    <a:lnTo>
                      <a:pt x="0" y="241"/>
                    </a:lnTo>
                    <a:lnTo>
                      <a:pt x="242" y="241"/>
                    </a:lnTo>
                    <a:lnTo>
                      <a:pt x="475" y="241"/>
                    </a:lnTo>
                    <a:lnTo>
                      <a:pt x="957" y="241"/>
                    </a:lnTo>
                    <a:lnTo>
                      <a:pt x="957" y="0"/>
                    </a:lnTo>
                    <a:lnTo>
                      <a:pt x="475"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59" name="Freeform 19"/>
              <p:cNvSpPr/>
              <p:nvPr/>
            </p:nvSpPr>
            <p:spPr bwMode="auto">
              <a:xfrm>
                <a:off x="3283" y="766"/>
                <a:ext cx="80" cy="241"/>
              </a:xfrm>
              <a:custGeom>
                <a:avLst/>
                <a:gdLst>
                  <a:gd name="T0" fmla="*/ 80 w 80"/>
                  <a:gd name="T1" fmla="*/ 0 h 241"/>
                  <a:gd name="T2" fmla="*/ 80 w 80"/>
                  <a:gd name="T3" fmla="*/ 241 h 241"/>
                  <a:gd name="T4" fmla="*/ 0 w 80"/>
                  <a:gd name="T5" fmla="*/ 241 h 241"/>
                  <a:gd name="T6" fmla="*/ 80 w 80"/>
                  <a:gd name="T7" fmla="*/ 0 h 241"/>
                </a:gdLst>
                <a:ahLst/>
                <a:cxnLst>
                  <a:cxn ang="0">
                    <a:pos x="T0" y="T1"/>
                  </a:cxn>
                  <a:cxn ang="0">
                    <a:pos x="T2" y="T3"/>
                  </a:cxn>
                  <a:cxn ang="0">
                    <a:pos x="T4" y="T5"/>
                  </a:cxn>
                  <a:cxn ang="0">
                    <a:pos x="T6" y="T7"/>
                  </a:cxn>
                </a:cxnLst>
                <a:rect l="0" t="0" r="r" b="b"/>
                <a:pathLst>
                  <a:path w="80" h="241">
                    <a:moveTo>
                      <a:pt x="80" y="0"/>
                    </a:moveTo>
                    <a:lnTo>
                      <a:pt x="80" y="241"/>
                    </a:lnTo>
                    <a:lnTo>
                      <a:pt x="0" y="241"/>
                    </a:lnTo>
                    <a:lnTo>
                      <a:pt x="80"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60" name="Freeform 20"/>
              <p:cNvSpPr/>
              <p:nvPr/>
            </p:nvSpPr>
            <p:spPr bwMode="auto">
              <a:xfrm>
                <a:off x="4076" y="1482"/>
                <a:ext cx="241" cy="1188"/>
              </a:xfrm>
              <a:custGeom>
                <a:avLst/>
                <a:gdLst>
                  <a:gd name="T0" fmla="*/ 241 w 241"/>
                  <a:gd name="T1" fmla="*/ 956 h 1190"/>
                  <a:gd name="T2" fmla="*/ 241 w 241"/>
                  <a:gd name="T3" fmla="*/ 241 h 1190"/>
                  <a:gd name="T4" fmla="*/ 0 w 241"/>
                  <a:gd name="T5" fmla="*/ 0 h 1190"/>
                  <a:gd name="T6" fmla="*/ 0 w 241"/>
                  <a:gd name="T7" fmla="*/ 1190 h 1190"/>
                  <a:gd name="T8" fmla="*/ 241 w 241"/>
                  <a:gd name="T9" fmla="*/ 956 h 1190"/>
                </a:gdLst>
                <a:ahLst/>
                <a:cxnLst>
                  <a:cxn ang="0">
                    <a:pos x="T0" y="T1"/>
                  </a:cxn>
                  <a:cxn ang="0">
                    <a:pos x="T2" y="T3"/>
                  </a:cxn>
                  <a:cxn ang="0">
                    <a:pos x="T4" y="T5"/>
                  </a:cxn>
                  <a:cxn ang="0">
                    <a:pos x="T6" y="T7"/>
                  </a:cxn>
                  <a:cxn ang="0">
                    <a:pos x="T8" y="T9"/>
                  </a:cxn>
                </a:cxnLst>
                <a:rect l="0" t="0" r="r" b="b"/>
                <a:pathLst>
                  <a:path w="241" h="1190">
                    <a:moveTo>
                      <a:pt x="241" y="956"/>
                    </a:moveTo>
                    <a:lnTo>
                      <a:pt x="241" y="241"/>
                    </a:lnTo>
                    <a:lnTo>
                      <a:pt x="0" y="0"/>
                    </a:lnTo>
                    <a:lnTo>
                      <a:pt x="0" y="1190"/>
                    </a:lnTo>
                    <a:lnTo>
                      <a:pt x="241" y="956"/>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61" name="Freeform 21"/>
              <p:cNvSpPr/>
              <p:nvPr/>
            </p:nvSpPr>
            <p:spPr bwMode="auto">
              <a:xfrm>
                <a:off x="4076" y="2358"/>
                <a:ext cx="241" cy="80"/>
              </a:xfrm>
              <a:custGeom>
                <a:avLst/>
                <a:gdLst>
                  <a:gd name="T0" fmla="*/ 241 w 241"/>
                  <a:gd name="T1" fmla="*/ 80 h 80"/>
                  <a:gd name="T2" fmla="*/ 0 w 241"/>
                  <a:gd name="T3" fmla="*/ 80 h 80"/>
                  <a:gd name="T4" fmla="*/ 0 w 241"/>
                  <a:gd name="T5" fmla="*/ 0 h 80"/>
                  <a:gd name="T6" fmla="*/ 241 w 241"/>
                  <a:gd name="T7" fmla="*/ 80 h 80"/>
                </a:gdLst>
                <a:ahLst/>
                <a:cxnLst>
                  <a:cxn ang="0">
                    <a:pos x="T0" y="T1"/>
                  </a:cxn>
                  <a:cxn ang="0">
                    <a:pos x="T2" y="T3"/>
                  </a:cxn>
                  <a:cxn ang="0">
                    <a:pos x="T4" y="T5"/>
                  </a:cxn>
                  <a:cxn ang="0">
                    <a:pos x="T6" y="T7"/>
                  </a:cxn>
                </a:cxnLst>
                <a:rect l="0" t="0" r="r" b="b"/>
                <a:pathLst>
                  <a:path w="241" h="80">
                    <a:moveTo>
                      <a:pt x="241" y="80"/>
                    </a:moveTo>
                    <a:lnTo>
                      <a:pt x="0" y="80"/>
                    </a:lnTo>
                    <a:lnTo>
                      <a:pt x="0" y="0"/>
                    </a:lnTo>
                    <a:lnTo>
                      <a:pt x="241" y="8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62" name="Freeform 22"/>
              <p:cNvSpPr/>
              <p:nvPr/>
            </p:nvSpPr>
            <p:spPr bwMode="auto">
              <a:xfrm>
                <a:off x="3127" y="2438"/>
                <a:ext cx="1190" cy="232"/>
              </a:xfrm>
              <a:custGeom>
                <a:avLst/>
                <a:gdLst>
                  <a:gd name="T0" fmla="*/ 0 w 1190"/>
                  <a:gd name="T1" fmla="*/ 0 h 234"/>
                  <a:gd name="T2" fmla="*/ 233 w 1190"/>
                  <a:gd name="T3" fmla="*/ 234 h 234"/>
                  <a:gd name="T4" fmla="*/ 949 w 1190"/>
                  <a:gd name="T5" fmla="*/ 234 h 234"/>
                  <a:gd name="T6" fmla="*/ 1190 w 1190"/>
                  <a:gd name="T7" fmla="*/ 0 h 234"/>
                  <a:gd name="T8" fmla="*/ 0 w 1190"/>
                  <a:gd name="T9" fmla="*/ 0 h 234"/>
                </a:gdLst>
                <a:ahLst/>
                <a:cxnLst>
                  <a:cxn ang="0">
                    <a:pos x="T0" y="T1"/>
                  </a:cxn>
                  <a:cxn ang="0">
                    <a:pos x="T2" y="T3"/>
                  </a:cxn>
                  <a:cxn ang="0">
                    <a:pos x="T4" y="T5"/>
                  </a:cxn>
                  <a:cxn ang="0">
                    <a:pos x="T6" y="T7"/>
                  </a:cxn>
                  <a:cxn ang="0">
                    <a:pos x="T8" y="T9"/>
                  </a:cxn>
                </a:cxnLst>
                <a:rect l="0" t="0" r="r" b="b"/>
                <a:pathLst>
                  <a:path w="1190" h="234">
                    <a:moveTo>
                      <a:pt x="0" y="0"/>
                    </a:moveTo>
                    <a:lnTo>
                      <a:pt x="233" y="234"/>
                    </a:lnTo>
                    <a:lnTo>
                      <a:pt x="949" y="234"/>
                    </a:lnTo>
                    <a:lnTo>
                      <a:pt x="1190" y="0"/>
                    </a:lnTo>
                    <a:lnTo>
                      <a:pt x="0"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63" name="Freeform 24"/>
              <p:cNvSpPr/>
              <p:nvPr/>
            </p:nvSpPr>
            <p:spPr bwMode="auto">
              <a:xfrm>
                <a:off x="3145" y="1482"/>
                <a:ext cx="233" cy="1188"/>
              </a:xfrm>
              <a:custGeom>
                <a:avLst/>
                <a:gdLst>
                  <a:gd name="T0" fmla="*/ 0 w 233"/>
                  <a:gd name="T1" fmla="*/ 241 h 1190"/>
                  <a:gd name="T2" fmla="*/ 0 w 233"/>
                  <a:gd name="T3" fmla="*/ 956 h 1190"/>
                  <a:gd name="T4" fmla="*/ 233 w 233"/>
                  <a:gd name="T5" fmla="*/ 1190 h 1190"/>
                  <a:gd name="T6" fmla="*/ 233 w 233"/>
                  <a:gd name="T7" fmla="*/ 0 h 1190"/>
                  <a:gd name="T8" fmla="*/ 0 w 233"/>
                  <a:gd name="T9" fmla="*/ 241 h 1190"/>
                </a:gdLst>
                <a:ahLst/>
                <a:cxnLst>
                  <a:cxn ang="0">
                    <a:pos x="T0" y="T1"/>
                  </a:cxn>
                  <a:cxn ang="0">
                    <a:pos x="T2" y="T3"/>
                  </a:cxn>
                  <a:cxn ang="0">
                    <a:pos x="T4" y="T5"/>
                  </a:cxn>
                  <a:cxn ang="0">
                    <a:pos x="T6" y="T7"/>
                  </a:cxn>
                  <a:cxn ang="0">
                    <a:pos x="T8" y="T9"/>
                  </a:cxn>
                </a:cxnLst>
                <a:rect l="0" t="0" r="r" b="b"/>
                <a:pathLst>
                  <a:path w="233" h="1190">
                    <a:moveTo>
                      <a:pt x="0" y="241"/>
                    </a:moveTo>
                    <a:lnTo>
                      <a:pt x="0" y="956"/>
                    </a:lnTo>
                    <a:lnTo>
                      <a:pt x="233" y="1190"/>
                    </a:lnTo>
                    <a:lnTo>
                      <a:pt x="233" y="0"/>
                    </a:lnTo>
                    <a:lnTo>
                      <a:pt x="0" y="241"/>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64" name="Freeform 25"/>
              <p:cNvSpPr/>
              <p:nvPr/>
            </p:nvSpPr>
            <p:spPr bwMode="auto">
              <a:xfrm>
                <a:off x="3122" y="1723"/>
                <a:ext cx="233" cy="72"/>
              </a:xfrm>
              <a:custGeom>
                <a:avLst/>
                <a:gdLst>
                  <a:gd name="T0" fmla="*/ 0 w 233"/>
                  <a:gd name="T1" fmla="*/ 0 h 72"/>
                  <a:gd name="T2" fmla="*/ 233 w 233"/>
                  <a:gd name="T3" fmla="*/ 0 h 72"/>
                  <a:gd name="T4" fmla="*/ 233 w 233"/>
                  <a:gd name="T5" fmla="*/ 72 h 72"/>
                  <a:gd name="T6" fmla="*/ 0 w 233"/>
                  <a:gd name="T7" fmla="*/ 0 h 72"/>
                </a:gdLst>
                <a:ahLst/>
                <a:cxnLst>
                  <a:cxn ang="0">
                    <a:pos x="T0" y="T1"/>
                  </a:cxn>
                  <a:cxn ang="0">
                    <a:pos x="T2" y="T3"/>
                  </a:cxn>
                  <a:cxn ang="0">
                    <a:pos x="T4" y="T5"/>
                  </a:cxn>
                  <a:cxn ang="0">
                    <a:pos x="T6" y="T7"/>
                  </a:cxn>
                </a:cxnLst>
                <a:rect l="0" t="0" r="r" b="b"/>
                <a:pathLst>
                  <a:path w="233" h="72">
                    <a:moveTo>
                      <a:pt x="0" y="0"/>
                    </a:moveTo>
                    <a:lnTo>
                      <a:pt x="233" y="0"/>
                    </a:lnTo>
                    <a:lnTo>
                      <a:pt x="233" y="72"/>
                    </a:lnTo>
                    <a:lnTo>
                      <a:pt x="0"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dirty="0">
                  <a:latin typeface="微软雅黑" panose="020B0503020204020204" pitchFamily="34" charset="-122"/>
                </a:endParaRPr>
              </a:p>
            </p:txBody>
          </p:sp>
          <p:sp>
            <p:nvSpPr>
              <p:cNvPr id="65" name="Freeform 26"/>
              <p:cNvSpPr/>
              <p:nvPr/>
            </p:nvSpPr>
            <p:spPr bwMode="auto">
              <a:xfrm>
                <a:off x="4003" y="1482"/>
                <a:ext cx="73" cy="241"/>
              </a:xfrm>
              <a:custGeom>
                <a:avLst/>
                <a:gdLst>
                  <a:gd name="T0" fmla="*/ 73 w 73"/>
                  <a:gd name="T1" fmla="*/ 0 h 241"/>
                  <a:gd name="T2" fmla="*/ 73 w 73"/>
                  <a:gd name="T3" fmla="*/ 241 h 241"/>
                  <a:gd name="T4" fmla="*/ 0 w 73"/>
                  <a:gd name="T5" fmla="*/ 241 h 241"/>
                  <a:gd name="T6" fmla="*/ 73 w 73"/>
                  <a:gd name="T7" fmla="*/ 0 h 241"/>
                </a:gdLst>
                <a:ahLst/>
                <a:cxnLst>
                  <a:cxn ang="0">
                    <a:pos x="T0" y="T1"/>
                  </a:cxn>
                  <a:cxn ang="0">
                    <a:pos x="T2" y="T3"/>
                  </a:cxn>
                  <a:cxn ang="0">
                    <a:pos x="T4" y="T5"/>
                  </a:cxn>
                  <a:cxn ang="0">
                    <a:pos x="T6" y="T7"/>
                  </a:cxn>
                </a:cxnLst>
                <a:rect l="0" t="0" r="r" b="b"/>
                <a:pathLst>
                  <a:path w="73" h="241">
                    <a:moveTo>
                      <a:pt x="73" y="0"/>
                    </a:moveTo>
                    <a:lnTo>
                      <a:pt x="73" y="241"/>
                    </a:lnTo>
                    <a:lnTo>
                      <a:pt x="0" y="241"/>
                    </a:lnTo>
                    <a:lnTo>
                      <a:pt x="73"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66" name="Freeform 27"/>
              <p:cNvSpPr/>
              <p:nvPr/>
            </p:nvSpPr>
            <p:spPr bwMode="auto">
              <a:xfrm>
                <a:off x="3378" y="2192"/>
                <a:ext cx="233" cy="1190"/>
              </a:xfrm>
              <a:custGeom>
                <a:avLst/>
                <a:gdLst>
                  <a:gd name="T0" fmla="*/ 233 w 233"/>
                  <a:gd name="T1" fmla="*/ 949 h 1190"/>
                  <a:gd name="T2" fmla="*/ 233 w 233"/>
                  <a:gd name="T3" fmla="*/ 233 h 1190"/>
                  <a:gd name="T4" fmla="*/ 0 w 233"/>
                  <a:gd name="T5" fmla="*/ 0 h 1190"/>
                  <a:gd name="T6" fmla="*/ 0 w 233"/>
                  <a:gd name="T7" fmla="*/ 1190 h 1190"/>
                  <a:gd name="T8" fmla="*/ 233 w 233"/>
                  <a:gd name="T9" fmla="*/ 949 h 1190"/>
                </a:gdLst>
                <a:ahLst/>
                <a:cxnLst>
                  <a:cxn ang="0">
                    <a:pos x="T0" y="T1"/>
                  </a:cxn>
                  <a:cxn ang="0">
                    <a:pos x="T2" y="T3"/>
                  </a:cxn>
                  <a:cxn ang="0">
                    <a:pos x="T4" y="T5"/>
                  </a:cxn>
                  <a:cxn ang="0">
                    <a:pos x="T6" y="T7"/>
                  </a:cxn>
                  <a:cxn ang="0">
                    <a:pos x="T8" y="T9"/>
                  </a:cxn>
                </a:cxnLst>
                <a:rect l="0" t="0" r="r" b="b"/>
                <a:pathLst>
                  <a:path w="233" h="1190">
                    <a:moveTo>
                      <a:pt x="233" y="949"/>
                    </a:moveTo>
                    <a:lnTo>
                      <a:pt x="233" y="233"/>
                    </a:lnTo>
                    <a:lnTo>
                      <a:pt x="0" y="0"/>
                    </a:lnTo>
                    <a:lnTo>
                      <a:pt x="0" y="1190"/>
                    </a:lnTo>
                    <a:lnTo>
                      <a:pt x="233" y="949"/>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67" name="Freeform 28"/>
              <p:cNvSpPr/>
              <p:nvPr/>
            </p:nvSpPr>
            <p:spPr bwMode="auto">
              <a:xfrm>
                <a:off x="3363" y="3074"/>
                <a:ext cx="233" cy="73"/>
              </a:xfrm>
              <a:custGeom>
                <a:avLst/>
                <a:gdLst>
                  <a:gd name="T0" fmla="*/ 233 w 233"/>
                  <a:gd name="T1" fmla="*/ 72 h 72"/>
                  <a:gd name="T2" fmla="*/ 0 w 233"/>
                  <a:gd name="T3" fmla="*/ 72 h 72"/>
                  <a:gd name="T4" fmla="*/ 0 w 233"/>
                  <a:gd name="T5" fmla="*/ 0 h 72"/>
                  <a:gd name="T6" fmla="*/ 233 w 233"/>
                  <a:gd name="T7" fmla="*/ 72 h 72"/>
                </a:gdLst>
                <a:ahLst/>
                <a:cxnLst>
                  <a:cxn ang="0">
                    <a:pos x="T0" y="T1"/>
                  </a:cxn>
                  <a:cxn ang="0">
                    <a:pos x="T2" y="T3"/>
                  </a:cxn>
                  <a:cxn ang="0">
                    <a:pos x="T4" y="T5"/>
                  </a:cxn>
                  <a:cxn ang="0">
                    <a:pos x="T6" y="T7"/>
                  </a:cxn>
                </a:cxnLst>
                <a:rect l="0" t="0" r="r" b="b"/>
                <a:pathLst>
                  <a:path w="233" h="72">
                    <a:moveTo>
                      <a:pt x="233" y="72"/>
                    </a:moveTo>
                    <a:lnTo>
                      <a:pt x="0" y="72"/>
                    </a:lnTo>
                    <a:lnTo>
                      <a:pt x="0" y="0"/>
                    </a:lnTo>
                    <a:lnTo>
                      <a:pt x="233" y="72"/>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68" name="Freeform 29"/>
              <p:cNvSpPr/>
              <p:nvPr/>
            </p:nvSpPr>
            <p:spPr bwMode="auto">
              <a:xfrm>
                <a:off x="2406" y="3146"/>
                <a:ext cx="1190" cy="241"/>
              </a:xfrm>
              <a:custGeom>
                <a:avLst/>
                <a:gdLst>
                  <a:gd name="T0" fmla="*/ 0 w 1190"/>
                  <a:gd name="T1" fmla="*/ 0 h 241"/>
                  <a:gd name="T2" fmla="*/ 242 w 1190"/>
                  <a:gd name="T3" fmla="*/ 241 h 241"/>
                  <a:gd name="T4" fmla="*/ 957 w 1190"/>
                  <a:gd name="T5" fmla="*/ 241 h 241"/>
                  <a:gd name="T6" fmla="*/ 1190 w 1190"/>
                  <a:gd name="T7" fmla="*/ 0 h 241"/>
                  <a:gd name="T8" fmla="*/ 0 w 1190"/>
                  <a:gd name="T9" fmla="*/ 0 h 241"/>
                </a:gdLst>
                <a:ahLst/>
                <a:cxnLst>
                  <a:cxn ang="0">
                    <a:pos x="T0" y="T1"/>
                  </a:cxn>
                  <a:cxn ang="0">
                    <a:pos x="T2" y="T3"/>
                  </a:cxn>
                  <a:cxn ang="0">
                    <a:pos x="T4" y="T5"/>
                  </a:cxn>
                  <a:cxn ang="0">
                    <a:pos x="T6" y="T7"/>
                  </a:cxn>
                  <a:cxn ang="0">
                    <a:pos x="T8" y="T9"/>
                  </a:cxn>
                </a:cxnLst>
                <a:rect l="0" t="0" r="r" b="b"/>
                <a:pathLst>
                  <a:path w="1190" h="241">
                    <a:moveTo>
                      <a:pt x="0" y="0"/>
                    </a:moveTo>
                    <a:lnTo>
                      <a:pt x="242" y="241"/>
                    </a:lnTo>
                    <a:lnTo>
                      <a:pt x="957" y="241"/>
                    </a:lnTo>
                    <a:lnTo>
                      <a:pt x="1190" y="0"/>
                    </a:lnTo>
                    <a:lnTo>
                      <a:pt x="0"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69" name="Freeform 30"/>
              <p:cNvSpPr/>
              <p:nvPr/>
            </p:nvSpPr>
            <p:spPr bwMode="auto">
              <a:xfrm>
                <a:off x="2648" y="3146"/>
                <a:ext cx="72" cy="241"/>
              </a:xfrm>
              <a:custGeom>
                <a:avLst/>
                <a:gdLst>
                  <a:gd name="T0" fmla="*/ 0 w 72"/>
                  <a:gd name="T1" fmla="*/ 241 h 241"/>
                  <a:gd name="T2" fmla="*/ 0 w 72"/>
                  <a:gd name="T3" fmla="*/ 0 h 241"/>
                  <a:gd name="T4" fmla="*/ 72 w 72"/>
                  <a:gd name="T5" fmla="*/ 0 h 241"/>
                  <a:gd name="T6" fmla="*/ 0 w 72"/>
                  <a:gd name="T7" fmla="*/ 241 h 241"/>
                </a:gdLst>
                <a:ahLst/>
                <a:cxnLst>
                  <a:cxn ang="0">
                    <a:pos x="T0" y="T1"/>
                  </a:cxn>
                  <a:cxn ang="0">
                    <a:pos x="T2" y="T3"/>
                  </a:cxn>
                  <a:cxn ang="0">
                    <a:pos x="T4" y="T5"/>
                  </a:cxn>
                  <a:cxn ang="0">
                    <a:pos x="T6" y="T7"/>
                  </a:cxn>
                </a:cxnLst>
                <a:rect l="0" t="0" r="r" b="b"/>
                <a:pathLst>
                  <a:path w="72" h="241">
                    <a:moveTo>
                      <a:pt x="0" y="241"/>
                    </a:moveTo>
                    <a:lnTo>
                      <a:pt x="0" y="0"/>
                    </a:lnTo>
                    <a:lnTo>
                      <a:pt x="72" y="0"/>
                    </a:lnTo>
                    <a:lnTo>
                      <a:pt x="0" y="241"/>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70" name="Freeform 31"/>
              <p:cNvSpPr/>
              <p:nvPr/>
            </p:nvSpPr>
            <p:spPr bwMode="auto">
              <a:xfrm>
                <a:off x="2406" y="2197"/>
                <a:ext cx="242" cy="1190"/>
              </a:xfrm>
              <a:custGeom>
                <a:avLst/>
                <a:gdLst>
                  <a:gd name="T0" fmla="*/ 0 w 242"/>
                  <a:gd name="T1" fmla="*/ 233 h 1190"/>
                  <a:gd name="T2" fmla="*/ 0 w 242"/>
                  <a:gd name="T3" fmla="*/ 949 h 1190"/>
                  <a:gd name="T4" fmla="*/ 242 w 242"/>
                  <a:gd name="T5" fmla="*/ 1190 h 1190"/>
                  <a:gd name="T6" fmla="*/ 242 w 242"/>
                  <a:gd name="T7" fmla="*/ 0 h 1190"/>
                  <a:gd name="T8" fmla="*/ 0 w 242"/>
                  <a:gd name="T9" fmla="*/ 233 h 1190"/>
                </a:gdLst>
                <a:ahLst/>
                <a:cxnLst>
                  <a:cxn ang="0">
                    <a:pos x="T0" y="T1"/>
                  </a:cxn>
                  <a:cxn ang="0">
                    <a:pos x="T2" y="T3"/>
                  </a:cxn>
                  <a:cxn ang="0">
                    <a:pos x="T4" y="T5"/>
                  </a:cxn>
                  <a:cxn ang="0">
                    <a:pos x="T6" y="T7"/>
                  </a:cxn>
                  <a:cxn ang="0">
                    <a:pos x="T8" y="T9"/>
                  </a:cxn>
                </a:cxnLst>
                <a:rect l="0" t="0" r="r" b="b"/>
                <a:pathLst>
                  <a:path w="242" h="1190">
                    <a:moveTo>
                      <a:pt x="0" y="233"/>
                    </a:moveTo>
                    <a:lnTo>
                      <a:pt x="0" y="949"/>
                    </a:lnTo>
                    <a:lnTo>
                      <a:pt x="242" y="1190"/>
                    </a:lnTo>
                    <a:lnTo>
                      <a:pt x="242" y="0"/>
                    </a:lnTo>
                    <a:lnTo>
                      <a:pt x="0" y="233"/>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71" name="Freeform 32"/>
              <p:cNvSpPr/>
              <p:nvPr/>
            </p:nvSpPr>
            <p:spPr bwMode="auto">
              <a:xfrm>
                <a:off x="2406" y="2430"/>
                <a:ext cx="242" cy="81"/>
              </a:xfrm>
              <a:custGeom>
                <a:avLst/>
                <a:gdLst>
                  <a:gd name="T0" fmla="*/ 0 w 242"/>
                  <a:gd name="T1" fmla="*/ 0 h 81"/>
                  <a:gd name="T2" fmla="*/ 242 w 242"/>
                  <a:gd name="T3" fmla="*/ 0 h 81"/>
                  <a:gd name="T4" fmla="*/ 242 w 242"/>
                  <a:gd name="T5" fmla="*/ 81 h 81"/>
                  <a:gd name="T6" fmla="*/ 0 w 242"/>
                  <a:gd name="T7" fmla="*/ 0 h 81"/>
                </a:gdLst>
                <a:ahLst/>
                <a:cxnLst>
                  <a:cxn ang="0">
                    <a:pos x="T0" y="T1"/>
                  </a:cxn>
                  <a:cxn ang="0">
                    <a:pos x="T2" y="T3"/>
                  </a:cxn>
                  <a:cxn ang="0">
                    <a:pos x="T4" y="T5"/>
                  </a:cxn>
                  <a:cxn ang="0">
                    <a:pos x="T6" y="T7"/>
                  </a:cxn>
                </a:cxnLst>
                <a:rect l="0" t="0" r="r" b="b"/>
                <a:pathLst>
                  <a:path w="242" h="81">
                    <a:moveTo>
                      <a:pt x="0" y="0"/>
                    </a:moveTo>
                    <a:lnTo>
                      <a:pt x="242" y="0"/>
                    </a:lnTo>
                    <a:lnTo>
                      <a:pt x="242" y="81"/>
                    </a:lnTo>
                    <a:lnTo>
                      <a:pt x="0"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72" name="Freeform 33"/>
              <p:cNvSpPr/>
              <p:nvPr/>
            </p:nvSpPr>
            <p:spPr bwMode="auto">
              <a:xfrm>
                <a:off x="2648" y="1482"/>
                <a:ext cx="233" cy="1188"/>
              </a:xfrm>
              <a:custGeom>
                <a:avLst/>
                <a:gdLst>
                  <a:gd name="T0" fmla="*/ 233 w 233"/>
                  <a:gd name="T1" fmla="*/ 956 h 1190"/>
                  <a:gd name="T2" fmla="*/ 233 w 233"/>
                  <a:gd name="T3" fmla="*/ 241 h 1190"/>
                  <a:gd name="T4" fmla="*/ 0 w 233"/>
                  <a:gd name="T5" fmla="*/ 0 h 1190"/>
                  <a:gd name="T6" fmla="*/ 0 w 233"/>
                  <a:gd name="T7" fmla="*/ 1190 h 1190"/>
                  <a:gd name="T8" fmla="*/ 233 w 233"/>
                  <a:gd name="T9" fmla="*/ 956 h 1190"/>
                </a:gdLst>
                <a:ahLst/>
                <a:cxnLst>
                  <a:cxn ang="0">
                    <a:pos x="T0" y="T1"/>
                  </a:cxn>
                  <a:cxn ang="0">
                    <a:pos x="T2" y="T3"/>
                  </a:cxn>
                  <a:cxn ang="0">
                    <a:pos x="T4" y="T5"/>
                  </a:cxn>
                  <a:cxn ang="0">
                    <a:pos x="T6" y="T7"/>
                  </a:cxn>
                  <a:cxn ang="0">
                    <a:pos x="T8" y="T9"/>
                  </a:cxn>
                </a:cxnLst>
                <a:rect l="0" t="0" r="r" b="b"/>
                <a:pathLst>
                  <a:path w="233" h="1190">
                    <a:moveTo>
                      <a:pt x="233" y="956"/>
                    </a:moveTo>
                    <a:lnTo>
                      <a:pt x="233" y="241"/>
                    </a:lnTo>
                    <a:lnTo>
                      <a:pt x="0" y="0"/>
                    </a:lnTo>
                    <a:lnTo>
                      <a:pt x="0" y="1190"/>
                    </a:lnTo>
                    <a:lnTo>
                      <a:pt x="233" y="956"/>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73" name="Freeform 34"/>
              <p:cNvSpPr/>
              <p:nvPr/>
            </p:nvSpPr>
            <p:spPr bwMode="auto">
              <a:xfrm>
                <a:off x="2648" y="2358"/>
                <a:ext cx="233" cy="80"/>
              </a:xfrm>
              <a:custGeom>
                <a:avLst/>
                <a:gdLst>
                  <a:gd name="T0" fmla="*/ 233 w 233"/>
                  <a:gd name="T1" fmla="*/ 80 h 80"/>
                  <a:gd name="T2" fmla="*/ 0 w 233"/>
                  <a:gd name="T3" fmla="*/ 80 h 80"/>
                  <a:gd name="T4" fmla="*/ 0 w 233"/>
                  <a:gd name="T5" fmla="*/ 0 h 80"/>
                  <a:gd name="T6" fmla="*/ 233 w 233"/>
                  <a:gd name="T7" fmla="*/ 80 h 80"/>
                </a:gdLst>
                <a:ahLst/>
                <a:cxnLst>
                  <a:cxn ang="0">
                    <a:pos x="T0" y="T1"/>
                  </a:cxn>
                  <a:cxn ang="0">
                    <a:pos x="T2" y="T3"/>
                  </a:cxn>
                  <a:cxn ang="0">
                    <a:pos x="T4" y="T5"/>
                  </a:cxn>
                  <a:cxn ang="0">
                    <a:pos x="T6" y="T7"/>
                  </a:cxn>
                </a:cxnLst>
                <a:rect l="0" t="0" r="r" b="b"/>
                <a:pathLst>
                  <a:path w="233" h="80">
                    <a:moveTo>
                      <a:pt x="233" y="80"/>
                    </a:moveTo>
                    <a:lnTo>
                      <a:pt x="0" y="80"/>
                    </a:lnTo>
                    <a:lnTo>
                      <a:pt x="0" y="0"/>
                    </a:lnTo>
                    <a:lnTo>
                      <a:pt x="233" y="8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74" name="Freeform 35"/>
              <p:cNvSpPr/>
              <p:nvPr/>
            </p:nvSpPr>
            <p:spPr bwMode="auto">
              <a:xfrm>
                <a:off x="1932" y="2438"/>
                <a:ext cx="72" cy="232"/>
              </a:xfrm>
              <a:custGeom>
                <a:avLst/>
                <a:gdLst>
                  <a:gd name="T0" fmla="*/ 0 w 72"/>
                  <a:gd name="T1" fmla="*/ 234 h 234"/>
                  <a:gd name="T2" fmla="*/ 0 w 72"/>
                  <a:gd name="T3" fmla="*/ 0 h 234"/>
                  <a:gd name="T4" fmla="*/ 72 w 72"/>
                  <a:gd name="T5" fmla="*/ 0 h 234"/>
                  <a:gd name="T6" fmla="*/ 0 w 72"/>
                  <a:gd name="T7" fmla="*/ 234 h 234"/>
                </a:gdLst>
                <a:ahLst/>
                <a:cxnLst>
                  <a:cxn ang="0">
                    <a:pos x="T0" y="T1"/>
                  </a:cxn>
                  <a:cxn ang="0">
                    <a:pos x="T2" y="T3"/>
                  </a:cxn>
                  <a:cxn ang="0">
                    <a:pos x="T4" y="T5"/>
                  </a:cxn>
                  <a:cxn ang="0">
                    <a:pos x="T6" y="T7"/>
                  </a:cxn>
                </a:cxnLst>
                <a:rect l="0" t="0" r="r" b="b"/>
                <a:pathLst>
                  <a:path w="72" h="234">
                    <a:moveTo>
                      <a:pt x="0" y="234"/>
                    </a:moveTo>
                    <a:lnTo>
                      <a:pt x="0" y="0"/>
                    </a:lnTo>
                    <a:lnTo>
                      <a:pt x="72" y="0"/>
                    </a:lnTo>
                    <a:lnTo>
                      <a:pt x="0" y="234"/>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75" name="Freeform 36"/>
              <p:cNvSpPr/>
              <p:nvPr/>
            </p:nvSpPr>
            <p:spPr bwMode="auto">
              <a:xfrm>
                <a:off x="1691" y="1482"/>
                <a:ext cx="241" cy="1188"/>
              </a:xfrm>
              <a:custGeom>
                <a:avLst/>
                <a:gdLst>
                  <a:gd name="T0" fmla="*/ 0 w 241"/>
                  <a:gd name="T1" fmla="*/ 241 h 1190"/>
                  <a:gd name="T2" fmla="*/ 0 w 241"/>
                  <a:gd name="T3" fmla="*/ 956 h 1190"/>
                  <a:gd name="T4" fmla="*/ 241 w 241"/>
                  <a:gd name="T5" fmla="*/ 1190 h 1190"/>
                  <a:gd name="T6" fmla="*/ 241 w 241"/>
                  <a:gd name="T7" fmla="*/ 0 h 1190"/>
                  <a:gd name="T8" fmla="*/ 0 w 241"/>
                  <a:gd name="T9" fmla="*/ 241 h 1190"/>
                </a:gdLst>
                <a:ahLst/>
                <a:cxnLst>
                  <a:cxn ang="0">
                    <a:pos x="T0" y="T1"/>
                  </a:cxn>
                  <a:cxn ang="0">
                    <a:pos x="T2" y="T3"/>
                  </a:cxn>
                  <a:cxn ang="0">
                    <a:pos x="T4" y="T5"/>
                  </a:cxn>
                  <a:cxn ang="0">
                    <a:pos x="T6" y="T7"/>
                  </a:cxn>
                  <a:cxn ang="0">
                    <a:pos x="T8" y="T9"/>
                  </a:cxn>
                </a:cxnLst>
                <a:rect l="0" t="0" r="r" b="b"/>
                <a:pathLst>
                  <a:path w="241" h="1190">
                    <a:moveTo>
                      <a:pt x="0" y="241"/>
                    </a:moveTo>
                    <a:lnTo>
                      <a:pt x="0" y="956"/>
                    </a:lnTo>
                    <a:lnTo>
                      <a:pt x="241" y="1190"/>
                    </a:lnTo>
                    <a:lnTo>
                      <a:pt x="241" y="0"/>
                    </a:lnTo>
                    <a:lnTo>
                      <a:pt x="0" y="241"/>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sp>
            <p:nvSpPr>
              <p:cNvPr id="76" name="Freeform 37"/>
              <p:cNvSpPr/>
              <p:nvPr/>
            </p:nvSpPr>
            <p:spPr bwMode="auto">
              <a:xfrm>
                <a:off x="1691" y="1723"/>
                <a:ext cx="241" cy="72"/>
              </a:xfrm>
              <a:custGeom>
                <a:avLst/>
                <a:gdLst>
                  <a:gd name="T0" fmla="*/ 0 w 241"/>
                  <a:gd name="T1" fmla="*/ 0 h 72"/>
                  <a:gd name="T2" fmla="*/ 241 w 241"/>
                  <a:gd name="T3" fmla="*/ 0 h 72"/>
                  <a:gd name="T4" fmla="*/ 241 w 241"/>
                  <a:gd name="T5" fmla="*/ 72 h 72"/>
                  <a:gd name="T6" fmla="*/ 0 w 241"/>
                  <a:gd name="T7" fmla="*/ 0 h 72"/>
                </a:gdLst>
                <a:ahLst/>
                <a:cxnLst>
                  <a:cxn ang="0">
                    <a:pos x="T0" y="T1"/>
                  </a:cxn>
                  <a:cxn ang="0">
                    <a:pos x="T2" y="T3"/>
                  </a:cxn>
                  <a:cxn ang="0">
                    <a:pos x="T4" y="T5"/>
                  </a:cxn>
                  <a:cxn ang="0">
                    <a:pos x="T6" y="T7"/>
                  </a:cxn>
                </a:cxnLst>
                <a:rect l="0" t="0" r="r" b="b"/>
                <a:pathLst>
                  <a:path w="241" h="72">
                    <a:moveTo>
                      <a:pt x="0" y="0"/>
                    </a:moveTo>
                    <a:lnTo>
                      <a:pt x="241" y="0"/>
                    </a:lnTo>
                    <a:lnTo>
                      <a:pt x="241" y="72"/>
                    </a:lnTo>
                    <a:lnTo>
                      <a:pt x="0" y="0"/>
                    </a:lnTo>
                    <a:close/>
                  </a:path>
                </a:pathLst>
              </a:cu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118793" tIns="59396" rIns="118793" bIns="59396"/>
              <a:lstStyle/>
              <a:p>
                <a:pPr>
                  <a:defRPr/>
                </a:pPr>
                <a:endParaRPr lang="zh-CN" altLang="en-US" sz="2000">
                  <a:latin typeface="微软雅黑" panose="020B0503020204020204" pitchFamily="34" charset="-122"/>
                </a:endParaRPr>
              </a:p>
            </p:txBody>
          </p:sp>
        </p:grpSp>
        <p:sp>
          <p:nvSpPr>
            <p:cNvPr id="42" name="TextBox 52"/>
            <p:cNvSpPr txBox="1"/>
            <p:nvPr/>
          </p:nvSpPr>
          <p:spPr>
            <a:xfrm>
              <a:off x="4750701" y="2077025"/>
              <a:ext cx="1363371" cy="986611"/>
            </a:xfrm>
            <a:prstGeom prst="rect">
              <a:avLst/>
            </a:prstGeom>
            <a:noFill/>
          </p:spPr>
          <p:txBody>
            <a:bodyPr wrap="square">
              <a:spAutoFit/>
            </a:bodyPr>
            <a:lstStyle/>
            <a:p>
              <a:pPr algn="ctr">
                <a:lnSpc>
                  <a:spcPct val="150000"/>
                </a:lnSpc>
              </a:pPr>
              <a:r>
                <a:rPr lang="zh-CN" altLang="en-US" sz="2000" dirty="0">
                  <a:solidFill>
                    <a:schemeClr val="tx1">
                      <a:lumMod val="75000"/>
                      <a:lumOff val="25000"/>
                    </a:schemeClr>
                  </a:solidFill>
                  <a:latin typeface="微软雅黑" panose="020B0503020204020204" pitchFamily="34" charset="-122"/>
                </a:rPr>
                <a:t>建议予以支持</a:t>
              </a:r>
              <a:endParaRPr lang="en-US" altLang="zh-CN" sz="2000" dirty="0">
                <a:solidFill>
                  <a:schemeClr val="tx1">
                    <a:lumMod val="75000"/>
                    <a:lumOff val="25000"/>
                  </a:schemeClr>
                </a:solidFill>
                <a:latin typeface="微软雅黑" panose="020B0503020204020204" pitchFamily="34" charset="-122"/>
              </a:endParaRPr>
            </a:p>
          </p:txBody>
        </p:sp>
      </p:grpSp>
      <p:sp>
        <p:nvSpPr>
          <p:cNvPr id="79" name="TextBox 52"/>
          <p:cNvSpPr txBox="1"/>
          <p:nvPr/>
        </p:nvSpPr>
        <p:spPr bwMode="auto">
          <a:xfrm>
            <a:off x="6891946" y="3228412"/>
            <a:ext cx="1251075" cy="1338828"/>
          </a:xfrm>
          <a:prstGeom prst="rect">
            <a:avLst/>
          </a:prstGeom>
          <a:noFill/>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rPr>
              <a:t>建议调整完善后予以支持</a:t>
            </a:r>
            <a:endParaRPr lang="en-US" altLang="zh-CN" dirty="0">
              <a:solidFill>
                <a:schemeClr val="tx1">
                  <a:lumMod val="75000"/>
                  <a:lumOff val="25000"/>
                </a:schemeClr>
              </a:solidFill>
              <a:latin typeface="微软雅黑" panose="020B0503020204020204" pitchFamily="34" charset="-122"/>
            </a:endParaRPr>
          </a:p>
        </p:txBody>
      </p:sp>
      <p:sp>
        <p:nvSpPr>
          <p:cNvPr id="80" name="TextBox 52"/>
          <p:cNvSpPr txBox="1"/>
          <p:nvPr/>
        </p:nvSpPr>
        <p:spPr bwMode="auto">
          <a:xfrm>
            <a:off x="4247996" y="3406012"/>
            <a:ext cx="1251075" cy="961289"/>
          </a:xfrm>
          <a:prstGeom prst="rect">
            <a:avLst/>
          </a:prstGeom>
          <a:noFill/>
        </p:spPr>
        <p:txBody>
          <a:bodyPr wrap="square">
            <a:spAutoFit/>
          </a:bodyPr>
          <a:lstStyle/>
          <a:p>
            <a:pPr algn="ctr">
              <a:lnSpc>
                <a:spcPct val="150000"/>
              </a:lnSpc>
            </a:pPr>
            <a:r>
              <a:rPr lang="zh-CN" altLang="en-US" sz="2000" dirty="0">
                <a:solidFill>
                  <a:schemeClr val="tx1">
                    <a:lumMod val="75000"/>
                    <a:lumOff val="25000"/>
                  </a:schemeClr>
                </a:solidFill>
                <a:latin typeface="微软雅黑" panose="020B0503020204020204" pitchFamily="34" charset="-122"/>
              </a:rPr>
              <a:t>建议不予支持</a:t>
            </a:r>
            <a:endParaRPr lang="en-US" altLang="zh-CN" sz="2000" dirty="0">
              <a:solidFill>
                <a:schemeClr val="tx1">
                  <a:lumMod val="75000"/>
                  <a:lumOff val="25000"/>
                </a:schemeClr>
              </a:solidFill>
              <a:latin typeface="微软雅黑" panose="020B0503020204020204" pitchFamily="34" charset="-122"/>
            </a:endParaRPr>
          </a:p>
        </p:txBody>
      </p:sp>
      <p:sp>
        <p:nvSpPr>
          <p:cNvPr id="81" name="TextBox 52"/>
          <p:cNvSpPr txBox="1"/>
          <p:nvPr/>
        </p:nvSpPr>
        <p:spPr bwMode="auto">
          <a:xfrm>
            <a:off x="5500362" y="4739306"/>
            <a:ext cx="1251075" cy="961289"/>
          </a:xfrm>
          <a:prstGeom prst="rect">
            <a:avLst/>
          </a:prstGeom>
          <a:noFill/>
        </p:spPr>
        <p:txBody>
          <a:bodyPr wrap="square">
            <a:spAutoFit/>
          </a:bodyPr>
          <a:lstStyle/>
          <a:p>
            <a:pPr algn="ctr">
              <a:lnSpc>
                <a:spcPct val="150000"/>
              </a:lnSpc>
            </a:pPr>
            <a:r>
              <a:rPr lang="zh-CN" altLang="en-US" sz="2000" dirty="0">
                <a:solidFill>
                  <a:schemeClr val="tx1">
                    <a:lumMod val="75000"/>
                    <a:lumOff val="25000"/>
                  </a:schemeClr>
                </a:solidFill>
                <a:latin typeface="微软雅黑" panose="020B0503020204020204" pitchFamily="34" charset="-122"/>
              </a:rPr>
              <a:t>建议部分支持</a:t>
            </a:r>
            <a:endParaRPr lang="en-US" altLang="zh-CN" sz="2000" dirty="0">
              <a:solidFill>
                <a:schemeClr val="tx1">
                  <a:lumMod val="75000"/>
                  <a:lumOff val="25000"/>
                </a:schemeClr>
              </a:solidFill>
              <a:latin typeface="微软雅黑" panose="020B0503020204020204" pitchFamily="34" charset="-122"/>
            </a:endParaRPr>
          </a:p>
        </p:txBody>
      </p:sp>
      <p:sp>
        <p:nvSpPr>
          <p:cNvPr id="84" name="TextBox 43"/>
          <p:cNvSpPr txBox="1"/>
          <p:nvPr/>
        </p:nvSpPr>
        <p:spPr>
          <a:xfrm>
            <a:off x="7199606" y="1104318"/>
            <a:ext cx="2298120" cy="1474932"/>
          </a:xfrm>
          <a:prstGeom prst="rect">
            <a:avLst/>
          </a:prstGeom>
          <a:noFill/>
        </p:spPr>
        <p:txBody>
          <a:bodyPr wrap="square" lIns="89066" tIns="44534" rIns="89066" bIns="44534">
            <a:spAutoFit/>
          </a:bodyPr>
          <a:lstStyle/>
          <a:p>
            <a:pPr algn="just">
              <a:defRPr/>
            </a:pPr>
            <a:r>
              <a:rPr lang="zh-CN" altLang="en-US" dirty="0">
                <a:latin typeface="微软雅黑" panose="020B0503020204020204" pitchFamily="34" charset="-122"/>
              </a:rPr>
              <a:t>从必要性、可行性、支持方式合理性、目标和理性、预算编制准确性等方面明确予以支持的原因。</a:t>
            </a:r>
            <a:endParaRPr lang="zh-CN" altLang="en-US" dirty="0">
              <a:latin typeface="微软雅黑" panose="020B0503020204020204" pitchFamily="34" charset="-122"/>
            </a:endParaRPr>
          </a:p>
        </p:txBody>
      </p:sp>
      <p:sp>
        <p:nvSpPr>
          <p:cNvPr id="85" name="TextBox 43"/>
          <p:cNvSpPr txBox="1"/>
          <p:nvPr/>
        </p:nvSpPr>
        <p:spPr>
          <a:xfrm>
            <a:off x="1100453" y="3082176"/>
            <a:ext cx="2670803" cy="1197933"/>
          </a:xfrm>
          <a:prstGeom prst="rect">
            <a:avLst/>
          </a:prstGeom>
          <a:noFill/>
        </p:spPr>
        <p:txBody>
          <a:bodyPr wrap="square" lIns="89066" tIns="44534" rIns="89066" bIns="44534">
            <a:spAutoFit/>
          </a:bodyPr>
          <a:lstStyle/>
          <a:p>
            <a:pPr algn="r">
              <a:defRPr/>
            </a:pPr>
            <a:r>
              <a:rPr lang="zh-CN" altLang="en-US" dirty="0">
                <a:latin typeface="微软雅黑" panose="020B0503020204020204" pitchFamily="34" charset="-122"/>
              </a:rPr>
              <a:t>全面系统论述不予支持的原因，作为主管部门和预算单位调整优化预算支出的依据。</a:t>
            </a:r>
            <a:endParaRPr lang="zh-CN" altLang="en-US" dirty="0">
              <a:latin typeface="微软雅黑" panose="020B0503020204020204" pitchFamily="34" charset="-122"/>
            </a:endParaRPr>
          </a:p>
        </p:txBody>
      </p:sp>
      <p:sp>
        <p:nvSpPr>
          <p:cNvPr id="86" name="TextBox 43"/>
          <p:cNvSpPr txBox="1"/>
          <p:nvPr/>
        </p:nvSpPr>
        <p:spPr>
          <a:xfrm>
            <a:off x="2620237" y="5219950"/>
            <a:ext cx="2247902" cy="1474932"/>
          </a:xfrm>
          <a:prstGeom prst="rect">
            <a:avLst/>
          </a:prstGeom>
          <a:noFill/>
        </p:spPr>
        <p:txBody>
          <a:bodyPr wrap="square" lIns="89066" tIns="44534" rIns="89066" bIns="44534">
            <a:spAutoFit/>
          </a:bodyPr>
          <a:lstStyle/>
          <a:p>
            <a:pPr algn="just">
              <a:defRPr/>
            </a:pPr>
            <a:r>
              <a:rPr lang="zh-CN" altLang="en-US" dirty="0">
                <a:latin typeface="微软雅黑" panose="020B0503020204020204" pitchFamily="34" charset="-122"/>
              </a:rPr>
              <a:t>明确项目中支持和不支持的内容，并明确支持与不支持的详细原因，以便安排预算时参考使用。</a:t>
            </a:r>
            <a:endParaRPr lang="zh-CN" altLang="en-US" dirty="0">
              <a:latin typeface="微软雅黑" panose="020B0503020204020204" pitchFamily="34" charset="-122"/>
            </a:endParaRPr>
          </a:p>
        </p:txBody>
      </p:sp>
      <p:grpSp>
        <p:nvGrpSpPr>
          <p:cNvPr id="45" name="组合 44"/>
          <p:cNvGrpSpPr/>
          <p:nvPr/>
        </p:nvGrpSpPr>
        <p:grpSpPr>
          <a:xfrm>
            <a:off x="-583257" y="130077"/>
            <a:ext cx="5575652" cy="984885"/>
            <a:chOff x="-633047" y="224137"/>
            <a:chExt cx="6330461" cy="984885"/>
          </a:xfrm>
        </p:grpSpPr>
        <p:sp>
          <p:nvSpPr>
            <p:cNvPr id="82"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事前</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绩效评估   </a:t>
              </a:r>
              <a:r>
                <a:rPr lang="zh-CN" altLang="en-US" sz="2400" dirty="0">
                  <a:solidFill>
                    <a:schemeClr val="accent1"/>
                  </a:solidFill>
                  <a:latin typeface="华文细黑" panose="02010600040101010101" pitchFamily="2" charset="-122"/>
                  <a:ea typeface="华文细黑" panose="02010600040101010101" pitchFamily="2" charset="-122"/>
                </a:rPr>
                <a:t>评估结果</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83" name="直接连接符 82"/>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740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par>
                                <p:cTn id="11" presetID="2" presetClass="entr" presetSubtype="6"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additive="base">
                                        <p:cTn id="17" dur="500" fill="hold"/>
                                        <p:tgtEl>
                                          <p:spTgt spid="84"/>
                                        </p:tgtEl>
                                        <p:attrNameLst>
                                          <p:attrName>ppt_x</p:attrName>
                                        </p:attrNameLst>
                                      </p:cBhvr>
                                      <p:tavLst>
                                        <p:tav tm="0">
                                          <p:val>
                                            <p:strVal val="1+#ppt_w/2"/>
                                          </p:val>
                                        </p:tav>
                                        <p:tav tm="100000">
                                          <p:val>
                                            <p:strVal val="#ppt_x"/>
                                          </p:val>
                                        </p:tav>
                                      </p:tavLst>
                                    </p:anim>
                                    <p:anim calcmode="lin" valueType="num">
                                      <p:cBhvr additive="base">
                                        <p:cTn id="18" dur="500" fill="hold"/>
                                        <p:tgtEl>
                                          <p:spTgt spid="84"/>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500" fill="hold"/>
                                        <p:tgtEl>
                                          <p:spTgt spid="86"/>
                                        </p:tgtEl>
                                        <p:attrNameLst>
                                          <p:attrName>ppt_x</p:attrName>
                                        </p:attrNameLst>
                                      </p:cBhvr>
                                      <p:tavLst>
                                        <p:tav tm="0">
                                          <p:val>
                                            <p:strVal val="1+#ppt_w/2"/>
                                          </p:val>
                                        </p:tav>
                                        <p:tav tm="100000">
                                          <p:val>
                                            <p:strVal val="#ppt_x"/>
                                          </p:val>
                                        </p:tav>
                                      </p:tavLst>
                                    </p:anim>
                                    <p:anim calcmode="lin" valueType="num">
                                      <p:cBhvr additive="base">
                                        <p:cTn id="26"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4" grpId="0"/>
      <p:bldP spid="85" grpId="0"/>
      <p:bldP spid="8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960665" y="1071352"/>
            <a:ext cx="8270669" cy="1372235"/>
            <a:chOff x="1032357" y="1963707"/>
            <a:chExt cx="8270669" cy="1006246"/>
          </a:xfrm>
        </p:grpSpPr>
        <p:grpSp>
          <p:nvGrpSpPr>
            <p:cNvPr id="13" name="组合 12"/>
            <p:cNvGrpSpPr/>
            <p:nvPr/>
          </p:nvGrpSpPr>
          <p:grpSpPr>
            <a:xfrm>
              <a:off x="1032357" y="2081051"/>
              <a:ext cx="2444064" cy="888902"/>
              <a:chOff x="596348" y="2228671"/>
              <a:chExt cx="2333696" cy="1461766"/>
            </a:xfrm>
          </p:grpSpPr>
          <p:sp>
            <p:nvSpPr>
              <p:cNvPr id="14" name="椭圆 13"/>
              <p:cNvSpPr/>
              <p:nvPr/>
            </p:nvSpPr>
            <p:spPr>
              <a:xfrm>
                <a:off x="915714" y="2228671"/>
                <a:ext cx="2014330" cy="1461766"/>
              </a:xfrm>
              <a:prstGeom prst="ellipse">
                <a:avLst/>
              </a:prstGeom>
              <a:solidFill>
                <a:schemeClr val="bg1">
                  <a:lumMod val="95000"/>
                </a:schemeClr>
              </a:solidFill>
              <a:ln>
                <a:solidFill>
                  <a:schemeClr val="bg2">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3600" b="1" dirty="0">
                    <a:solidFill>
                      <a:schemeClr val="bg1"/>
                    </a:solidFill>
                  </a:rPr>
                  <a:t>Part A</a:t>
                </a:r>
                <a:endParaRPr lang="zh-CN" altLang="en-US" sz="3600" b="1" dirty="0">
                  <a:solidFill>
                    <a:schemeClr val="bg1"/>
                  </a:solidFill>
                </a:endParaRPr>
              </a:p>
            </p:txBody>
          </p:sp>
          <p:sp>
            <p:nvSpPr>
              <p:cNvPr id="7" name="椭圆 6"/>
              <p:cNvSpPr/>
              <p:nvPr/>
            </p:nvSpPr>
            <p:spPr>
              <a:xfrm>
                <a:off x="596348" y="2228671"/>
                <a:ext cx="2014330" cy="1461766"/>
              </a:xfrm>
              <a:prstGeom prst="ellipse">
                <a:avLst/>
              </a:prstGeom>
              <a:solidFill>
                <a:schemeClr val="bg1">
                  <a:lumMod val="6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zh-CN" altLang="en-US" sz="3600" b="1" dirty="0" smtClean="0">
                    <a:solidFill>
                      <a:schemeClr val="bg1"/>
                    </a:solidFill>
                  </a:rPr>
                  <a:t>二</a:t>
                </a:r>
                <a:endParaRPr lang="zh-CN" altLang="en-US" sz="3600" b="1" dirty="0">
                  <a:solidFill>
                    <a:schemeClr val="bg1"/>
                  </a:solidFill>
                </a:endParaRPr>
              </a:p>
            </p:txBody>
          </p:sp>
        </p:grpSp>
        <p:cxnSp>
          <p:nvCxnSpPr>
            <p:cNvPr id="9" name="直接连接符 8"/>
            <p:cNvCxnSpPr/>
            <p:nvPr/>
          </p:nvCxnSpPr>
          <p:spPr>
            <a:xfrm>
              <a:off x="4036134" y="2810973"/>
              <a:ext cx="4548969" cy="0"/>
            </a:xfrm>
            <a:prstGeom prst="line">
              <a:avLst/>
            </a:prstGeom>
            <a:ln w="28575">
              <a:solidFill>
                <a:schemeClr val="bg1">
                  <a:lumMod val="50000"/>
                </a:schemeClr>
              </a:solidFill>
            </a:ln>
            <a:effectLst>
              <a:outerShdw blurRad="889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19604" y="1963707"/>
              <a:ext cx="5383422" cy="84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zh-CN"/>
              </a:defPPr>
              <a:lvl1pPr marR="0" lvl="0" indent="0" defTabSz="1218565" fontAlgn="auto">
                <a:lnSpc>
                  <a:spcPct val="100000"/>
                </a:lnSpc>
                <a:spcBef>
                  <a:spcPts val="0"/>
                </a:spcBef>
                <a:spcAft>
                  <a:spcPts val="0"/>
                </a:spcAft>
                <a:buClrTx/>
                <a:buSzTx/>
                <a:buFontTx/>
                <a:buNone/>
                <a:defRPr kumimoji="0" sz="3600" b="0" i="0" u="none" strike="noStrike" cap="none" spc="0" normalizeH="0" baseline="0">
                  <a:ln>
                    <a:noFill/>
                  </a:ln>
                  <a:solidFill>
                    <a:srgbClr val="000000">
                      <a:lumMod val="65000"/>
                      <a:lumOff val="35000"/>
                    </a:srgbClr>
                  </a:solidFill>
                  <a:effectLst/>
                  <a:uLnTx/>
                  <a:uFillTx/>
                  <a:latin typeface="黑体" panose="02010600030101010101" charset="-122"/>
                  <a:ea typeface="黑体" panose="02010600030101010101"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smtClean="0"/>
                <a:t>部门预算项目绩效</a:t>
              </a:r>
              <a:r>
                <a:rPr lang="zh-CN" altLang="en-US" dirty="0"/>
                <a:t>目标管理办法</a:t>
              </a:r>
              <a:endParaRPr lang="zh-CN" altLang="en-US" dirty="0"/>
            </a:p>
          </p:txBody>
        </p:sp>
      </p:grpSp>
      <p:sp>
        <p:nvSpPr>
          <p:cNvPr id="25" name="文本框 24"/>
          <p:cNvSpPr txBox="1"/>
          <p:nvPr/>
        </p:nvSpPr>
        <p:spPr>
          <a:xfrm>
            <a:off x="1333393" y="2564016"/>
            <a:ext cx="3384381" cy="2246769"/>
          </a:xfrm>
          <a:prstGeom prst="rect">
            <a:avLst/>
          </a:prstGeom>
          <a:noFill/>
        </p:spPr>
        <p:txBody>
          <a:bodyPr wrap="square" rtlCol="0">
            <a:spAutoFit/>
          </a:bodyPr>
          <a:lstStyle/>
          <a:p>
            <a:pPr marL="457200" indent="-457200">
              <a:buFont typeface="Wingdings" panose="05000000000000000000" pitchFamily="2" charset="2"/>
              <a:buChar char="u"/>
            </a:pPr>
            <a:r>
              <a:rPr lang="zh-CN" altLang="en-US" sz="2000" dirty="0">
                <a:latin typeface="华文细黑" panose="02010600040101010101" pitchFamily="2" charset="-122"/>
                <a:ea typeface="华文细黑" panose="02010600040101010101" pitchFamily="2" charset="-122"/>
              </a:rPr>
              <a:t>预算绩效</a:t>
            </a:r>
            <a:r>
              <a:rPr lang="zh-CN" altLang="en-US" sz="2000" dirty="0" smtClean="0">
                <a:latin typeface="华文细黑" panose="02010600040101010101" pitchFamily="2" charset="-122"/>
                <a:ea typeface="华文细黑" panose="02010600040101010101" pitchFamily="2" charset="-122"/>
              </a:rPr>
              <a:t>目标定义</a:t>
            </a:r>
            <a:endParaRPr lang="en-US" altLang="zh-CN" sz="2000" dirty="0">
              <a:latin typeface="华文细黑" panose="02010600040101010101" pitchFamily="2" charset="-122"/>
              <a:ea typeface="华文细黑" panose="02010600040101010101" pitchFamily="2" charset="-122"/>
            </a:endParaRPr>
          </a:p>
          <a:p>
            <a:pPr marL="457200" indent="-457200">
              <a:buFont typeface="Wingdings" panose="05000000000000000000" pitchFamily="2" charset="2"/>
              <a:buChar char="u"/>
            </a:pPr>
            <a:endParaRPr lang="en-US" altLang="zh-CN" sz="2000" dirty="0">
              <a:latin typeface="华文细黑" panose="02010600040101010101" pitchFamily="2" charset="-122"/>
              <a:ea typeface="华文细黑" panose="02010600040101010101" pitchFamily="2" charset="-122"/>
            </a:endParaRPr>
          </a:p>
          <a:p>
            <a:pPr marL="457200" indent="-457200">
              <a:buFont typeface="Wingdings" panose="05000000000000000000" pitchFamily="2" charset="2"/>
              <a:buChar char="u"/>
            </a:pPr>
            <a:r>
              <a:rPr lang="zh-CN" altLang="en-US" sz="2000" dirty="0">
                <a:latin typeface="华文细黑" panose="02010600040101010101" pitchFamily="2" charset="-122"/>
                <a:ea typeface="华文细黑" panose="02010600040101010101" pitchFamily="2" charset="-122"/>
              </a:rPr>
              <a:t>预算绩效</a:t>
            </a:r>
            <a:r>
              <a:rPr lang="zh-CN" altLang="en-US" sz="2000" dirty="0" smtClean="0">
                <a:latin typeface="华文细黑" panose="02010600040101010101" pitchFamily="2" charset="-122"/>
                <a:ea typeface="华文细黑" panose="02010600040101010101" pitchFamily="2" charset="-122"/>
              </a:rPr>
              <a:t>目标管理分工</a:t>
            </a:r>
            <a:endParaRPr lang="en-US" altLang="zh-CN" sz="2000" dirty="0">
              <a:latin typeface="华文细黑" panose="02010600040101010101" pitchFamily="2" charset="-122"/>
              <a:ea typeface="华文细黑" panose="02010600040101010101" pitchFamily="2" charset="-122"/>
            </a:endParaRPr>
          </a:p>
          <a:p>
            <a:pPr marL="457200" indent="-457200">
              <a:buFont typeface="Wingdings" panose="05000000000000000000" pitchFamily="2" charset="2"/>
              <a:buChar char="u"/>
            </a:pPr>
            <a:endParaRPr lang="en-US" altLang="zh-CN" sz="2000" dirty="0">
              <a:latin typeface="华文细黑" panose="02010600040101010101" pitchFamily="2" charset="-122"/>
              <a:ea typeface="华文细黑" panose="02010600040101010101" pitchFamily="2" charset="-122"/>
            </a:endParaRPr>
          </a:p>
          <a:p>
            <a:pPr marL="457200" indent="-457200">
              <a:buFont typeface="Wingdings" panose="05000000000000000000" pitchFamily="2" charset="2"/>
              <a:buChar char="u"/>
            </a:pPr>
            <a:r>
              <a:rPr lang="zh-CN" altLang="en-US" sz="2000" dirty="0">
                <a:latin typeface="华文细黑" panose="02010600040101010101" pitchFamily="2" charset="-122"/>
                <a:ea typeface="华文细黑" panose="02010600040101010101" pitchFamily="2" charset="-122"/>
              </a:rPr>
              <a:t>预算绩效目标分类</a:t>
            </a:r>
            <a:endParaRPr lang="en-US" altLang="zh-CN" sz="2000" dirty="0">
              <a:latin typeface="华文细黑" panose="02010600040101010101" pitchFamily="2" charset="-122"/>
              <a:ea typeface="华文细黑" panose="02010600040101010101" pitchFamily="2" charset="-122"/>
            </a:endParaRPr>
          </a:p>
          <a:p>
            <a:r>
              <a:rPr lang="zh-CN" altLang="en-US" sz="2000" dirty="0">
                <a:latin typeface="华文细黑" panose="02010600040101010101" pitchFamily="2" charset="-122"/>
                <a:ea typeface="华文细黑" panose="02010600040101010101" pitchFamily="2" charset="-122"/>
              </a:rPr>
              <a:t>        </a:t>
            </a:r>
            <a:endParaRPr lang="zh-CN" altLang="en-US" sz="2000" dirty="0">
              <a:latin typeface="华文细黑" panose="02010600040101010101" pitchFamily="2" charset="-122"/>
              <a:ea typeface="华文细黑" panose="02010600040101010101" pitchFamily="2" charset="-122"/>
            </a:endParaRPr>
          </a:p>
          <a:p>
            <a:pPr marL="457200" indent="-457200">
              <a:buFont typeface="Wingdings" panose="05000000000000000000" pitchFamily="2" charset="2"/>
              <a:buChar char="u"/>
            </a:pPr>
            <a:endParaRPr lang="zh-CN" altLang="en-US" sz="2000" dirty="0">
              <a:latin typeface="华文细黑" panose="02010600040101010101" pitchFamily="2" charset="-122"/>
              <a:ea typeface="华文细黑" panose="02010600040101010101" pitchFamily="2" charset="-122"/>
            </a:endParaRPr>
          </a:p>
        </p:txBody>
      </p:sp>
      <p:sp>
        <p:nvSpPr>
          <p:cNvPr id="29" name="文本框 28"/>
          <p:cNvSpPr txBox="1"/>
          <p:nvPr/>
        </p:nvSpPr>
        <p:spPr>
          <a:xfrm>
            <a:off x="4922341" y="2578206"/>
            <a:ext cx="3169146" cy="400110"/>
          </a:xfrm>
          <a:prstGeom prst="rect">
            <a:avLst/>
          </a:prstGeom>
          <a:noFill/>
        </p:spPr>
        <p:txBody>
          <a:bodyPr wrap="square" rtlCol="0">
            <a:spAutoFit/>
          </a:bodyPr>
          <a:lstStyle/>
          <a:p>
            <a:pPr marL="342900" indent="-342900">
              <a:buFont typeface="Wingdings" panose="05000000000000000000" pitchFamily="2" charset="2"/>
              <a:buChar char="u"/>
            </a:pPr>
            <a:r>
              <a:rPr lang="zh-CN" altLang="en-US" sz="2000" dirty="0">
                <a:latin typeface="华文细黑" panose="02010600040101010101" pitchFamily="2" charset="-122"/>
                <a:ea typeface="华文细黑" panose="02010600040101010101" pitchFamily="2" charset="-122"/>
              </a:rPr>
              <a:t>绩效目标相关主体职责</a:t>
            </a:r>
            <a:endParaRPr lang="en-US" altLang="zh-CN" sz="2000" dirty="0">
              <a:latin typeface="华文细黑" panose="02010600040101010101" pitchFamily="2" charset="-122"/>
              <a:ea typeface="华文细黑" panose="02010600040101010101" pitchFamily="2" charset="-122"/>
            </a:endParaRPr>
          </a:p>
        </p:txBody>
      </p:sp>
      <p:sp>
        <p:nvSpPr>
          <p:cNvPr id="30" name="文本框 29"/>
          <p:cNvSpPr txBox="1"/>
          <p:nvPr/>
        </p:nvSpPr>
        <p:spPr>
          <a:xfrm>
            <a:off x="4964442" y="3198053"/>
            <a:ext cx="2613718" cy="400110"/>
          </a:xfrm>
          <a:prstGeom prst="rect">
            <a:avLst/>
          </a:prstGeom>
          <a:noFill/>
        </p:spPr>
        <p:txBody>
          <a:bodyPr wrap="square" rtlCol="0">
            <a:spAutoFit/>
          </a:bodyPr>
          <a:lstStyle/>
          <a:p>
            <a:pPr marL="342900" indent="-342900">
              <a:buFont typeface="Wingdings" panose="05000000000000000000" pitchFamily="2" charset="2"/>
              <a:buChar char="u"/>
            </a:pPr>
            <a:r>
              <a:rPr lang="zh-CN" altLang="en-US" sz="2000" dirty="0">
                <a:latin typeface="华文细黑" panose="02010600040101010101" pitchFamily="2" charset="-122"/>
                <a:ea typeface="华文细黑" panose="02010600040101010101" pitchFamily="2" charset="-122"/>
              </a:rPr>
              <a:t>绩效目标设置过程</a:t>
            </a:r>
            <a:endParaRPr lang="en-US" altLang="zh-CN" sz="2000" dirty="0">
              <a:latin typeface="华文细黑" panose="02010600040101010101" pitchFamily="2" charset="-122"/>
              <a:ea typeface="华文细黑" panose="02010600040101010101" pitchFamily="2" charset="-122"/>
            </a:endParaRPr>
          </a:p>
        </p:txBody>
      </p:sp>
      <p:sp>
        <p:nvSpPr>
          <p:cNvPr id="31" name="文本框 30"/>
          <p:cNvSpPr txBox="1"/>
          <p:nvPr/>
        </p:nvSpPr>
        <p:spPr>
          <a:xfrm>
            <a:off x="4964442" y="3817900"/>
            <a:ext cx="2613718" cy="400110"/>
          </a:xfrm>
          <a:prstGeom prst="rect">
            <a:avLst/>
          </a:prstGeom>
          <a:noFill/>
        </p:spPr>
        <p:txBody>
          <a:bodyPr wrap="square" rtlCol="0">
            <a:spAutoFit/>
          </a:bodyPr>
          <a:lstStyle/>
          <a:p>
            <a:pPr marL="342900" indent="-342900">
              <a:buFont typeface="Wingdings" panose="05000000000000000000" pitchFamily="2" charset="2"/>
              <a:buChar char="u"/>
            </a:pPr>
            <a:r>
              <a:rPr lang="zh-CN" altLang="en-US" sz="2000" dirty="0">
                <a:latin typeface="华文细黑" panose="02010600040101010101" pitchFamily="2" charset="-122"/>
                <a:ea typeface="华文细黑" panose="02010600040101010101" pitchFamily="2" charset="-122"/>
              </a:rPr>
              <a:t>绩效目标审核过程</a:t>
            </a:r>
            <a:endParaRPr lang="en-US" altLang="zh-CN" sz="2000" dirty="0">
              <a:latin typeface="华文细黑" panose="02010600040101010101" pitchFamily="2" charset="-122"/>
              <a:ea typeface="华文细黑" panose="02010600040101010101" pitchFamily="2" charset="-122"/>
            </a:endParaRPr>
          </a:p>
        </p:txBody>
      </p:sp>
      <p:sp>
        <p:nvSpPr>
          <p:cNvPr id="32" name="文本框 31"/>
          <p:cNvSpPr txBox="1"/>
          <p:nvPr/>
        </p:nvSpPr>
        <p:spPr>
          <a:xfrm>
            <a:off x="4964442" y="4456842"/>
            <a:ext cx="2613718" cy="707886"/>
          </a:xfrm>
          <a:prstGeom prst="rect">
            <a:avLst/>
          </a:prstGeom>
          <a:noFill/>
        </p:spPr>
        <p:txBody>
          <a:bodyPr wrap="square" rtlCol="0">
            <a:spAutoFit/>
          </a:bodyPr>
          <a:lstStyle/>
          <a:p>
            <a:pPr marL="342900" indent="-342900">
              <a:buFont typeface="Wingdings" panose="05000000000000000000" pitchFamily="2" charset="2"/>
              <a:buChar char="u"/>
            </a:pPr>
            <a:r>
              <a:rPr lang="zh-CN" altLang="en-US" sz="2000" dirty="0">
                <a:latin typeface="华文细黑" panose="02010600040101010101" pitchFamily="2" charset="-122"/>
                <a:ea typeface="华文细黑" panose="02010600040101010101" pitchFamily="2" charset="-122"/>
              </a:rPr>
              <a:t>绩效目标的批复、调整和应用</a:t>
            </a:r>
            <a:endParaRPr lang="zh-CN" altLang="en-US" sz="2000" dirty="0">
              <a:latin typeface="华文细黑" panose="02010600040101010101" pitchFamily="2" charset="-122"/>
              <a:ea typeface="华文细黑" panose="02010600040101010101" pitchFamily="2" charset="-122"/>
            </a:endParaRPr>
          </a:p>
        </p:txBody>
      </p:sp>
      <p:sp>
        <p:nvSpPr>
          <p:cNvPr id="26" name="矩形 25"/>
          <p:cNvSpPr/>
          <p:nvPr/>
        </p:nvSpPr>
        <p:spPr>
          <a:xfrm>
            <a:off x="1724726" y="4284882"/>
            <a:ext cx="2984191" cy="646331"/>
          </a:xfrm>
          <a:prstGeom prst="rect">
            <a:avLst/>
          </a:prstGeom>
        </p:spPr>
        <p:txBody>
          <a:bodyPr wrap="square">
            <a:spAutoFit/>
          </a:bodyPr>
          <a:lstStyle/>
          <a:p>
            <a:endParaRPr lang="en-US" altLang="zh-CN" dirty="0">
              <a:latin typeface="华文细黑" panose="02010600040101010101" pitchFamily="2" charset="-122"/>
              <a:ea typeface="华文细黑" panose="02010600040101010101" pitchFamily="2" charset="-122"/>
            </a:endParaRPr>
          </a:p>
          <a:p>
            <a:r>
              <a:rPr lang="zh-CN" altLang="en-US" dirty="0">
                <a:latin typeface="华文细黑" panose="02010600040101010101" pitchFamily="2" charset="-122"/>
                <a:ea typeface="华文细黑" panose="02010600040101010101" pitchFamily="2" charset="-122"/>
              </a:rPr>
              <a:t>      </a:t>
            </a:r>
            <a:endParaRPr lang="en-US" altLang="zh-CN" dirty="0">
              <a:latin typeface="华文细黑" panose="02010600040101010101" pitchFamily="2" charset="-122"/>
              <a:ea typeface="华文细黑" panose="020106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日期占位符 3"/>
          <p:cNvSpPr txBox="1">
            <a:spLocks noGrp="1"/>
          </p:cNvSpPr>
          <p:nvPr>
            <p:ph type="dt" sz="half" idx="10"/>
          </p:nvPr>
        </p:nvSpPr>
        <p:spPr bwMode="auto">
          <a:xfrm>
            <a:off x="1825625" y="6172200"/>
            <a:ext cx="2289175" cy="476250"/>
          </a:xfrm>
        </p:spPr>
        <p:txBody>
          <a:bodyPr vert="horz" wrap="square" lIns="91440" tIns="45720" rIns="91440" bIns="45720" numCol="1" anchor="b" anchorCtr="0" compatLnSpc="1"/>
          <a:p>
            <a:pPr lvl="0" eaLnBrk="1" hangingPunct="1"/>
            <a:fld id="{BB962C8B-B14F-4D97-AF65-F5344CB8AC3E}" type="datetime1">
              <a:rPr lang="zh-CN" altLang="en-US" sz="1600" dirty="0">
                <a:latin typeface="Garamond" panose="02020404030301010803" pitchFamily="18" charset="0"/>
                <a:ea typeface="幼圆" panose="02010509060101010101" pitchFamily="49" charset="-122"/>
              </a:rPr>
            </a:fld>
            <a:endParaRPr lang="zh-CN" altLang="en-US" sz="1600" dirty="0">
              <a:latin typeface="Garamond" panose="02020404030301010803" pitchFamily="18" charset="0"/>
              <a:ea typeface="幼圆" panose="02010509060101010101" pitchFamily="49" charset="-122"/>
            </a:endParaRPr>
          </a:p>
        </p:txBody>
      </p:sp>
      <p:sp>
        <p:nvSpPr>
          <p:cNvPr id="65540" name="灯片编号占位符 5"/>
          <p:cNvSpPr txBox="1">
            <a:spLocks noGrp="1"/>
          </p:cNvSpPr>
          <p:nvPr>
            <p:ph type="sldNum" sz="quarter" idx="12"/>
          </p:nvPr>
        </p:nvSpPr>
        <p:spPr>
          <a:xfrm>
            <a:off x="8077200" y="6172200"/>
            <a:ext cx="2289175" cy="476250"/>
          </a:xfrm>
        </p:spPr>
        <p:txBody>
          <a:bodyPr anchor="b"/>
          <a:p>
            <a:pPr algn="r" eaLnBrk="1" hangingPunct="1"/>
            <a:fld id="{9A0DB2DC-4C9A-4742-B13C-FB6460FD3503}" type="slidenum">
              <a:rPr lang="en-US" altLang="zh-CN" sz="1600" dirty="0">
                <a:latin typeface="Garamond" panose="02020404030301010803" pitchFamily="18" charset="0"/>
                <a:ea typeface="隶书" panose="02010509060101010101" pitchFamily="49" charset="-122"/>
              </a:rPr>
            </a:fld>
            <a:endParaRPr lang="en-US" altLang="zh-CN" sz="1600" dirty="0">
              <a:latin typeface="Garamond" panose="02020404030301010803" pitchFamily="18" charset="0"/>
              <a:ea typeface="隶书" panose="02010509060101010101" pitchFamily="49" charset="-122"/>
            </a:endParaRPr>
          </a:p>
        </p:txBody>
      </p:sp>
      <p:sp>
        <p:nvSpPr>
          <p:cNvPr id="10245" name="Rectangle 5"/>
          <p:cNvSpPr>
            <a:spLocks noChangeArrowheads="1"/>
          </p:cNvSpPr>
          <p:nvPr/>
        </p:nvSpPr>
        <p:spPr bwMode="auto">
          <a:xfrm>
            <a:off x="1703388" y="357188"/>
            <a:ext cx="7893050" cy="613410"/>
          </a:xfrm>
          <a:prstGeom prst="rect">
            <a:avLst/>
          </a:prstGeom>
          <a:noFill/>
          <a:ln w="9525">
            <a:noFill/>
            <a:miter lim="800000"/>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zh-CN" altLang="en-US" sz="3200" b="1" i="0" u="none" strike="noStrike" kern="1200" cap="none" spc="0" normalizeH="0" baseline="0" noProof="0" dirty="0" smtClean="0">
                <a:ln>
                  <a:noFill/>
                </a:ln>
                <a:solidFill>
                  <a:srgbClr val="FF0000"/>
                </a:solidFill>
                <a:effectLst/>
                <a:uLnTx/>
                <a:uFillTx/>
                <a:latin typeface="+mj-lt"/>
                <a:ea typeface="+mj-ea"/>
                <a:cs typeface="+mj-cs"/>
              </a:rPr>
              <a:t>（三）绩效、绩效评价、绩效预算</a:t>
            </a:r>
            <a:endParaRPr kumimoji="0" lang="zh-CN" altLang="en-U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65542" name="Text Box 7"/>
          <p:cNvSpPr txBox="1"/>
          <p:nvPr/>
        </p:nvSpPr>
        <p:spPr>
          <a:xfrm>
            <a:off x="2208213" y="1700213"/>
            <a:ext cx="2305050" cy="579120"/>
          </a:xfrm>
          <a:prstGeom prst="rect">
            <a:avLst/>
          </a:prstGeom>
          <a:solidFill>
            <a:srgbClr val="003366"/>
          </a:solidFill>
          <a:ln w="9525">
            <a:noFill/>
          </a:ln>
        </p:spPr>
        <p:txBody>
          <a:bodyPr>
            <a:spAutoFit/>
          </a:bodyPr>
          <a:p>
            <a:pPr lvl="0" algn="ctr" eaLnBrk="1" hangingPunct="1">
              <a:spcBef>
                <a:spcPct val="50000"/>
              </a:spcBef>
            </a:pPr>
            <a:r>
              <a:rPr lang="zh-CN" altLang="en-US" sz="3200" dirty="0">
                <a:solidFill>
                  <a:schemeClr val="bg1"/>
                </a:solidFill>
                <a:latin typeface="Arial" panose="020B0604020202020204" pitchFamily="34" charset="0"/>
                <a:ea typeface="楷体_GB2312" panose="02010609030101010101" pitchFamily="49" charset="-122"/>
              </a:rPr>
              <a:t>绩效</a:t>
            </a:r>
            <a:endParaRPr lang="zh-CN" altLang="en-US" sz="3200" dirty="0">
              <a:solidFill>
                <a:schemeClr val="bg1"/>
              </a:solidFill>
              <a:latin typeface="Arial" panose="020B0604020202020204" pitchFamily="34" charset="0"/>
              <a:ea typeface="楷体_GB2312" panose="02010609030101010101" pitchFamily="49" charset="-122"/>
            </a:endParaRPr>
          </a:p>
        </p:txBody>
      </p:sp>
      <p:sp>
        <p:nvSpPr>
          <p:cNvPr id="65543" name="AutoShape 10"/>
          <p:cNvSpPr/>
          <p:nvPr/>
        </p:nvSpPr>
        <p:spPr>
          <a:xfrm>
            <a:off x="6527800" y="1557338"/>
            <a:ext cx="3097213" cy="865187"/>
          </a:xfrm>
          <a:prstGeom prst="wedgeRoundRectCallout">
            <a:avLst>
              <a:gd name="adj1" fmla="val -113968"/>
              <a:gd name="adj2" fmla="val -11653"/>
              <a:gd name="adj3" fmla="val 16667"/>
            </a:avLst>
          </a:prstGeom>
          <a:solidFill>
            <a:srgbClr val="823A73"/>
          </a:solidFill>
          <a:ln w="9525">
            <a:noFill/>
          </a:ln>
        </p:spPr>
        <p:txBody>
          <a:bodyPr/>
          <a:p>
            <a:pPr lvl="0" indent="263525" algn="ctr" eaLnBrk="1" hangingPunct="1"/>
            <a:r>
              <a:rPr lang="zh-CN" altLang="en-US" sz="2400" dirty="0">
                <a:solidFill>
                  <a:schemeClr val="bg1"/>
                </a:solidFill>
                <a:latin typeface="Arial" panose="020B0604020202020204" pitchFamily="34" charset="0"/>
                <a:ea typeface="楷体_GB2312" panose="02010609030101010101" pitchFamily="49" charset="-122"/>
              </a:rPr>
              <a:t>绩：成绩（业绩）</a:t>
            </a:r>
            <a:endParaRPr lang="zh-CN" altLang="en-US" sz="2400" dirty="0">
              <a:solidFill>
                <a:schemeClr val="bg1"/>
              </a:solidFill>
              <a:latin typeface="Arial" panose="020B0604020202020204" pitchFamily="34" charset="0"/>
              <a:ea typeface="楷体_GB2312" panose="02010609030101010101" pitchFamily="49" charset="-122"/>
            </a:endParaRPr>
          </a:p>
          <a:p>
            <a:pPr lvl="0" indent="263525" algn="ctr" eaLnBrk="1" hangingPunct="1"/>
            <a:r>
              <a:rPr lang="zh-CN" altLang="en-US" sz="2400" dirty="0">
                <a:solidFill>
                  <a:schemeClr val="bg1"/>
                </a:solidFill>
                <a:latin typeface="Arial" panose="020B0604020202020204" pitchFamily="34" charset="0"/>
                <a:ea typeface="楷体_GB2312" panose="02010609030101010101" pitchFamily="49" charset="-122"/>
              </a:rPr>
              <a:t>效：效果（效率）</a:t>
            </a:r>
            <a:endParaRPr lang="zh-CN" altLang="en-US" sz="2400" dirty="0">
              <a:solidFill>
                <a:schemeClr val="bg1"/>
              </a:solidFill>
              <a:latin typeface="Arial" panose="020B0604020202020204" pitchFamily="34" charset="0"/>
              <a:ea typeface="楷体_GB2312" panose="02010609030101010101" pitchFamily="49" charset="-122"/>
            </a:endParaRPr>
          </a:p>
        </p:txBody>
      </p:sp>
      <p:sp>
        <p:nvSpPr>
          <p:cNvPr id="65544" name="Text Box 11"/>
          <p:cNvSpPr txBox="1"/>
          <p:nvPr/>
        </p:nvSpPr>
        <p:spPr>
          <a:xfrm>
            <a:off x="2424113" y="3068638"/>
            <a:ext cx="2159000" cy="457200"/>
          </a:xfrm>
          <a:prstGeom prst="rect">
            <a:avLst/>
          </a:prstGeom>
          <a:solidFill>
            <a:srgbClr val="333300"/>
          </a:solidFill>
          <a:ln w="9525">
            <a:noFill/>
          </a:ln>
        </p:spPr>
        <p:txBody>
          <a:bodyPr>
            <a:spAutoFit/>
          </a:bodyPr>
          <a:p>
            <a:pPr lvl="0" algn="ctr" eaLnBrk="1" hangingPunct="1">
              <a:spcBef>
                <a:spcPct val="50000"/>
              </a:spcBef>
            </a:pPr>
            <a:r>
              <a:rPr lang="zh-CN" altLang="en-US" sz="2400" dirty="0">
                <a:solidFill>
                  <a:schemeClr val="bg1"/>
                </a:solidFill>
                <a:latin typeface="Arial" panose="020B0604020202020204" pitchFamily="34" charset="0"/>
                <a:ea typeface="楷体_GB2312" panose="02010609030101010101" pitchFamily="49" charset="-122"/>
              </a:rPr>
              <a:t>结果导向</a:t>
            </a:r>
            <a:endParaRPr lang="zh-CN" altLang="en-US" sz="2400" dirty="0">
              <a:solidFill>
                <a:schemeClr val="bg1"/>
              </a:solidFill>
              <a:latin typeface="Arial" panose="020B0604020202020204" pitchFamily="34" charset="0"/>
              <a:ea typeface="楷体_GB2312" panose="02010609030101010101" pitchFamily="49" charset="-122"/>
            </a:endParaRPr>
          </a:p>
        </p:txBody>
      </p:sp>
      <p:sp>
        <p:nvSpPr>
          <p:cNvPr id="65545" name="Text Box 12"/>
          <p:cNvSpPr txBox="1"/>
          <p:nvPr/>
        </p:nvSpPr>
        <p:spPr>
          <a:xfrm>
            <a:off x="2424113" y="4076700"/>
            <a:ext cx="2159000" cy="457200"/>
          </a:xfrm>
          <a:prstGeom prst="rect">
            <a:avLst/>
          </a:prstGeom>
          <a:solidFill>
            <a:srgbClr val="333300"/>
          </a:solidFill>
          <a:ln w="9525">
            <a:noFill/>
          </a:ln>
        </p:spPr>
        <p:txBody>
          <a:bodyPr>
            <a:spAutoFit/>
          </a:bodyPr>
          <a:p>
            <a:pPr lvl="0" algn="ctr" eaLnBrk="1" hangingPunct="1">
              <a:spcBef>
                <a:spcPct val="50000"/>
              </a:spcBef>
            </a:pPr>
            <a:r>
              <a:rPr lang="zh-CN" altLang="en-US" sz="2400" dirty="0">
                <a:solidFill>
                  <a:schemeClr val="bg1"/>
                </a:solidFill>
                <a:latin typeface="Arial" panose="020B0604020202020204" pitchFamily="34" charset="0"/>
                <a:ea typeface="楷体_GB2312" panose="02010609030101010101" pitchFamily="49" charset="-122"/>
              </a:rPr>
              <a:t>过程导向</a:t>
            </a:r>
            <a:endParaRPr lang="zh-CN" altLang="en-US" sz="2400" dirty="0">
              <a:solidFill>
                <a:schemeClr val="bg1"/>
              </a:solidFill>
              <a:latin typeface="Arial" panose="020B0604020202020204" pitchFamily="34" charset="0"/>
              <a:ea typeface="楷体_GB2312" panose="02010609030101010101" pitchFamily="49" charset="-122"/>
            </a:endParaRPr>
          </a:p>
        </p:txBody>
      </p:sp>
      <p:sp>
        <p:nvSpPr>
          <p:cNvPr id="65546" name="Text Box 13"/>
          <p:cNvSpPr txBox="1"/>
          <p:nvPr/>
        </p:nvSpPr>
        <p:spPr>
          <a:xfrm>
            <a:off x="2424113" y="5084763"/>
            <a:ext cx="2159000" cy="457200"/>
          </a:xfrm>
          <a:prstGeom prst="rect">
            <a:avLst/>
          </a:prstGeom>
          <a:solidFill>
            <a:srgbClr val="333300"/>
          </a:solidFill>
          <a:ln w="9525">
            <a:noFill/>
          </a:ln>
        </p:spPr>
        <p:txBody>
          <a:bodyPr>
            <a:spAutoFit/>
          </a:bodyPr>
          <a:p>
            <a:pPr lvl="0" algn="ctr" eaLnBrk="1" hangingPunct="1">
              <a:spcBef>
                <a:spcPct val="50000"/>
              </a:spcBef>
            </a:pPr>
            <a:r>
              <a:rPr lang="zh-CN" altLang="en-US" sz="2400" dirty="0">
                <a:solidFill>
                  <a:schemeClr val="bg1"/>
                </a:solidFill>
                <a:latin typeface="Arial" panose="020B0604020202020204" pitchFamily="34" charset="0"/>
                <a:ea typeface="楷体_GB2312" panose="02010609030101010101" pitchFamily="49" charset="-122"/>
              </a:rPr>
              <a:t>能力导向</a:t>
            </a:r>
            <a:endParaRPr lang="zh-CN" altLang="en-US" sz="2400" dirty="0">
              <a:solidFill>
                <a:schemeClr val="bg1"/>
              </a:solidFill>
              <a:latin typeface="Arial" panose="020B0604020202020204" pitchFamily="34" charset="0"/>
              <a:ea typeface="楷体_GB2312" panose="02010609030101010101" pitchFamily="49" charset="-122"/>
            </a:endParaRPr>
          </a:p>
        </p:txBody>
      </p:sp>
      <p:sp>
        <p:nvSpPr>
          <p:cNvPr id="65547" name="AutoShape 14"/>
          <p:cNvSpPr/>
          <p:nvPr/>
        </p:nvSpPr>
        <p:spPr>
          <a:xfrm>
            <a:off x="5448300" y="3213100"/>
            <a:ext cx="1914525" cy="788988"/>
          </a:xfrm>
          <a:prstGeom prst="borderCallout1">
            <a:avLst>
              <a:gd name="adj1" fmla="val -9657"/>
              <a:gd name="adj2" fmla="val 94028"/>
              <a:gd name="adj3" fmla="val -9657"/>
              <a:gd name="adj4" fmla="val -41375"/>
            </a:avLst>
          </a:prstGeom>
          <a:solidFill>
            <a:schemeClr val="folHlink"/>
          </a:solidFill>
          <a:ln w="9525" cap="flat" cmpd="sng">
            <a:solidFill>
              <a:srgbClr val="0000FF"/>
            </a:solidFill>
            <a:prstDash val="solid"/>
            <a:miter/>
            <a:headEnd type="none" w="med" len="med"/>
            <a:tailEnd type="none" w="med" len="med"/>
          </a:ln>
        </p:spPr>
        <p:txBody>
          <a:bodyPr/>
          <a:p>
            <a:pPr lvl="0" algn="ctr" eaLnBrk="1" hangingPunct="1"/>
            <a:r>
              <a:rPr lang="zh-CN" altLang="en-US" sz="2000" b="1" dirty="0">
                <a:latin typeface="Garamond" panose="02020404030301010803" pitchFamily="18" charset="0"/>
                <a:ea typeface="华文行楷" panose="02010800040101010101" pitchFamily="2" charset="-122"/>
              </a:rPr>
              <a:t>以结果、以顾客为导向</a:t>
            </a:r>
            <a:endParaRPr lang="zh-CN" altLang="en-US" sz="2000" b="1" dirty="0">
              <a:latin typeface="Garamond" panose="02020404030301010803" pitchFamily="18" charset="0"/>
              <a:ea typeface="华文行楷" panose="02010800040101010101" pitchFamily="2" charset="-122"/>
            </a:endParaRPr>
          </a:p>
        </p:txBody>
      </p:sp>
      <p:sp>
        <p:nvSpPr>
          <p:cNvPr id="65548" name="AutoShape 15"/>
          <p:cNvSpPr/>
          <p:nvPr/>
        </p:nvSpPr>
        <p:spPr>
          <a:xfrm>
            <a:off x="6816725" y="4221163"/>
            <a:ext cx="2447925" cy="788987"/>
          </a:xfrm>
          <a:prstGeom prst="borderCallout1">
            <a:avLst>
              <a:gd name="adj1" fmla="val -9657"/>
              <a:gd name="adj2" fmla="val 95329"/>
              <a:gd name="adj3" fmla="val -9657"/>
              <a:gd name="adj4" fmla="val -88264"/>
            </a:avLst>
          </a:prstGeom>
          <a:solidFill>
            <a:schemeClr val="folHlink"/>
          </a:solidFill>
          <a:ln w="9525" cap="flat" cmpd="sng">
            <a:solidFill>
              <a:srgbClr val="0000FF"/>
            </a:solidFill>
            <a:prstDash val="solid"/>
            <a:miter/>
            <a:headEnd type="none" w="med" len="med"/>
            <a:tailEnd type="none" w="med" len="med"/>
          </a:ln>
        </p:spPr>
        <p:txBody>
          <a:bodyPr/>
          <a:p>
            <a:pPr lvl="0" algn="ctr" eaLnBrk="1" hangingPunct="1"/>
            <a:r>
              <a:rPr lang="zh-CN" altLang="en-US" sz="2000" b="1" dirty="0">
                <a:latin typeface="Garamond" panose="02020404030301010803" pitchFamily="18" charset="0"/>
                <a:ea typeface="华文行楷" panose="02010800040101010101" pitchFamily="2" charset="-122"/>
              </a:rPr>
              <a:t>公共部门履行职能的规范性、效率性</a:t>
            </a:r>
            <a:endParaRPr lang="zh-CN" altLang="en-US" sz="2000" b="1" dirty="0">
              <a:latin typeface="Garamond" panose="02020404030301010803" pitchFamily="18" charset="0"/>
              <a:ea typeface="华文行楷" panose="02010800040101010101" pitchFamily="2" charset="-122"/>
            </a:endParaRPr>
          </a:p>
        </p:txBody>
      </p:sp>
      <p:sp>
        <p:nvSpPr>
          <p:cNvPr id="65549" name="AutoShape 16"/>
          <p:cNvSpPr/>
          <p:nvPr/>
        </p:nvSpPr>
        <p:spPr>
          <a:xfrm>
            <a:off x="7680325" y="5229225"/>
            <a:ext cx="2303463" cy="720725"/>
          </a:xfrm>
          <a:prstGeom prst="borderCallout1">
            <a:avLst>
              <a:gd name="adj1" fmla="val -10574"/>
              <a:gd name="adj2" fmla="val 95037"/>
              <a:gd name="adj3" fmla="val -10574"/>
              <a:gd name="adj4" fmla="val -131287"/>
            </a:avLst>
          </a:prstGeom>
          <a:solidFill>
            <a:schemeClr val="folHlink"/>
          </a:solidFill>
          <a:ln w="9525" cap="flat" cmpd="sng">
            <a:solidFill>
              <a:srgbClr val="0000FF"/>
            </a:solidFill>
            <a:prstDash val="solid"/>
            <a:miter/>
            <a:headEnd type="none" w="med" len="med"/>
            <a:tailEnd type="none" w="med" len="med"/>
          </a:ln>
        </p:spPr>
        <p:txBody>
          <a:bodyPr/>
          <a:p>
            <a:pPr lvl="0" algn="ctr" eaLnBrk="1" hangingPunct="1"/>
            <a:r>
              <a:rPr lang="zh-CN" altLang="en-US" sz="2000" b="1" dirty="0">
                <a:latin typeface="Garamond" panose="02020404030301010803" pitchFamily="18" charset="0"/>
                <a:ea typeface="华文行楷" panose="02010800040101010101" pitchFamily="2" charset="-122"/>
              </a:rPr>
              <a:t>投入产出</a:t>
            </a:r>
            <a:endParaRPr lang="zh-CN" altLang="en-US" sz="2000" b="1" dirty="0">
              <a:latin typeface="Garamond" panose="02020404030301010803" pitchFamily="18" charset="0"/>
              <a:ea typeface="华文行楷" panose="02010800040101010101" pitchFamily="2" charset="-122"/>
            </a:endParaRPr>
          </a:p>
          <a:p>
            <a:pPr lvl="0" algn="ctr" eaLnBrk="1" hangingPunct="1"/>
            <a:r>
              <a:rPr lang="zh-CN" altLang="en-US" sz="2000" b="1" dirty="0">
                <a:latin typeface="Garamond" panose="02020404030301010803" pitchFamily="18" charset="0"/>
                <a:ea typeface="华文行楷" panose="02010800040101010101" pitchFamily="2" charset="-122"/>
              </a:rPr>
              <a:t>投入成效</a:t>
            </a:r>
            <a:endParaRPr lang="zh-CN" altLang="en-US" sz="2000" b="1" dirty="0">
              <a:latin typeface="Garamond" panose="02020404030301010803" pitchFamily="18" charset="0"/>
              <a:ea typeface="华文行楷" panose="02010800040101010101" pitchFamily="2"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52577"/>
          <p:cNvSpPr>
            <a:spLocks noGrp="1"/>
          </p:cNvSpPr>
          <p:nvPr>
            <p:ph type="title"/>
          </p:nvPr>
        </p:nvSpPr>
        <p:spPr/>
        <p:txBody>
          <a:bodyPr anchor="ctr"/>
          <a:p>
            <a:r>
              <a:rPr lang="zh-CN" altLang="en-US" sz="2800" dirty="0"/>
              <a:t>二、预算绩效目标管理</a:t>
            </a:r>
            <a:endParaRPr lang="zh-CN" altLang="en-US" sz="2800" dirty="0"/>
          </a:p>
        </p:txBody>
      </p:sp>
      <p:sp>
        <p:nvSpPr>
          <p:cNvPr id="22530" name="文本占位符 152578"/>
          <p:cNvSpPr>
            <a:spLocks noGrp="1"/>
          </p:cNvSpPr>
          <p:nvPr>
            <p:ph idx="1"/>
          </p:nvPr>
        </p:nvSpPr>
        <p:spPr>
          <a:xfrm>
            <a:off x="1631950" y="1752600"/>
            <a:ext cx="9036050" cy="5105400"/>
          </a:xfrm>
        </p:spPr>
        <p:txBody>
          <a:bodyPr anchor="t"/>
          <a:p>
            <a:pPr>
              <a:lnSpc>
                <a:spcPct val="80000"/>
              </a:lnSpc>
            </a:pPr>
            <a:r>
              <a:rPr lang="zh-CN" altLang="en-US" sz="3000" b="1" dirty="0">
                <a:solidFill>
                  <a:schemeClr val="folHlink"/>
                </a:solidFill>
                <a:latin typeface="楷体_GB2312" panose="02010609030101010101" pitchFamily="49" charset="-122"/>
                <a:ea typeface="楷体_GB2312" panose="02010609030101010101" pitchFamily="49" charset="-122"/>
              </a:rPr>
              <a:t>（一）什么是预算绩效目标？</a:t>
            </a:r>
            <a:endParaRPr lang="zh-CN" altLang="en-US" sz="3000" b="1" dirty="0">
              <a:solidFill>
                <a:schemeClr val="folHlink"/>
              </a:solidFill>
              <a:latin typeface="楷体_GB2312" panose="02010609030101010101" pitchFamily="49" charset="-122"/>
              <a:ea typeface="楷体_GB2312" panose="02010609030101010101" pitchFamily="49" charset="-122"/>
            </a:endParaRPr>
          </a:p>
          <a:p>
            <a:pPr>
              <a:lnSpc>
                <a:spcPct val="80000"/>
              </a:lnSpc>
            </a:pPr>
            <a:r>
              <a:rPr lang="zh-CN" altLang="en-US" sz="2800" dirty="0">
                <a:solidFill>
                  <a:srgbClr val="006EB8"/>
                </a:solidFill>
              </a:rPr>
              <a:t>绩效目标：</a:t>
            </a:r>
            <a:r>
              <a:rPr lang="zh-CN" altLang="en-US" sz="2800" dirty="0"/>
              <a:t>是指事前给评价者和被评价者提供所需要的评价指标和标准，以便客观地讨论、监督、衡量绩效。</a:t>
            </a:r>
            <a:endParaRPr lang="zh-CN" altLang="en-US" sz="2800" dirty="0"/>
          </a:p>
          <a:p>
            <a:pPr>
              <a:lnSpc>
                <a:spcPct val="80000"/>
              </a:lnSpc>
            </a:pPr>
            <a:r>
              <a:rPr lang="zh-CN" altLang="en-US" sz="2800" dirty="0">
                <a:solidFill>
                  <a:srgbClr val="006EB8"/>
                </a:solidFill>
              </a:rPr>
              <a:t>预算绩效目标</a:t>
            </a:r>
            <a:r>
              <a:rPr lang="zh-CN" altLang="en-US" sz="2800" dirty="0"/>
              <a:t>：绩，成绩，要完成或完成了多少任务（产出）；效：效果，要取得或取得了什么成效（成果）；预算，需要多少资金的投入，单位产出是多少（效率）。</a:t>
            </a:r>
            <a:endParaRPr lang="zh-CN" altLang="en-US" sz="2800" dirty="0"/>
          </a:p>
          <a:p>
            <a:pPr>
              <a:lnSpc>
                <a:spcPct val="80000"/>
              </a:lnSpc>
            </a:pPr>
            <a:r>
              <a:rPr lang="zh-CN" altLang="en-US" sz="2800" dirty="0">
                <a:solidFill>
                  <a:srgbClr val="339933"/>
                </a:solidFill>
              </a:rPr>
              <a:t>     </a:t>
            </a:r>
            <a:r>
              <a:rPr lang="zh-CN" altLang="en-US" sz="2800" dirty="0">
                <a:solidFill>
                  <a:srgbClr val="006EB8"/>
                </a:solidFill>
              </a:rPr>
              <a:t>产出是指项目资金投入使用后，需要完成的具体工作任务的数量和质量。</a:t>
            </a:r>
            <a:endParaRPr lang="zh-CN" altLang="en-US" sz="2800" dirty="0">
              <a:solidFill>
                <a:srgbClr val="006EB8"/>
              </a:solidFill>
            </a:endParaRPr>
          </a:p>
          <a:p>
            <a:pPr>
              <a:lnSpc>
                <a:spcPct val="80000"/>
              </a:lnSpc>
            </a:pPr>
            <a:r>
              <a:rPr lang="zh-CN" altLang="en-US" sz="2800" dirty="0">
                <a:solidFill>
                  <a:srgbClr val="006EB8"/>
                </a:solidFill>
              </a:rPr>
              <a:t>      效果是指项目完成后，所产生的社会效益、经济效益和环境效益以及社会公众（项目服务群体）的满意度。</a:t>
            </a:r>
            <a:endParaRPr lang="zh-CN" altLang="en-US" sz="2800" dirty="0">
              <a:solidFill>
                <a:srgbClr val="006EB8"/>
              </a:solidFill>
            </a:endParaRPr>
          </a:p>
        </p:txBody>
      </p:sp>
    </p:spTree>
  </p:cSld>
  <p:clrMapOvr>
    <a:masterClrMapping/>
  </p:clrMapOvr>
  <p:transition>
    <p:blinds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271361"/>
          <p:cNvSpPr>
            <a:spLocks noGrp="1"/>
          </p:cNvSpPr>
          <p:nvPr>
            <p:ph type="title"/>
          </p:nvPr>
        </p:nvSpPr>
        <p:spPr/>
        <p:txBody>
          <a:bodyPr anchor="ctr"/>
          <a:p>
            <a:r>
              <a:rPr lang="zh-CN" altLang="en-US" sz="3200" dirty="0"/>
              <a:t>二、预算绩效目标管理</a:t>
            </a:r>
            <a:endParaRPr lang="zh-CN" altLang="en-US" sz="3200" dirty="0"/>
          </a:p>
        </p:txBody>
      </p:sp>
      <p:grpSp>
        <p:nvGrpSpPr>
          <p:cNvPr id="23554" name="组合 271363"/>
          <p:cNvGrpSpPr/>
          <p:nvPr/>
        </p:nvGrpSpPr>
        <p:grpSpPr>
          <a:xfrm>
            <a:off x="1847850" y="1773238"/>
            <a:ext cx="8640763" cy="4897437"/>
            <a:chOff x="284" y="1440"/>
            <a:chExt cx="5760" cy="3085"/>
          </a:xfrm>
        </p:grpSpPr>
        <p:sp>
          <p:nvSpPr>
            <p:cNvPr id="23555" name="上箭头标注 271364"/>
            <p:cNvSpPr/>
            <p:nvPr/>
          </p:nvSpPr>
          <p:spPr>
            <a:xfrm>
              <a:off x="5001" y="3300"/>
              <a:ext cx="1043" cy="1225"/>
            </a:xfrm>
            <a:prstGeom prst="upArrowCallout">
              <a:avLst>
                <a:gd name="adj1" fmla="val 25000"/>
                <a:gd name="adj2" fmla="val 25000"/>
                <a:gd name="adj3" fmla="val 19569"/>
                <a:gd name="adj4" fmla="val 66667"/>
              </a:avLst>
            </a:prstGeom>
            <a:solidFill>
              <a:srgbClr val="008000"/>
            </a:solidFill>
            <a:ln w="9525" cap="flat" cmpd="sng">
              <a:solidFill>
                <a:srgbClr val="000000"/>
              </a:solidFill>
              <a:prstDash val="solid"/>
              <a:miter/>
              <a:headEnd type="none" w="med" len="med"/>
              <a:tailEnd type="none" w="med" len="med"/>
            </a:ln>
          </p:spPr>
          <p:txBody>
            <a:bodyPr wrap="none" lIns="91434" tIns="45718" rIns="91434" bIns="45718" anchor="ctr"/>
            <a:p>
              <a:pPr marL="342900" lvl="0" indent="-342900" algn="ctr" eaLnBrk="1" hangingPunct="1">
                <a:lnSpc>
                  <a:spcPct val="80000"/>
                </a:lnSpc>
                <a:buSzPct val="60000"/>
                <a:buFont typeface="Wingdings" panose="05000000000000000000" pitchFamily="2" charset="2"/>
                <a:buNone/>
              </a:pPr>
              <a:r>
                <a:rPr lang="zh-CN" altLang="en-US" sz="2400" b="1" dirty="0">
                  <a:latin typeface="楷体_GB2312" panose="02010609030101010101" pitchFamily="49" charset="-122"/>
                  <a:ea typeface="黑体" panose="02010600030101010101" charset="-122"/>
                </a:rPr>
                <a:t>人均培训</a:t>
              </a:r>
              <a:endParaRPr lang="zh-CN" altLang="en-US" sz="24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400" b="1" dirty="0">
                  <a:latin typeface="楷体_GB2312" panose="02010609030101010101" pitchFamily="49" charset="-122"/>
                  <a:ea typeface="黑体" panose="02010600030101010101" charset="-122"/>
                </a:rPr>
                <a:t>成本、人均</a:t>
              </a:r>
              <a:endParaRPr lang="zh-CN" altLang="en-US" sz="24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400" b="1" dirty="0">
                  <a:latin typeface="楷体_GB2312" panose="02010609030101010101" pitchFamily="49" charset="-122"/>
                  <a:ea typeface="黑体" panose="02010600030101010101" charset="-122"/>
                </a:rPr>
                <a:t>成功就业</a:t>
              </a:r>
              <a:endParaRPr lang="zh-CN" altLang="en-US" sz="24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400" b="1" dirty="0">
                  <a:latin typeface="楷体_GB2312" panose="02010609030101010101" pitchFamily="49" charset="-122"/>
                  <a:ea typeface="黑体" panose="02010600030101010101" charset="-122"/>
                </a:rPr>
                <a:t>培训成本</a:t>
              </a:r>
              <a:endParaRPr lang="zh-CN" altLang="en-US" sz="2400" b="1" dirty="0">
                <a:latin typeface="楷体_GB2312" panose="02010609030101010101" pitchFamily="49" charset="-122"/>
                <a:ea typeface="黑体" panose="02010600030101010101" charset="-122"/>
              </a:endParaRPr>
            </a:p>
          </p:txBody>
        </p:sp>
        <p:grpSp>
          <p:nvGrpSpPr>
            <p:cNvPr id="23556" name="组合 271365"/>
            <p:cNvGrpSpPr/>
            <p:nvPr/>
          </p:nvGrpSpPr>
          <p:grpSpPr>
            <a:xfrm>
              <a:off x="329" y="1486"/>
              <a:ext cx="771" cy="1814"/>
              <a:chOff x="329" y="1123"/>
              <a:chExt cx="771" cy="1814"/>
            </a:xfrm>
          </p:grpSpPr>
          <p:sp>
            <p:nvSpPr>
              <p:cNvPr id="23557" name="矩形 271366"/>
              <p:cNvSpPr/>
              <p:nvPr/>
            </p:nvSpPr>
            <p:spPr>
              <a:xfrm>
                <a:off x="329" y="2302"/>
                <a:ext cx="771" cy="635"/>
              </a:xfrm>
              <a:prstGeom prst="rect">
                <a:avLst/>
              </a:prstGeom>
              <a:solidFill>
                <a:srgbClr val="00CCFF"/>
              </a:solidFill>
              <a:ln w="19050" cap="flat" cmpd="sng">
                <a:solidFill>
                  <a:srgbClr val="000000"/>
                </a:solidFill>
                <a:prstDash val="solid"/>
                <a:miter/>
                <a:headEnd type="none" w="med" len="med"/>
                <a:tailEnd type="none" w="med" len="med"/>
              </a:ln>
            </p:spPr>
            <p:txBody>
              <a:bodyPr lIns="50292" tIns="25146" rIns="50292" bIns="25146" anchor="ctr" anchorCtr="1"/>
              <a:p>
                <a:pPr marL="342900" lvl="0" indent="-342900" algn="ctr" eaLnBrk="1" hangingPunct="1">
                  <a:buSzPct val="60000"/>
                  <a:buFont typeface="Wingdings" panose="05000000000000000000" pitchFamily="2" charset="2"/>
                  <a:buNone/>
                </a:pPr>
                <a:r>
                  <a:rPr lang="zh-CN" altLang="en-US" sz="2400" b="1" dirty="0">
                    <a:latin typeface="Times New Roman" panose="02020603050405020304" pitchFamily="18" charset="0"/>
                    <a:ea typeface="黑体" panose="02010600030101010101" charset="-122"/>
                  </a:rPr>
                  <a:t>项目</a:t>
                </a:r>
                <a:endParaRPr lang="zh-CN" altLang="en-US" sz="2400" dirty="0">
                  <a:latin typeface="楷体_GB2312" panose="02010609030101010101" pitchFamily="49" charset="-122"/>
                  <a:ea typeface="黑体" panose="02010600030101010101" charset="-122"/>
                </a:endParaRPr>
              </a:p>
            </p:txBody>
          </p:sp>
          <p:sp>
            <p:nvSpPr>
              <p:cNvPr id="23558" name="椭圆形标注 271367"/>
              <p:cNvSpPr/>
              <p:nvPr/>
            </p:nvSpPr>
            <p:spPr>
              <a:xfrm>
                <a:off x="510" y="1123"/>
                <a:ext cx="590" cy="861"/>
              </a:xfrm>
              <a:prstGeom prst="wedgeEllipseCallout">
                <a:avLst>
                  <a:gd name="adj1" fmla="val -31185"/>
                  <a:gd name="adj2" fmla="val 87167"/>
                </a:avLst>
              </a:prstGeom>
              <a:solidFill>
                <a:srgbClr val="3366FF"/>
              </a:solidFill>
              <a:ln w="9525" cap="flat" cmpd="sng">
                <a:solidFill>
                  <a:srgbClr val="000000"/>
                </a:solidFill>
                <a:prstDash val="solid"/>
                <a:miter/>
                <a:headEnd type="none" w="med" len="med"/>
                <a:tailEnd type="none" w="med" len="med"/>
              </a:ln>
            </p:spPr>
            <p:txBody>
              <a:bodyPr wrap="none" lIns="90000" tIns="82800" rIns="91434" bIns="45718" anchor="t"/>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做什</a:t>
                </a:r>
                <a:endParaRPr lang="zh-CN" altLang="en-US" sz="20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么事？</a:t>
                </a:r>
                <a:endParaRPr lang="zh-CN" altLang="en-US" sz="2000" b="1" dirty="0">
                  <a:latin typeface="楷体_GB2312" panose="02010609030101010101" pitchFamily="49" charset="-122"/>
                  <a:ea typeface="黑体" panose="02010600030101010101" charset="-122"/>
                </a:endParaRPr>
              </a:p>
            </p:txBody>
          </p:sp>
        </p:grpSp>
        <p:sp>
          <p:nvSpPr>
            <p:cNvPr id="23559" name="上箭头标注 271368"/>
            <p:cNvSpPr/>
            <p:nvPr/>
          </p:nvSpPr>
          <p:spPr>
            <a:xfrm>
              <a:off x="284" y="3300"/>
              <a:ext cx="816" cy="1225"/>
            </a:xfrm>
            <a:prstGeom prst="upArrowCallout">
              <a:avLst>
                <a:gd name="adj1" fmla="val 25000"/>
                <a:gd name="adj2" fmla="val 25000"/>
                <a:gd name="adj3" fmla="val 25013"/>
                <a:gd name="adj4" fmla="val 66667"/>
              </a:avLst>
            </a:prstGeom>
            <a:solidFill>
              <a:srgbClr val="008000"/>
            </a:solidFill>
            <a:ln w="9525" cap="flat" cmpd="sng">
              <a:solidFill>
                <a:srgbClr val="000000"/>
              </a:solidFill>
              <a:prstDash val="solid"/>
              <a:miter/>
              <a:headEnd type="none" w="med" len="med"/>
              <a:tailEnd type="none" w="med" len="med"/>
            </a:ln>
          </p:spPr>
          <p:txBody>
            <a:bodyPr wrap="none" lIns="91434" tIns="45718" rIns="91434" bIns="45718" anchor="ctr"/>
            <a:p>
              <a:pPr marL="342900" lvl="0" indent="-342900" algn="ctr" eaLnBrk="1" hangingPunct="1">
                <a:lnSpc>
                  <a:spcPct val="80000"/>
                </a:lnSpc>
                <a:buSzPct val="60000"/>
                <a:buFont typeface="Wingdings" panose="05000000000000000000" pitchFamily="2" charset="2"/>
                <a:buNone/>
              </a:pPr>
              <a:r>
                <a:rPr lang="en-US" altLang="zh-CN" sz="2400" b="1" dirty="0">
                  <a:latin typeface="楷体_GB2312" panose="02010609030101010101" pitchFamily="49" charset="-122"/>
                  <a:ea typeface="黑体" panose="02010600030101010101" charset="-122"/>
                </a:rPr>
                <a:t>**</a:t>
              </a:r>
              <a:r>
                <a:rPr lang="zh-CN" altLang="en-US" sz="2400" b="1" dirty="0">
                  <a:latin typeface="楷体_GB2312" panose="02010609030101010101" pitchFamily="49" charset="-122"/>
                  <a:ea typeface="黑体" panose="02010600030101010101" charset="-122"/>
                </a:rPr>
                <a:t>培</a:t>
              </a:r>
              <a:endParaRPr lang="zh-CN" altLang="en-US" sz="24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400" b="1" dirty="0">
                  <a:latin typeface="楷体_GB2312" panose="02010609030101010101" pitchFamily="49" charset="-122"/>
                  <a:ea typeface="黑体" panose="02010600030101010101" charset="-122"/>
                </a:rPr>
                <a:t>训项目</a:t>
              </a:r>
              <a:endParaRPr lang="zh-CN" altLang="en-US" sz="2400" b="1" dirty="0">
                <a:latin typeface="楷体_GB2312" panose="02010609030101010101" pitchFamily="49" charset="-122"/>
                <a:ea typeface="黑体" panose="02010600030101010101" charset="-122"/>
              </a:endParaRPr>
            </a:p>
          </p:txBody>
        </p:sp>
        <p:sp>
          <p:nvSpPr>
            <p:cNvPr id="23560" name="上箭头标注 271369"/>
            <p:cNvSpPr/>
            <p:nvPr/>
          </p:nvSpPr>
          <p:spPr>
            <a:xfrm>
              <a:off x="1463" y="3300"/>
              <a:ext cx="816" cy="1225"/>
            </a:xfrm>
            <a:prstGeom prst="upArrowCallout">
              <a:avLst>
                <a:gd name="adj1" fmla="val 25000"/>
                <a:gd name="adj2" fmla="val 25000"/>
                <a:gd name="adj3" fmla="val 25013"/>
                <a:gd name="adj4" fmla="val 66667"/>
              </a:avLst>
            </a:prstGeom>
            <a:solidFill>
              <a:srgbClr val="008000"/>
            </a:solidFill>
            <a:ln w="9525" cap="flat" cmpd="sng">
              <a:solidFill>
                <a:srgbClr val="000000"/>
              </a:solidFill>
              <a:prstDash val="solid"/>
              <a:miter/>
              <a:headEnd type="none" w="med" len="med"/>
              <a:tailEnd type="none" w="med" len="med"/>
            </a:ln>
          </p:spPr>
          <p:txBody>
            <a:bodyPr wrap="none" lIns="91434" tIns="45718" rIns="91434" bIns="45718" anchor="ctr"/>
            <a:p>
              <a:pPr marL="342900" lvl="0" indent="-342900" algn="ctr" eaLnBrk="1" hangingPunct="1">
                <a:lnSpc>
                  <a:spcPct val="80000"/>
                </a:lnSpc>
                <a:buSzPct val="60000"/>
                <a:buFont typeface="Wingdings" panose="05000000000000000000" pitchFamily="2" charset="2"/>
                <a:buNone/>
              </a:pPr>
              <a:r>
                <a:rPr lang="en-US" altLang="zh-CN" sz="2400" b="1" dirty="0">
                  <a:latin typeface="楷体_GB2312" panose="02010609030101010101" pitchFamily="49" charset="-122"/>
                  <a:ea typeface="黑体" panose="02010600030101010101" charset="-122"/>
                </a:rPr>
                <a:t>1000</a:t>
              </a:r>
              <a:r>
                <a:rPr lang="zh-CN" altLang="en-US" sz="2400" b="1" dirty="0">
                  <a:latin typeface="楷体_GB2312" panose="02010609030101010101" pitchFamily="49" charset="-122"/>
                  <a:ea typeface="黑体" panose="02010600030101010101" charset="-122"/>
                </a:rPr>
                <a:t>万</a:t>
              </a:r>
              <a:endParaRPr lang="zh-CN" altLang="en-US" sz="2400" b="1" dirty="0">
                <a:latin typeface="楷体_GB2312" panose="02010609030101010101" pitchFamily="49" charset="-122"/>
                <a:ea typeface="黑体" panose="02010600030101010101" charset="-122"/>
              </a:endParaRPr>
            </a:p>
          </p:txBody>
        </p:sp>
        <p:sp>
          <p:nvSpPr>
            <p:cNvPr id="23561" name="上箭头标注 271370"/>
            <p:cNvSpPr/>
            <p:nvPr/>
          </p:nvSpPr>
          <p:spPr>
            <a:xfrm>
              <a:off x="2642" y="3300"/>
              <a:ext cx="816" cy="1225"/>
            </a:xfrm>
            <a:prstGeom prst="upArrowCallout">
              <a:avLst>
                <a:gd name="adj1" fmla="val 25000"/>
                <a:gd name="adj2" fmla="val 25000"/>
                <a:gd name="adj3" fmla="val 25013"/>
                <a:gd name="adj4" fmla="val 66667"/>
              </a:avLst>
            </a:prstGeom>
            <a:solidFill>
              <a:srgbClr val="008000"/>
            </a:solidFill>
            <a:ln w="9525" cap="flat" cmpd="sng">
              <a:solidFill>
                <a:srgbClr val="000000"/>
              </a:solidFill>
              <a:prstDash val="solid"/>
              <a:miter/>
              <a:headEnd type="none" w="med" len="med"/>
              <a:tailEnd type="none" w="med" len="med"/>
            </a:ln>
          </p:spPr>
          <p:txBody>
            <a:bodyPr wrap="none" lIns="91434" tIns="45718" rIns="91434" bIns="45718" anchor="ctr"/>
            <a:p>
              <a:pPr marL="342900" lvl="0" indent="-342900" algn="ctr" eaLnBrk="1" hangingPunct="1">
                <a:lnSpc>
                  <a:spcPct val="80000"/>
                </a:lnSpc>
                <a:buSzPct val="60000"/>
                <a:buFont typeface="Wingdings" panose="05000000000000000000" pitchFamily="2" charset="2"/>
                <a:buNone/>
              </a:pPr>
              <a:r>
                <a:rPr lang="zh-CN" altLang="en-US" sz="2400" b="1" dirty="0">
                  <a:latin typeface="楷体_GB2312" panose="02010609030101010101" pitchFamily="49" charset="-122"/>
                  <a:ea typeface="黑体" panose="02010600030101010101" charset="-122"/>
                </a:rPr>
                <a:t>培训</a:t>
              </a:r>
              <a:r>
                <a:rPr lang="en-US" altLang="zh-CN" sz="2400" b="1" dirty="0">
                  <a:latin typeface="楷体_GB2312" panose="02010609030101010101" pitchFamily="49" charset="-122"/>
                  <a:ea typeface="黑体" panose="02010600030101010101" charset="-122"/>
                </a:rPr>
                <a:t>1</a:t>
              </a:r>
              <a:r>
                <a:rPr lang="zh-CN" altLang="en-US" sz="2400" b="1" dirty="0">
                  <a:latin typeface="楷体_GB2312" panose="02010609030101010101" pitchFamily="49" charset="-122"/>
                  <a:ea typeface="黑体" panose="02010600030101010101" charset="-122"/>
                </a:rPr>
                <a:t>万</a:t>
              </a:r>
              <a:endParaRPr lang="zh-CN" altLang="en-US" sz="24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400" b="1" dirty="0">
                  <a:latin typeface="楷体_GB2312" panose="02010609030101010101" pitchFamily="49" charset="-122"/>
                  <a:ea typeface="黑体" panose="02010600030101010101" charset="-122"/>
                </a:rPr>
                <a:t>人次</a:t>
              </a:r>
              <a:endParaRPr lang="zh-CN" altLang="en-US" sz="2400" b="1" dirty="0">
                <a:latin typeface="楷体_GB2312" panose="02010609030101010101" pitchFamily="49" charset="-122"/>
                <a:ea typeface="黑体" panose="02010600030101010101" charset="-122"/>
              </a:endParaRPr>
            </a:p>
          </p:txBody>
        </p:sp>
        <p:sp>
          <p:nvSpPr>
            <p:cNvPr id="23562" name="上箭头标注 271371"/>
            <p:cNvSpPr/>
            <p:nvPr/>
          </p:nvSpPr>
          <p:spPr>
            <a:xfrm>
              <a:off x="3912" y="3300"/>
              <a:ext cx="816" cy="1225"/>
            </a:xfrm>
            <a:prstGeom prst="upArrowCallout">
              <a:avLst>
                <a:gd name="adj1" fmla="val 25000"/>
                <a:gd name="adj2" fmla="val 25000"/>
                <a:gd name="adj3" fmla="val 25013"/>
                <a:gd name="adj4" fmla="val 66667"/>
              </a:avLst>
            </a:prstGeom>
            <a:solidFill>
              <a:srgbClr val="008000"/>
            </a:solidFill>
            <a:ln w="9525" cap="flat" cmpd="sng">
              <a:solidFill>
                <a:srgbClr val="000000"/>
              </a:solidFill>
              <a:prstDash val="solid"/>
              <a:miter/>
              <a:headEnd type="none" w="med" len="med"/>
              <a:tailEnd type="none" w="med" len="med"/>
            </a:ln>
          </p:spPr>
          <p:txBody>
            <a:bodyPr wrap="none" lIns="91434" tIns="45718" rIns="91434" bIns="45718" anchor="ctr"/>
            <a:p>
              <a:pPr marL="342900" lvl="0" indent="-342900" algn="ctr" eaLnBrk="1" hangingPunct="1">
                <a:lnSpc>
                  <a:spcPct val="80000"/>
                </a:lnSpc>
                <a:buSzPct val="60000"/>
                <a:buFont typeface="Wingdings" panose="05000000000000000000" pitchFamily="2" charset="2"/>
                <a:buNone/>
              </a:pPr>
              <a:r>
                <a:rPr lang="zh-CN" altLang="en-US" sz="2400" b="1" dirty="0">
                  <a:latin typeface="楷体_GB2312" panose="02010609030101010101" pitchFamily="49" charset="-122"/>
                  <a:ea typeface="黑体" panose="02010600030101010101" charset="-122"/>
                </a:rPr>
                <a:t>成功就业</a:t>
              </a:r>
              <a:endParaRPr lang="zh-CN" altLang="en-US" sz="24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en-US" altLang="zh-CN" sz="2400" b="1" dirty="0">
                  <a:latin typeface="楷体_GB2312" panose="02010609030101010101" pitchFamily="49" charset="-122"/>
                  <a:ea typeface="黑体" panose="02010600030101010101" charset="-122"/>
                </a:rPr>
                <a:t>3</a:t>
              </a:r>
              <a:r>
                <a:rPr lang="zh-CN" altLang="en-US" sz="2400" b="1" dirty="0">
                  <a:latin typeface="楷体_GB2312" panose="02010609030101010101" pitchFamily="49" charset="-122"/>
                  <a:ea typeface="黑体" panose="02010600030101010101" charset="-122"/>
                </a:rPr>
                <a:t>千人</a:t>
              </a:r>
              <a:endParaRPr lang="zh-CN" altLang="en-US" sz="2400" b="1" dirty="0">
                <a:latin typeface="楷体_GB2312" panose="02010609030101010101" pitchFamily="49" charset="-122"/>
                <a:ea typeface="黑体" panose="02010600030101010101" charset="-122"/>
              </a:endParaRPr>
            </a:p>
          </p:txBody>
        </p:sp>
        <p:grpSp>
          <p:nvGrpSpPr>
            <p:cNvPr id="23563" name="组合 271372"/>
            <p:cNvGrpSpPr/>
            <p:nvPr/>
          </p:nvGrpSpPr>
          <p:grpSpPr>
            <a:xfrm>
              <a:off x="1100" y="1440"/>
              <a:ext cx="1179" cy="1860"/>
              <a:chOff x="1100" y="1077"/>
              <a:chExt cx="1179" cy="1860"/>
            </a:xfrm>
          </p:grpSpPr>
          <p:sp>
            <p:nvSpPr>
              <p:cNvPr id="23564" name="矩形 271373"/>
              <p:cNvSpPr/>
              <p:nvPr/>
            </p:nvSpPr>
            <p:spPr>
              <a:xfrm>
                <a:off x="1508" y="2302"/>
                <a:ext cx="771" cy="635"/>
              </a:xfrm>
              <a:prstGeom prst="rect">
                <a:avLst/>
              </a:prstGeom>
              <a:solidFill>
                <a:srgbClr val="00CCFF"/>
              </a:solidFill>
              <a:ln w="19050" cap="flat" cmpd="sng">
                <a:solidFill>
                  <a:srgbClr val="000000"/>
                </a:solidFill>
                <a:prstDash val="solid"/>
                <a:miter/>
                <a:headEnd type="none" w="med" len="med"/>
                <a:tailEnd type="none" w="med" len="med"/>
              </a:ln>
            </p:spPr>
            <p:txBody>
              <a:bodyPr lIns="50292" tIns="25146" rIns="50292" bIns="25146" anchor="ctr" anchorCtr="1"/>
              <a:p>
                <a:pPr marL="342900" lvl="0" indent="-342900" algn="ctr" eaLnBrk="1" hangingPunct="1">
                  <a:buSzPct val="60000"/>
                  <a:buFont typeface="Wingdings" panose="05000000000000000000" pitchFamily="2" charset="2"/>
                  <a:buNone/>
                </a:pPr>
                <a:r>
                  <a:rPr lang="zh-CN" altLang="en-US" sz="2400" b="1" dirty="0">
                    <a:latin typeface="Times New Roman" panose="02020603050405020304" pitchFamily="18" charset="0"/>
                    <a:ea typeface="黑体" panose="02010600030101010101" charset="-122"/>
                  </a:rPr>
                  <a:t>投入</a:t>
                </a:r>
                <a:endParaRPr lang="zh-CN" altLang="en-US" sz="2400" dirty="0">
                  <a:latin typeface="楷体_GB2312" panose="02010609030101010101" pitchFamily="49" charset="-122"/>
                  <a:ea typeface="黑体" panose="02010600030101010101" charset="-122"/>
                </a:endParaRPr>
              </a:p>
            </p:txBody>
          </p:sp>
          <p:sp>
            <p:nvSpPr>
              <p:cNvPr id="23565" name="椭圆形标注 271374"/>
              <p:cNvSpPr/>
              <p:nvPr/>
            </p:nvSpPr>
            <p:spPr>
              <a:xfrm>
                <a:off x="1554" y="1077"/>
                <a:ext cx="590" cy="861"/>
              </a:xfrm>
              <a:prstGeom prst="wedgeEllipseCallout">
                <a:avLst>
                  <a:gd name="adj1" fmla="val -23560"/>
                  <a:gd name="adj2" fmla="val 92509"/>
                </a:avLst>
              </a:prstGeom>
              <a:solidFill>
                <a:srgbClr val="3366FF"/>
              </a:solidFill>
              <a:ln w="9525" cap="flat" cmpd="sng">
                <a:solidFill>
                  <a:srgbClr val="000000"/>
                </a:solidFill>
                <a:prstDash val="solid"/>
                <a:miter/>
                <a:headEnd type="none" w="med" len="med"/>
                <a:tailEnd type="none" w="med" len="med"/>
              </a:ln>
            </p:spPr>
            <p:txBody>
              <a:bodyPr wrap="none" lIns="90000" tIns="82800" rIns="91434" bIns="45718" anchor="t"/>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化多</a:t>
                </a:r>
                <a:endParaRPr lang="zh-CN" altLang="en-US" sz="20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少钱？</a:t>
                </a:r>
                <a:endParaRPr lang="zh-CN" altLang="en-US" sz="2000" b="1" dirty="0">
                  <a:latin typeface="楷体_GB2312" panose="02010609030101010101" pitchFamily="49" charset="-122"/>
                  <a:ea typeface="黑体" panose="02010600030101010101" charset="-122"/>
                </a:endParaRPr>
              </a:p>
            </p:txBody>
          </p:sp>
          <p:sp>
            <p:nvSpPr>
              <p:cNvPr id="23566" name="下箭头 271375"/>
              <p:cNvSpPr/>
              <p:nvPr/>
            </p:nvSpPr>
            <p:spPr>
              <a:xfrm rot="-5400000">
                <a:off x="1238" y="2391"/>
                <a:ext cx="118" cy="394"/>
              </a:xfrm>
              <a:prstGeom prst="downArrow">
                <a:avLst>
                  <a:gd name="adj1" fmla="val 50000"/>
                  <a:gd name="adj2" fmla="val 83459"/>
                </a:avLst>
              </a:prstGeom>
              <a:solidFill>
                <a:srgbClr val="99CCFF">
                  <a:alpha val="86000"/>
                </a:srgbClr>
              </a:solidFill>
              <a:ln w="12700" cap="flat" cmpd="sng">
                <a:solidFill>
                  <a:srgbClr val="000000"/>
                </a:solidFill>
                <a:prstDash val="solid"/>
                <a:miter/>
                <a:headEnd type="none" w="med" len="med"/>
                <a:tailEnd type="none" w="med" len="med"/>
              </a:ln>
            </p:spPr>
            <p:txBody>
              <a:bodyPr anchor="t"/>
              <a:p>
                <a:pPr lvl="0" eaLnBrk="0" hangingPunct="0"/>
                <a:endParaRPr lang="zh-CN" altLang="en-US">
                  <a:latin typeface="Arial" panose="020B0604020202020204" pitchFamily="34" charset="0"/>
                  <a:ea typeface="宋体" panose="02010600030101010101" pitchFamily="2" charset="-122"/>
                </a:endParaRPr>
              </a:p>
            </p:txBody>
          </p:sp>
        </p:grpSp>
        <p:grpSp>
          <p:nvGrpSpPr>
            <p:cNvPr id="23567" name="组合 271376"/>
            <p:cNvGrpSpPr/>
            <p:nvPr/>
          </p:nvGrpSpPr>
          <p:grpSpPr>
            <a:xfrm>
              <a:off x="2279" y="1440"/>
              <a:ext cx="1180" cy="1860"/>
              <a:chOff x="2279" y="1077"/>
              <a:chExt cx="1180" cy="1860"/>
            </a:xfrm>
          </p:grpSpPr>
          <p:sp>
            <p:nvSpPr>
              <p:cNvPr id="23568" name="矩形 271377"/>
              <p:cNvSpPr/>
              <p:nvPr/>
            </p:nvSpPr>
            <p:spPr>
              <a:xfrm>
                <a:off x="2688" y="2302"/>
                <a:ext cx="771" cy="635"/>
              </a:xfrm>
              <a:prstGeom prst="rect">
                <a:avLst/>
              </a:prstGeom>
              <a:solidFill>
                <a:srgbClr val="00CCFF"/>
              </a:solidFill>
              <a:ln w="19050" cap="flat" cmpd="sng">
                <a:solidFill>
                  <a:srgbClr val="000000"/>
                </a:solidFill>
                <a:prstDash val="solid"/>
                <a:miter/>
                <a:headEnd type="none" w="med" len="med"/>
                <a:tailEnd type="none" w="med" len="med"/>
              </a:ln>
            </p:spPr>
            <p:txBody>
              <a:bodyPr lIns="50292" tIns="25146" rIns="50292" bIns="25146" anchor="ctr" anchorCtr="1"/>
              <a:p>
                <a:pPr marL="342900" lvl="0" indent="-342900" algn="ctr" eaLnBrk="1" hangingPunct="1">
                  <a:buSzPct val="60000"/>
                  <a:buFont typeface="Wingdings" panose="05000000000000000000" pitchFamily="2" charset="2"/>
                  <a:buNone/>
                </a:pPr>
                <a:r>
                  <a:rPr lang="zh-CN" altLang="en-US" sz="2400" b="1" dirty="0">
                    <a:latin typeface="Times New Roman" panose="02020603050405020304" pitchFamily="18" charset="0"/>
                    <a:ea typeface="黑体" panose="02010600030101010101" charset="-122"/>
                  </a:rPr>
                  <a:t>产出</a:t>
                </a:r>
                <a:endParaRPr lang="zh-CN" altLang="en-US" sz="2400" dirty="0">
                  <a:latin typeface="楷体_GB2312" panose="02010609030101010101" pitchFamily="49" charset="-122"/>
                  <a:ea typeface="黑体" panose="02010600030101010101" charset="-122"/>
                </a:endParaRPr>
              </a:p>
            </p:txBody>
          </p:sp>
          <p:sp>
            <p:nvSpPr>
              <p:cNvPr id="23569" name="椭圆形标注 271378"/>
              <p:cNvSpPr/>
              <p:nvPr/>
            </p:nvSpPr>
            <p:spPr>
              <a:xfrm>
                <a:off x="2642" y="1077"/>
                <a:ext cx="726" cy="861"/>
              </a:xfrm>
              <a:prstGeom prst="wedgeEllipseCallout">
                <a:avLst>
                  <a:gd name="adj1" fmla="val -9778"/>
                  <a:gd name="adj2" fmla="val 92509"/>
                </a:avLst>
              </a:prstGeom>
              <a:solidFill>
                <a:srgbClr val="3366FF"/>
              </a:solidFill>
              <a:ln w="9525" cap="flat" cmpd="sng">
                <a:solidFill>
                  <a:srgbClr val="000000"/>
                </a:solidFill>
                <a:prstDash val="solid"/>
                <a:miter/>
                <a:headEnd type="none" w="med" len="med"/>
                <a:tailEnd type="none" w="med" len="med"/>
              </a:ln>
            </p:spPr>
            <p:txBody>
              <a:bodyPr wrap="none" lIns="90000" tIns="82800" rIns="91434" bIns="45718" anchor="t"/>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完成</a:t>
                </a:r>
                <a:endParaRPr lang="zh-CN" altLang="en-US" sz="20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多少</a:t>
                </a:r>
                <a:endParaRPr lang="zh-CN" altLang="en-US" sz="20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任务？</a:t>
                </a:r>
                <a:endParaRPr lang="zh-CN" altLang="en-US" sz="2000" b="1" dirty="0">
                  <a:latin typeface="楷体_GB2312" panose="02010609030101010101" pitchFamily="49" charset="-122"/>
                  <a:ea typeface="黑体" panose="02010600030101010101" charset="-122"/>
                </a:endParaRPr>
              </a:p>
            </p:txBody>
          </p:sp>
          <p:sp>
            <p:nvSpPr>
              <p:cNvPr id="23570" name="下箭头 271379"/>
              <p:cNvSpPr/>
              <p:nvPr/>
            </p:nvSpPr>
            <p:spPr>
              <a:xfrm rot="-5400000">
                <a:off x="2417" y="2391"/>
                <a:ext cx="118" cy="394"/>
              </a:xfrm>
              <a:prstGeom prst="downArrow">
                <a:avLst>
                  <a:gd name="adj1" fmla="val 50000"/>
                  <a:gd name="adj2" fmla="val 83459"/>
                </a:avLst>
              </a:prstGeom>
              <a:solidFill>
                <a:srgbClr val="99CCFF">
                  <a:alpha val="86000"/>
                </a:srgbClr>
              </a:solidFill>
              <a:ln w="12700" cap="flat" cmpd="sng">
                <a:solidFill>
                  <a:srgbClr val="000000"/>
                </a:solidFill>
                <a:prstDash val="solid"/>
                <a:miter/>
                <a:headEnd type="none" w="med" len="med"/>
                <a:tailEnd type="none" w="med" len="med"/>
              </a:ln>
            </p:spPr>
            <p:txBody>
              <a:bodyPr anchor="t"/>
              <a:p>
                <a:pPr lvl="0" eaLnBrk="0" hangingPunct="0"/>
                <a:endParaRPr lang="zh-CN" altLang="en-US">
                  <a:latin typeface="Arial" panose="020B0604020202020204" pitchFamily="34" charset="0"/>
                  <a:ea typeface="宋体" panose="02010600030101010101" pitchFamily="2" charset="-122"/>
                </a:endParaRPr>
              </a:p>
            </p:txBody>
          </p:sp>
        </p:grpSp>
        <p:grpSp>
          <p:nvGrpSpPr>
            <p:cNvPr id="23571" name="组合 271380"/>
            <p:cNvGrpSpPr/>
            <p:nvPr/>
          </p:nvGrpSpPr>
          <p:grpSpPr>
            <a:xfrm>
              <a:off x="3459" y="1531"/>
              <a:ext cx="1269" cy="1769"/>
              <a:chOff x="3459" y="1168"/>
              <a:chExt cx="1269" cy="1769"/>
            </a:xfrm>
          </p:grpSpPr>
          <p:sp>
            <p:nvSpPr>
              <p:cNvPr id="23572" name="矩形 271381"/>
              <p:cNvSpPr/>
              <p:nvPr/>
            </p:nvSpPr>
            <p:spPr>
              <a:xfrm>
                <a:off x="3867" y="2302"/>
                <a:ext cx="771" cy="635"/>
              </a:xfrm>
              <a:prstGeom prst="rect">
                <a:avLst/>
              </a:prstGeom>
              <a:solidFill>
                <a:srgbClr val="00CCFF"/>
              </a:solidFill>
              <a:ln w="19050" cap="flat" cmpd="sng">
                <a:solidFill>
                  <a:srgbClr val="000000"/>
                </a:solidFill>
                <a:prstDash val="solid"/>
                <a:miter/>
                <a:headEnd type="none" w="med" len="med"/>
                <a:tailEnd type="none" w="med" len="med"/>
              </a:ln>
            </p:spPr>
            <p:txBody>
              <a:bodyPr lIns="50292" tIns="25146" rIns="50292" bIns="25146" anchor="ctr" anchorCtr="1"/>
              <a:p>
                <a:pPr marL="342900" lvl="0" indent="-342900" algn="ctr" eaLnBrk="1" hangingPunct="1">
                  <a:buSzPct val="60000"/>
                  <a:buFont typeface="Wingdings" panose="05000000000000000000" pitchFamily="2" charset="2"/>
                  <a:buNone/>
                </a:pPr>
                <a:r>
                  <a:rPr lang="zh-CN" altLang="en-US" sz="2400" b="1" dirty="0">
                    <a:latin typeface="Times New Roman" panose="02020603050405020304" pitchFamily="18" charset="0"/>
                    <a:ea typeface="黑体" panose="02010600030101010101" charset="-122"/>
                  </a:rPr>
                  <a:t>成果</a:t>
                </a:r>
                <a:endParaRPr lang="zh-CN" altLang="en-US" sz="2400" dirty="0">
                  <a:latin typeface="楷体_GB2312" panose="02010609030101010101" pitchFamily="49" charset="-122"/>
                  <a:ea typeface="黑体" panose="02010600030101010101" charset="-122"/>
                </a:endParaRPr>
              </a:p>
            </p:txBody>
          </p:sp>
          <p:sp>
            <p:nvSpPr>
              <p:cNvPr id="23573" name="椭圆形标注 271382"/>
              <p:cNvSpPr/>
              <p:nvPr/>
            </p:nvSpPr>
            <p:spPr>
              <a:xfrm>
                <a:off x="3867" y="1168"/>
                <a:ext cx="861" cy="861"/>
              </a:xfrm>
              <a:prstGeom prst="wedgeEllipseCallout">
                <a:avLst>
                  <a:gd name="adj1" fmla="val -8769"/>
                  <a:gd name="adj2" fmla="val 78921"/>
                </a:avLst>
              </a:prstGeom>
              <a:solidFill>
                <a:srgbClr val="3366FF"/>
              </a:solidFill>
              <a:ln w="9525" cap="flat" cmpd="sng">
                <a:solidFill>
                  <a:srgbClr val="000000"/>
                </a:solidFill>
                <a:prstDash val="solid"/>
                <a:miter/>
                <a:headEnd type="none" w="med" len="med"/>
                <a:tailEnd type="none" w="med" len="med"/>
              </a:ln>
            </p:spPr>
            <p:txBody>
              <a:bodyPr wrap="none" lIns="90000" tIns="82800" rIns="91434" bIns="45718" anchor="t"/>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达到</a:t>
                </a:r>
                <a:endParaRPr lang="zh-CN" altLang="en-US" sz="20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什么</a:t>
                </a:r>
                <a:endParaRPr lang="zh-CN" altLang="en-US" sz="20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效果</a:t>
                </a:r>
                <a:r>
                  <a:rPr lang="zh-CN" altLang="en-US" sz="2400" b="1" dirty="0">
                    <a:latin typeface="楷体_GB2312" panose="02010609030101010101" pitchFamily="49" charset="-122"/>
                    <a:ea typeface="黑体" panose="02010600030101010101" charset="-122"/>
                  </a:rPr>
                  <a:t>？</a:t>
                </a:r>
                <a:endParaRPr lang="zh-CN" altLang="en-US" sz="2400" b="1" dirty="0">
                  <a:latin typeface="楷体_GB2312" panose="02010609030101010101" pitchFamily="49" charset="-122"/>
                  <a:ea typeface="黑体" panose="02010600030101010101" charset="-122"/>
                </a:endParaRPr>
              </a:p>
            </p:txBody>
          </p:sp>
          <p:sp>
            <p:nvSpPr>
              <p:cNvPr id="23574" name="下箭头 271383"/>
              <p:cNvSpPr/>
              <p:nvPr/>
            </p:nvSpPr>
            <p:spPr>
              <a:xfrm rot="-5400000">
                <a:off x="3597" y="2391"/>
                <a:ext cx="118" cy="394"/>
              </a:xfrm>
              <a:prstGeom prst="downArrow">
                <a:avLst>
                  <a:gd name="adj1" fmla="val 50000"/>
                  <a:gd name="adj2" fmla="val 83459"/>
                </a:avLst>
              </a:prstGeom>
              <a:solidFill>
                <a:srgbClr val="99CCFF">
                  <a:alpha val="86000"/>
                </a:srgbClr>
              </a:solidFill>
              <a:ln w="12700" cap="flat" cmpd="sng">
                <a:solidFill>
                  <a:srgbClr val="000000"/>
                </a:solidFill>
                <a:prstDash val="solid"/>
                <a:miter/>
                <a:headEnd type="none" w="med" len="med"/>
                <a:tailEnd type="none" w="med" len="med"/>
              </a:ln>
            </p:spPr>
            <p:txBody>
              <a:bodyPr anchor="t"/>
              <a:p>
                <a:pPr lvl="0" eaLnBrk="0" hangingPunct="0"/>
                <a:endParaRPr lang="zh-CN" altLang="en-US">
                  <a:latin typeface="Arial" panose="020B0604020202020204" pitchFamily="34" charset="0"/>
                  <a:ea typeface="宋体" panose="02010600030101010101" pitchFamily="2" charset="-122"/>
                </a:endParaRPr>
              </a:p>
            </p:txBody>
          </p:sp>
        </p:grpSp>
        <p:grpSp>
          <p:nvGrpSpPr>
            <p:cNvPr id="23575" name="组合 271384"/>
            <p:cNvGrpSpPr/>
            <p:nvPr/>
          </p:nvGrpSpPr>
          <p:grpSpPr>
            <a:xfrm>
              <a:off x="4638" y="1531"/>
              <a:ext cx="1315" cy="1769"/>
              <a:chOff x="4638" y="1168"/>
              <a:chExt cx="1315" cy="1769"/>
            </a:xfrm>
          </p:grpSpPr>
          <p:sp>
            <p:nvSpPr>
              <p:cNvPr id="23576" name="矩形 271385"/>
              <p:cNvSpPr/>
              <p:nvPr/>
            </p:nvSpPr>
            <p:spPr>
              <a:xfrm>
                <a:off x="5046" y="2302"/>
                <a:ext cx="771" cy="635"/>
              </a:xfrm>
              <a:prstGeom prst="rect">
                <a:avLst/>
              </a:prstGeom>
              <a:solidFill>
                <a:srgbClr val="00CCFF"/>
              </a:solidFill>
              <a:ln w="19050" cap="flat" cmpd="sng">
                <a:solidFill>
                  <a:srgbClr val="000000"/>
                </a:solidFill>
                <a:prstDash val="solid"/>
                <a:miter/>
                <a:headEnd type="none" w="med" len="med"/>
                <a:tailEnd type="none" w="med" len="med"/>
              </a:ln>
            </p:spPr>
            <p:txBody>
              <a:bodyPr lIns="50292" tIns="25146" rIns="50292" bIns="25146" anchor="ctr" anchorCtr="1"/>
              <a:p>
                <a:pPr marL="342900" lvl="0" indent="-342900" algn="ctr" eaLnBrk="1" hangingPunct="1">
                  <a:buSzPct val="60000"/>
                  <a:buFont typeface="Wingdings" panose="05000000000000000000" pitchFamily="2" charset="2"/>
                  <a:buNone/>
                </a:pPr>
                <a:r>
                  <a:rPr lang="zh-CN" altLang="en-US" sz="2400" b="1" dirty="0">
                    <a:latin typeface="Times New Roman" panose="02020603050405020304" pitchFamily="18" charset="0"/>
                    <a:ea typeface="黑体" panose="02010600030101010101" charset="-122"/>
                  </a:rPr>
                  <a:t>效率</a:t>
                </a:r>
                <a:endParaRPr lang="zh-CN" altLang="en-US" sz="2400" dirty="0">
                  <a:latin typeface="楷体_GB2312" panose="02010609030101010101" pitchFamily="49" charset="-122"/>
                  <a:ea typeface="黑体" panose="02010600030101010101" charset="-122"/>
                </a:endParaRPr>
              </a:p>
            </p:txBody>
          </p:sp>
          <p:sp>
            <p:nvSpPr>
              <p:cNvPr id="23577" name="椭圆形标注 271386"/>
              <p:cNvSpPr/>
              <p:nvPr/>
            </p:nvSpPr>
            <p:spPr>
              <a:xfrm>
                <a:off x="5092" y="1168"/>
                <a:ext cx="861" cy="861"/>
              </a:xfrm>
              <a:prstGeom prst="wedgeEllipseCallout">
                <a:avLst>
                  <a:gd name="adj1" fmla="val -8769"/>
                  <a:gd name="adj2" fmla="val 78921"/>
                </a:avLst>
              </a:prstGeom>
              <a:solidFill>
                <a:srgbClr val="3366FF"/>
              </a:solidFill>
              <a:ln w="9525" cap="flat" cmpd="sng">
                <a:solidFill>
                  <a:srgbClr val="000000"/>
                </a:solidFill>
                <a:prstDash val="solid"/>
                <a:miter/>
                <a:headEnd type="none" w="med" len="med"/>
                <a:tailEnd type="none" w="med" len="med"/>
              </a:ln>
            </p:spPr>
            <p:txBody>
              <a:bodyPr wrap="none" lIns="90000" tIns="82800" rIns="91434" bIns="45718" anchor="t"/>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投入</a:t>
                </a:r>
                <a:endParaRPr lang="zh-CN" altLang="en-US" sz="20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产出</a:t>
                </a:r>
                <a:endParaRPr lang="zh-CN" altLang="en-US" sz="2000" b="1" dirty="0">
                  <a:latin typeface="楷体_GB2312" panose="02010609030101010101" pitchFamily="49" charset="-122"/>
                  <a:ea typeface="黑体" panose="02010600030101010101" charset="-122"/>
                </a:endParaRPr>
              </a:p>
              <a:p>
                <a:pPr marL="342900" lvl="0" indent="-342900" algn="ctr" eaLnBrk="1" hangingPunct="1">
                  <a:lnSpc>
                    <a:spcPct val="80000"/>
                  </a:lnSpc>
                  <a:buSzPct val="60000"/>
                  <a:buFont typeface="Wingdings" panose="05000000000000000000" pitchFamily="2" charset="2"/>
                  <a:buNone/>
                </a:pPr>
                <a:r>
                  <a:rPr lang="zh-CN" altLang="en-US" sz="2000" b="1" dirty="0">
                    <a:latin typeface="楷体_GB2312" panose="02010609030101010101" pitchFamily="49" charset="-122"/>
                    <a:ea typeface="黑体" panose="02010600030101010101" charset="-122"/>
                  </a:rPr>
                  <a:t>比？</a:t>
                </a:r>
                <a:endParaRPr lang="zh-CN" altLang="en-US" sz="2000" b="1" dirty="0">
                  <a:latin typeface="楷体_GB2312" panose="02010609030101010101" pitchFamily="49" charset="-122"/>
                  <a:ea typeface="黑体" panose="02010600030101010101" charset="-122"/>
                </a:endParaRPr>
              </a:p>
            </p:txBody>
          </p:sp>
          <p:sp>
            <p:nvSpPr>
              <p:cNvPr id="23578" name="下箭头 271387"/>
              <p:cNvSpPr/>
              <p:nvPr/>
            </p:nvSpPr>
            <p:spPr>
              <a:xfrm rot="-5400000">
                <a:off x="4776" y="2391"/>
                <a:ext cx="118" cy="394"/>
              </a:xfrm>
              <a:prstGeom prst="downArrow">
                <a:avLst>
                  <a:gd name="adj1" fmla="val 50000"/>
                  <a:gd name="adj2" fmla="val 83459"/>
                </a:avLst>
              </a:prstGeom>
              <a:solidFill>
                <a:srgbClr val="99CCFF">
                  <a:alpha val="86000"/>
                </a:srgbClr>
              </a:solidFill>
              <a:ln w="12700" cap="flat" cmpd="sng">
                <a:solidFill>
                  <a:srgbClr val="000000"/>
                </a:solidFill>
                <a:prstDash val="solid"/>
                <a:miter/>
                <a:headEnd type="none" w="med" len="med"/>
                <a:tailEnd type="none" w="med" len="med"/>
              </a:ln>
            </p:spPr>
            <p:txBody>
              <a:bodyPr anchor="t"/>
              <a:p>
                <a:pPr lvl="0" eaLnBrk="0" hangingPunct="0"/>
                <a:endParaRPr lang="zh-CN" altLang="en-US">
                  <a:latin typeface="Arial" panose="020B0604020202020204" pitchFamily="34" charset="0"/>
                  <a:ea typeface="宋体" panose="02010600030101010101" pitchFamily="2" charset="-122"/>
                </a:endParaRPr>
              </a:p>
            </p:txBody>
          </p:sp>
        </p:grpSp>
      </p:grpSp>
    </p:spTree>
  </p:cSld>
  <p:clrMapOvr>
    <a:masterClrMapping/>
  </p:clrMapOvr>
  <p:transition>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279576" y="332656"/>
            <a:ext cx="6912744" cy="432000"/>
          </a:xfrm>
        </p:spPr>
        <p:txBody>
          <a:bodyPr>
            <a:normAutofit fontScale="90000"/>
          </a:bodyPr>
          <a:lstStyle/>
          <a:p>
            <a:r>
              <a:rPr lang="en-US" altLang="zh-CN" sz="3200" b="1" dirty="0">
                <a:solidFill>
                  <a:srgbClr val="002060"/>
                </a:solidFill>
                <a:latin typeface="+mn-ea"/>
                <a:ea typeface="+mn-ea"/>
              </a:rPr>
              <a:t>（</a:t>
            </a:r>
            <a:r>
              <a:rPr lang="zh-CN" altLang="en-US" sz="3200" b="1" dirty="0">
                <a:solidFill>
                  <a:srgbClr val="002060"/>
                </a:solidFill>
                <a:latin typeface="+mn-ea"/>
                <a:ea typeface="+mn-ea"/>
              </a:rPr>
              <a:t>二</a:t>
            </a:r>
            <a:r>
              <a:rPr lang="en-US" altLang="zh-CN" sz="3200" b="1" dirty="0">
                <a:solidFill>
                  <a:srgbClr val="002060"/>
                </a:solidFill>
                <a:latin typeface="+mn-ea"/>
                <a:ea typeface="+mn-ea"/>
              </a:rPr>
              <a:t>）</a:t>
            </a:r>
            <a:r>
              <a:rPr lang="zh-CN" altLang="en-US" sz="3200" b="1" dirty="0">
                <a:solidFill>
                  <a:srgbClr val="002060"/>
                </a:solidFill>
                <a:latin typeface="+mn-ea"/>
                <a:ea typeface="+mn-ea"/>
              </a:rPr>
              <a:t>强化绩效目标管理</a:t>
            </a:r>
            <a:br>
              <a:rPr lang="zh-CN" altLang="zh-CN" sz="3200" dirty="0">
                <a:solidFill>
                  <a:srgbClr val="002060"/>
                </a:solidFill>
                <a:latin typeface="+mn-ea"/>
                <a:ea typeface="+mn-ea"/>
              </a:rPr>
            </a:br>
            <a:endParaRPr lang="zh-CN" altLang="en-US" sz="3200" b="1" dirty="0">
              <a:solidFill>
                <a:srgbClr val="002060"/>
              </a:solidFill>
              <a:latin typeface="+mn-ea"/>
              <a:ea typeface="+mn-ea"/>
            </a:endParaRPr>
          </a:p>
        </p:txBody>
      </p:sp>
      <p:sp>
        <p:nvSpPr>
          <p:cNvPr id="4" name="内容占位符 2"/>
          <p:cNvSpPr>
            <a:spLocks noGrp="1"/>
          </p:cNvSpPr>
          <p:nvPr>
            <p:ph idx="1"/>
          </p:nvPr>
        </p:nvSpPr>
        <p:spPr>
          <a:xfrm>
            <a:off x="1847528" y="908720"/>
            <a:ext cx="8229600" cy="4752528"/>
          </a:xfrm>
          <a:noFill/>
        </p:spPr>
        <p:txBody>
          <a:bodyPr/>
          <a:lstStyle/>
          <a:p>
            <a:pPr>
              <a:defRPr/>
            </a:pPr>
            <a:r>
              <a:rPr lang="zh-CN" altLang="en-US" sz="2400" b="1" dirty="0">
                <a:solidFill>
                  <a:srgbClr val="002060"/>
                </a:solidFill>
                <a:latin typeface="+mn-ea"/>
              </a:rPr>
              <a:t>（</a:t>
            </a:r>
            <a:r>
              <a:rPr lang="en-US" altLang="zh-CN" sz="2400" b="1" dirty="0">
                <a:solidFill>
                  <a:srgbClr val="002060"/>
                </a:solidFill>
                <a:latin typeface="+mn-ea"/>
              </a:rPr>
              <a:t>1</a:t>
            </a:r>
            <a:r>
              <a:rPr lang="zh-CN" altLang="en-US" sz="2400" b="1" dirty="0">
                <a:solidFill>
                  <a:srgbClr val="002060"/>
                </a:solidFill>
                <a:latin typeface="+mn-ea"/>
              </a:rPr>
              <a:t>）绩效目标管理是整个</a:t>
            </a:r>
            <a:r>
              <a:rPr lang="zh-CN" altLang="en-US" sz="2400" b="1" dirty="0">
                <a:solidFill>
                  <a:srgbClr val="FF0000"/>
                </a:solidFill>
                <a:latin typeface="+mn-ea"/>
              </a:rPr>
              <a:t>预算绩效管理的起点、基础和前提</a:t>
            </a:r>
            <a:r>
              <a:rPr lang="zh-CN" altLang="en-US" sz="2400" b="1" dirty="0">
                <a:solidFill>
                  <a:srgbClr val="002060"/>
                </a:solidFill>
                <a:latin typeface="+mn-ea"/>
              </a:rPr>
              <a:t>，对绩效预算编制、绩效目标评审、绩效运行监控和绩效评价都具有深刻影响。</a:t>
            </a:r>
            <a:endParaRPr lang="en-US" altLang="zh-CN" sz="2400" b="1" dirty="0">
              <a:solidFill>
                <a:srgbClr val="002060"/>
              </a:solidFill>
              <a:latin typeface="+mn-ea"/>
            </a:endParaRPr>
          </a:p>
          <a:p>
            <a:pPr>
              <a:defRPr/>
            </a:pPr>
            <a:r>
              <a:rPr lang="en-US" altLang="zh-CN" sz="2400" b="1" dirty="0">
                <a:solidFill>
                  <a:srgbClr val="002060"/>
                </a:solidFill>
              </a:rPr>
              <a:t>（2）</a:t>
            </a:r>
            <a:r>
              <a:rPr lang="zh-CN" altLang="en-US" sz="2400" b="1" dirty="0">
                <a:solidFill>
                  <a:srgbClr val="FF0000"/>
                </a:solidFill>
              </a:rPr>
              <a:t>改变预算资金分配的固化格局</a:t>
            </a:r>
            <a:r>
              <a:rPr lang="zh-CN" altLang="en-US" sz="2400" b="1" dirty="0">
                <a:solidFill>
                  <a:srgbClr val="002060"/>
                </a:solidFill>
              </a:rPr>
              <a:t>。</a:t>
            </a:r>
            <a:endParaRPr lang="en-US" altLang="zh-CN" sz="2400" b="1" dirty="0">
              <a:solidFill>
                <a:srgbClr val="002060"/>
              </a:solidFill>
            </a:endParaRPr>
          </a:p>
          <a:p>
            <a:pPr>
              <a:buNone/>
              <a:defRPr/>
            </a:pPr>
            <a:r>
              <a:rPr lang="en-US" altLang="zh-CN" sz="2400" b="1" dirty="0">
                <a:solidFill>
                  <a:srgbClr val="002060"/>
                </a:solidFill>
              </a:rPr>
              <a:t>  </a:t>
            </a:r>
            <a:r>
              <a:rPr lang="zh-CN" altLang="en-US" sz="2400" b="1" dirty="0">
                <a:solidFill>
                  <a:srgbClr val="002060"/>
                </a:solidFill>
              </a:rPr>
              <a:t>通过</a:t>
            </a:r>
            <a:r>
              <a:rPr lang="zh-CN" altLang="en-US" sz="2400" b="1" dirty="0">
                <a:solidFill>
                  <a:srgbClr val="FF0000"/>
                </a:solidFill>
              </a:rPr>
              <a:t>目标</a:t>
            </a:r>
            <a:r>
              <a:rPr lang="en-US" altLang="zh-CN" sz="2400" b="1" dirty="0">
                <a:solidFill>
                  <a:srgbClr val="FF0000"/>
                </a:solidFill>
              </a:rPr>
              <a:t>—</a:t>
            </a:r>
            <a:r>
              <a:rPr lang="zh-CN" altLang="en-US" sz="2400" b="1" dirty="0">
                <a:solidFill>
                  <a:srgbClr val="FF0000"/>
                </a:solidFill>
              </a:rPr>
              <a:t>任务</a:t>
            </a:r>
            <a:r>
              <a:rPr lang="en-US" altLang="zh-CN" sz="2400" b="1" dirty="0">
                <a:solidFill>
                  <a:srgbClr val="FF0000"/>
                </a:solidFill>
              </a:rPr>
              <a:t>—</a:t>
            </a:r>
            <a:r>
              <a:rPr lang="zh-CN" altLang="en-US" sz="2400" b="1" dirty="0">
                <a:solidFill>
                  <a:srgbClr val="FF0000"/>
                </a:solidFill>
              </a:rPr>
              <a:t>人财物</a:t>
            </a:r>
            <a:r>
              <a:rPr lang="en-US" altLang="zh-CN" sz="2400" b="1" dirty="0">
                <a:solidFill>
                  <a:srgbClr val="FF0000"/>
                </a:solidFill>
              </a:rPr>
              <a:t>—</a:t>
            </a:r>
            <a:r>
              <a:rPr lang="zh-CN" altLang="en-US" sz="2400" b="1" dirty="0">
                <a:solidFill>
                  <a:srgbClr val="FF0000"/>
                </a:solidFill>
              </a:rPr>
              <a:t>预算</a:t>
            </a:r>
            <a:r>
              <a:rPr lang="zh-CN" altLang="en-US" sz="2400" b="1" dirty="0">
                <a:solidFill>
                  <a:srgbClr val="002060"/>
                </a:solidFill>
              </a:rPr>
              <a:t>的预竞争决策机制，将资金引入效益高的领域。</a:t>
            </a:r>
            <a:endParaRPr lang="en-US" altLang="zh-CN" sz="2400" b="1" dirty="0">
              <a:solidFill>
                <a:srgbClr val="002060"/>
              </a:solidFill>
            </a:endParaRPr>
          </a:p>
          <a:p>
            <a:pPr>
              <a:defRPr/>
            </a:pPr>
            <a:r>
              <a:rPr lang="zh-CN" altLang="en-US" sz="2400" b="1" dirty="0">
                <a:solidFill>
                  <a:srgbClr val="002060"/>
                </a:solidFill>
              </a:rPr>
              <a:t>（</a:t>
            </a:r>
            <a:r>
              <a:rPr lang="en-US" altLang="zh-CN" sz="2400" b="1" dirty="0">
                <a:solidFill>
                  <a:srgbClr val="002060"/>
                </a:solidFill>
              </a:rPr>
              <a:t>3</a:t>
            </a:r>
            <a:r>
              <a:rPr lang="zh-CN" altLang="en-US" sz="2400" b="1" dirty="0">
                <a:solidFill>
                  <a:srgbClr val="002060"/>
                </a:solidFill>
              </a:rPr>
              <a:t>）</a:t>
            </a:r>
            <a:r>
              <a:rPr lang="en-US" altLang="zh-CN" sz="2400" b="1" dirty="0">
                <a:solidFill>
                  <a:srgbClr val="FF0000"/>
                </a:solidFill>
              </a:rPr>
              <a:t>《</a:t>
            </a:r>
            <a:r>
              <a:rPr lang="zh-CN" altLang="en-US" sz="2400" b="1" dirty="0">
                <a:solidFill>
                  <a:srgbClr val="FF0000"/>
                </a:solidFill>
              </a:rPr>
              <a:t>中央部门预算绩效目标管理办法</a:t>
            </a:r>
            <a:r>
              <a:rPr lang="en-US" altLang="zh-CN" sz="2400" b="1" dirty="0">
                <a:solidFill>
                  <a:srgbClr val="FF0000"/>
                </a:solidFill>
              </a:rPr>
              <a:t>》</a:t>
            </a:r>
            <a:r>
              <a:rPr lang="zh-CN" altLang="en-US" sz="2400" b="1" dirty="0">
                <a:solidFill>
                  <a:srgbClr val="002060"/>
                </a:solidFill>
              </a:rPr>
              <a:t>规定， 绩效目标是部门预算安排的重要依据。未按要求设定绩效目标的项目支出，不得纳入项目库管理，不得申请预算资金。绩效目标审核结果为“差”的，不得进入预算安排流程。</a:t>
            </a:r>
            <a:endParaRPr lang="en-US" altLang="zh-CN" sz="2400" b="1" dirty="0">
              <a:solidFill>
                <a:srgbClr val="002060"/>
              </a:solidFill>
            </a:endParaRPr>
          </a:p>
          <a:p>
            <a:pPr>
              <a:defRPr/>
            </a:pPr>
            <a:endParaRPr lang="en-US" altLang="zh-CN" sz="24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42710" y="454821"/>
            <a:ext cx="3099315" cy="3108044"/>
            <a:chOff x="8371674" y="1513076"/>
            <a:chExt cx="3099315" cy="3108044"/>
          </a:xfrm>
        </p:grpSpPr>
        <p:grpSp>
          <p:nvGrpSpPr>
            <p:cNvPr id="7" name="组合 6"/>
            <p:cNvGrpSpPr/>
            <p:nvPr/>
          </p:nvGrpSpPr>
          <p:grpSpPr>
            <a:xfrm>
              <a:off x="9293089" y="1513081"/>
              <a:ext cx="2177898" cy="2177896"/>
              <a:chOff x="2772840" y="1518635"/>
              <a:chExt cx="1657622" cy="1657621"/>
            </a:xfrm>
            <a:solidFill>
              <a:srgbClr val="262626"/>
            </a:solidFill>
          </p:grpSpPr>
          <p:sp>
            <p:nvSpPr>
              <p:cNvPr id="8" name="任意多边形: 形状 6"/>
              <p:cNvSpPr/>
              <p:nvPr/>
            </p:nvSpPr>
            <p:spPr>
              <a:xfrm rot="10800000">
                <a:off x="2772840" y="1518635"/>
                <a:ext cx="1657622" cy="1657621"/>
              </a:xfrm>
              <a:custGeom>
                <a:avLst/>
                <a:gdLst>
                  <a:gd name="connsiteX0" fmla="*/ 0 w 1698172"/>
                  <a:gd name="connsiteY0" fmla="*/ 0 h 1698171"/>
                  <a:gd name="connsiteX1" fmla="*/ 1689405 w 1698172"/>
                  <a:gd name="connsiteY1" fmla="*/ 1524544 h 1698171"/>
                  <a:gd name="connsiteX2" fmla="*/ 1698172 w 1698172"/>
                  <a:gd name="connsiteY2" fmla="*/ 1698171 h 1698171"/>
                  <a:gd name="connsiteX3" fmla="*/ 1088118 w 1698172"/>
                  <a:gd name="connsiteY3" fmla="*/ 1698171 h 1698171"/>
                  <a:gd name="connsiteX4" fmla="*/ 111253 w 1698172"/>
                  <a:gd name="connsiteY4" fmla="*/ 615670 h 1698171"/>
                  <a:gd name="connsiteX5" fmla="*/ 0 w 1698172"/>
                  <a:gd name="connsiteY5" fmla="*/ 610052 h 1698171"/>
                  <a:gd name="connsiteX6" fmla="*/ 0 w 1698172"/>
                  <a:gd name="connsiteY6" fmla="*/ 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172" h="1698171">
                    <a:moveTo>
                      <a:pt x="0" y="0"/>
                    </a:moveTo>
                    <a:cubicBezTo>
                      <a:pt x="879257" y="0"/>
                      <a:pt x="1602441" y="668231"/>
                      <a:pt x="1689405" y="1524544"/>
                    </a:cubicBezTo>
                    <a:lnTo>
                      <a:pt x="1698172" y="1698171"/>
                    </a:lnTo>
                    <a:lnTo>
                      <a:pt x="1088118" y="1698171"/>
                    </a:lnTo>
                    <a:cubicBezTo>
                      <a:pt x="1088118" y="1134779"/>
                      <a:pt x="659944" y="671392"/>
                      <a:pt x="111253" y="615670"/>
                    </a:cubicBezTo>
                    <a:lnTo>
                      <a:pt x="0" y="610052"/>
                    </a:lnTo>
                    <a:lnTo>
                      <a:pt x="0" y="0"/>
                    </a:lnTo>
                    <a:close/>
                  </a:path>
                </a:pathLst>
              </a:custGeom>
              <a:grp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sysClr val="window" lastClr="FFFFFF"/>
                  </a:solidFill>
                  <a:effectLst/>
                  <a:uLnTx/>
                  <a:uFillTx/>
                  <a:latin typeface="等线" panose="02010600030101010101" pitchFamily="2" charset="-122"/>
                  <a:ea typeface="+mn-ea"/>
                  <a:cs typeface="+mn-cs"/>
                  <a:sym typeface="+mn-lt"/>
                </a:endParaRPr>
              </a:p>
            </p:txBody>
          </p:sp>
          <p:sp>
            <p:nvSpPr>
              <p:cNvPr id="9" name="任意多边形: 形状 7"/>
              <p:cNvSpPr/>
              <p:nvPr/>
            </p:nvSpPr>
            <p:spPr bwMode="auto">
              <a:xfrm>
                <a:off x="3946614" y="2645785"/>
                <a:ext cx="343011" cy="34237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nvGrpSpPr>
            <p:cNvPr id="10" name="组合 9"/>
            <p:cNvGrpSpPr/>
            <p:nvPr/>
          </p:nvGrpSpPr>
          <p:grpSpPr>
            <a:xfrm>
              <a:off x="10292368" y="1513076"/>
              <a:ext cx="1178620" cy="1240775"/>
              <a:chOff x="3533401" y="1518633"/>
              <a:chExt cx="897061" cy="944368"/>
            </a:xfrm>
          </p:grpSpPr>
          <p:sp>
            <p:nvSpPr>
              <p:cNvPr id="11" name="任意多边形: 形状 9"/>
              <p:cNvSpPr/>
              <p:nvPr/>
            </p:nvSpPr>
            <p:spPr>
              <a:xfrm>
                <a:off x="3533401" y="1518633"/>
                <a:ext cx="897061" cy="944368"/>
              </a:xfrm>
              <a:custGeom>
                <a:avLst/>
                <a:gdLst>
                  <a:gd name="connsiteX0" fmla="*/ 4607 w 1484547"/>
                  <a:gd name="connsiteY0" fmla="*/ 0 h 1562836"/>
                  <a:gd name="connsiteX1" fmla="*/ 1484547 w 1484547"/>
                  <a:gd name="connsiteY1" fmla="*/ 0 h 1562836"/>
                  <a:gd name="connsiteX2" fmla="*/ 1484547 w 1484547"/>
                  <a:gd name="connsiteY2" fmla="*/ 1562183 h 1562836"/>
                  <a:gd name="connsiteX3" fmla="*/ 1471613 w 1484547"/>
                  <a:gd name="connsiteY3" fmla="*/ 1562836 h 1562836"/>
                  <a:gd name="connsiteX4" fmla="*/ 0 w 1484547"/>
                  <a:gd name="connsiteY4" fmla="*/ 91223 h 1562836"/>
                  <a:gd name="connsiteX5" fmla="*/ 4607 w 1484547"/>
                  <a:gd name="connsiteY5" fmla="*/ 0 h 156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547" h="1562836">
                    <a:moveTo>
                      <a:pt x="4607" y="0"/>
                    </a:moveTo>
                    <a:lnTo>
                      <a:pt x="1484547" y="0"/>
                    </a:lnTo>
                    <a:lnTo>
                      <a:pt x="1484547" y="1562183"/>
                    </a:lnTo>
                    <a:lnTo>
                      <a:pt x="1471613" y="1562836"/>
                    </a:lnTo>
                    <a:cubicBezTo>
                      <a:pt x="658864" y="1562836"/>
                      <a:pt x="0" y="903972"/>
                      <a:pt x="0" y="91223"/>
                    </a:cubicBezTo>
                    <a:lnTo>
                      <a:pt x="4607" y="0"/>
                    </a:lnTo>
                    <a:close/>
                  </a:path>
                </a:pathLst>
              </a:custGeom>
              <a:solidFill>
                <a:srgbClr val="929292"/>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sysClr val="window" lastClr="FFFFFF"/>
                  </a:solidFill>
                  <a:effectLst/>
                  <a:uLnTx/>
                  <a:uFillTx/>
                  <a:latin typeface="等线" panose="02010600030101010101" pitchFamily="2" charset="-122"/>
                  <a:ea typeface="+mn-ea"/>
                  <a:cs typeface="+mn-cs"/>
                  <a:sym typeface="+mn-lt"/>
                </a:endParaRPr>
              </a:p>
            </p:txBody>
          </p:sp>
          <p:sp>
            <p:nvSpPr>
              <p:cNvPr id="12" name="任意多边形: 形状 10"/>
              <p:cNvSpPr/>
              <p:nvPr/>
            </p:nvSpPr>
            <p:spPr bwMode="auto">
              <a:xfrm>
                <a:off x="3973689" y="1755066"/>
                <a:ext cx="288861" cy="368609"/>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nvGrpSpPr>
            <p:cNvPr id="13" name="组合 12"/>
            <p:cNvGrpSpPr/>
            <p:nvPr/>
          </p:nvGrpSpPr>
          <p:grpSpPr>
            <a:xfrm>
              <a:off x="8371674" y="1513081"/>
              <a:ext cx="3099315" cy="3108039"/>
              <a:chOff x="2071539" y="1518635"/>
              <a:chExt cx="2358923" cy="2365563"/>
            </a:xfrm>
            <a:solidFill>
              <a:srgbClr val="262626"/>
            </a:solidFill>
          </p:grpSpPr>
          <p:sp>
            <p:nvSpPr>
              <p:cNvPr id="14" name="任意多边形: 形状 12"/>
              <p:cNvSpPr/>
              <p:nvPr/>
            </p:nvSpPr>
            <p:spPr>
              <a:xfrm>
                <a:off x="2071539" y="1518635"/>
                <a:ext cx="2358923" cy="2365563"/>
              </a:xfrm>
              <a:custGeom>
                <a:avLst/>
                <a:gdLst>
                  <a:gd name="connsiteX0" fmla="*/ 278 w 3903784"/>
                  <a:gd name="connsiteY0" fmla="*/ 0 h 3914774"/>
                  <a:gd name="connsiteX1" fmla="*/ 968133 w 3903784"/>
                  <a:gd name="connsiteY1" fmla="*/ 0 h 3914774"/>
                  <a:gd name="connsiteX2" fmla="*/ 3603633 w 3903784"/>
                  <a:gd name="connsiteY2" fmla="*/ 2920497 h 3914774"/>
                  <a:gd name="connsiteX3" fmla="*/ 3903784 w 3903784"/>
                  <a:gd name="connsiteY3" fmla="*/ 2935654 h 3914774"/>
                  <a:gd name="connsiteX4" fmla="*/ 3903784 w 3903784"/>
                  <a:gd name="connsiteY4" fmla="*/ 3914774 h 3914774"/>
                  <a:gd name="connsiteX5" fmla="*/ 0 w 3903784"/>
                  <a:gd name="connsiteY5" fmla="*/ 10990 h 391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3784" h="3914774">
                    <a:moveTo>
                      <a:pt x="278" y="0"/>
                    </a:moveTo>
                    <a:lnTo>
                      <a:pt x="968133" y="0"/>
                    </a:lnTo>
                    <a:cubicBezTo>
                      <a:pt x="968133" y="1519985"/>
                      <a:pt x="2123310" y="2770164"/>
                      <a:pt x="3603633" y="2920497"/>
                    </a:cubicBezTo>
                    <a:lnTo>
                      <a:pt x="3903784" y="2935654"/>
                    </a:lnTo>
                    <a:lnTo>
                      <a:pt x="3903784" y="3914774"/>
                    </a:lnTo>
                    <a:cubicBezTo>
                      <a:pt x="1747784" y="3914774"/>
                      <a:pt x="0" y="2166990"/>
                      <a:pt x="0" y="10990"/>
                    </a:cubicBezTo>
                    <a:close/>
                  </a:path>
                </a:pathLst>
              </a:custGeom>
              <a:grp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 lastClr="FFFFFF"/>
                  </a:solidFill>
                  <a:effectLst/>
                  <a:uLnTx/>
                  <a:uFillTx/>
                  <a:latin typeface="等线" panose="02010600030101010101" pitchFamily="2" charset="-122"/>
                  <a:ea typeface="+mn-ea"/>
                  <a:cs typeface="+mn-cs"/>
                  <a:sym typeface="+mn-lt"/>
                </a:endParaRPr>
              </a:p>
            </p:txBody>
          </p:sp>
          <p:sp>
            <p:nvSpPr>
              <p:cNvPr id="15" name="任意多边形: 形状 13"/>
              <p:cNvSpPr/>
              <p:nvPr/>
            </p:nvSpPr>
            <p:spPr bwMode="auto">
              <a:xfrm>
                <a:off x="3937977" y="3422717"/>
                <a:ext cx="360285" cy="286159"/>
              </a:xfrm>
              <a:custGeom>
                <a:avLst/>
                <a:gdLst>
                  <a:gd name="connsiteX0" fmla="*/ 0 w 331788"/>
                  <a:gd name="connsiteY0" fmla="*/ 53975 h 263525"/>
                  <a:gd name="connsiteX1" fmla="*/ 41473 w 331788"/>
                  <a:gd name="connsiteY1" fmla="*/ 82258 h 263525"/>
                  <a:gd name="connsiteX2" fmla="*/ 149046 w 331788"/>
                  <a:gd name="connsiteY2" fmla="*/ 105398 h 263525"/>
                  <a:gd name="connsiteX3" fmla="*/ 149046 w 331788"/>
                  <a:gd name="connsiteY3" fmla="*/ 114397 h 263525"/>
                  <a:gd name="connsiteX4" fmla="*/ 159414 w 331788"/>
                  <a:gd name="connsiteY4" fmla="*/ 124682 h 263525"/>
                  <a:gd name="connsiteX5" fmla="*/ 172374 w 331788"/>
                  <a:gd name="connsiteY5" fmla="*/ 124682 h 263525"/>
                  <a:gd name="connsiteX6" fmla="*/ 182743 w 331788"/>
                  <a:gd name="connsiteY6" fmla="*/ 114397 h 263525"/>
                  <a:gd name="connsiteX7" fmla="*/ 182743 w 331788"/>
                  <a:gd name="connsiteY7" fmla="*/ 105398 h 263525"/>
                  <a:gd name="connsiteX8" fmla="*/ 290315 w 331788"/>
                  <a:gd name="connsiteY8" fmla="*/ 82258 h 263525"/>
                  <a:gd name="connsiteX9" fmla="*/ 331788 w 331788"/>
                  <a:gd name="connsiteY9" fmla="*/ 53975 h 263525"/>
                  <a:gd name="connsiteX10" fmla="*/ 331788 w 331788"/>
                  <a:gd name="connsiteY10" fmla="*/ 253240 h 263525"/>
                  <a:gd name="connsiteX11" fmla="*/ 321420 w 331788"/>
                  <a:gd name="connsiteY11" fmla="*/ 263525 h 263525"/>
                  <a:gd name="connsiteX12" fmla="*/ 10368 w 331788"/>
                  <a:gd name="connsiteY12" fmla="*/ 263525 h 263525"/>
                  <a:gd name="connsiteX13" fmla="*/ 0 w 331788"/>
                  <a:gd name="connsiteY13" fmla="*/ 253240 h 263525"/>
                  <a:gd name="connsiteX14" fmla="*/ 0 w 331788"/>
                  <a:gd name="connsiteY14" fmla="*/ 53975 h 263525"/>
                  <a:gd name="connsiteX15" fmla="*/ 124619 w 331788"/>
                  <a:gd name="connsiteY15" fmla="*/ 19050 h 263525"/>
                  <a:gd name="connsiteX16" fmla="*/ 114300 w 331788"/>
                  <a:gd name="connsiteY16" fmla="*/ 29509 h 263525"/>
                  <a:gd name="connsiteX17" fmla="*/ 114300 w 331788"/>
                  <a:gd name="connsiteY17" fmla="*/ 41275 h 263525"/>
                  <a:gd name="connsiteX18" fmla="*/ 217488 w 331788"/>
                  <a:gd name="connsiteY18" fmla="*/ 41275 h 263525"/>
                  <a:gd name="connsiteX19" fmla="*/ 217488 w 331788"/>
                  <a:gd name="connsiteY19" fmla="*/ 29509 h 263525"/>
                  <a:gd name="connsiteX20" fmla="*/ 207169 w 331788"/>
                  <a:gd name="connsiteY20" fmla="*/ 19050 h 263525"/>
                  <a:gd name="connsiteX21" fmla="*/ 124619 w 331788"/>
                  <a:gd name="connsiteY21" fmla="*/ 19050 h 263525"/>
                  <a:gd name="connsiteX22" fmla="*/ 124387 w 331788"/>
                  <a:gd name="connsiteY22" fmla="*/ 0 h 263525"/>
                  <a:gd name="connsiteX23" fmla="*/ 207402 w 331788"/>
                  <a:gd name="connsiteY23" fmla="*/ 0 h 263525"/>
                  <a:gd name="connsiteX24" fmla="*/ 237235 w 331788"/>
                  <a:gd name="connsiteY24" fmla="*/ 29920 h 263525"/>
                  <a:gd name="connsiteX25" fmla="*/ 237235 w 331788"/>
                  <a:gd name="connsiteY25" fmla="*/ 41628 h 263525"/>
                  <a:gd name="connsiteX26" fmla="*/ 325438 w 331788"/>
                  <a:gd name="connsiteY26" fmla="*/ 41628 h 263525"/>
                  <a:gd name="connsiteX27" fmla="*/ 321547 w 331788"/>
                  <a:gd name="connsiteY27" fmla="*/ 48132 h 263525"/>
                  <a:gd name="connsiteX28" fmla="*/ 285228 w 331788"/>
                  <a:gd name="connsiteY28" fmla="*/ 71548 h 263525"/>
                  <a:gd name="connsiteX29" fmla="*/ 165894 w 331788"/>
                  <a:gd name="connsiteY29" fmla="*/ 93663 h 263525"/>
                  <a:gd name="connsiteX30" fmla="*/ 46560 w 331788"/>
                  <a:gd name="connsiteY30" fmla="*/ 71548 h 263525"/>
                  <a:gd name="connsiteX31" fmla="*/ 10241 w 331788"/>
                  <a:gd name="connsiteY31" fmla="*/ 48132 h 263525"/>
                  <a:gd name="connsiteX32" fmla="*/ 6350 w 331788"/>
                  <a:gd name="connsiteY32" fmla="*/ 41628 h 263525"/>
                  <a:gd name="connsiteX33" fmla="*/ 94553 w 331788"/>
                  <a:gd name="connsiteY33" fmla="*/ 41628 h 263525"/>
                  <a:gd name="connsiteX34" fmla="*/ 94553 w 331788"/>
                  <a:gd name="connsiteY34" fmla="*/ 29920 h 263525"/>
                  <a:gd name="connsiteX35" fmla="*/ 124387 w 331788"/>
                  <a:gd name="connsiteY35" fmla="*/ 0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263525">
                    <a:moveTo>
                      <a:pt x="0" y="53975"/>
                    </a:moveTo>
                    <a:cubicBezTo>
                      <a:pt x="9072" y="64260"/>
                      <a:pt x="23329" y="74544"/>
                      <a:pt x="41473" y="82258"/>
                    </a:cubicBezTo>
                    <a:cubicBezTo>
                      <a:pt x="71282" y="95114"/>
                      <a:pt x="108868" y="102827"/>
                      <a:pt x="149046" y="105398"/>
                    </a:cubicBezTo>
                    <a:cubicBezTo>
                      <a:pt x="149046" y="105398"/>
                      <a:pt x="149046" y="105398"/>
                      <a:pt x="149046" y="114397"/>
                    </a:cubicBezTo>
                    <a:cubicBezTo>
                      <a:pt x="149046" y="119540"/>
                      <a:pt x="154230" y="124682"/>
                      <a:pt x="159414" y="124682"/>
                    </a:cubicBezTo>
                    <a:cubicBezTo>
                      <a:pt x="159414" y="124682"/>
                      <a:pt x="159414" y="124682"/>
                      <a:pt x="172374" y="124682"/>
                    </a:cubicBezTo>
                    <a:cubicBezTo>
                      <a:pt x="177559" y="124682"/>
                      <a:pt x="182743" y="119540"/>
                      <a:pt x="182743" y="114397"/>
                    </a:cubicBezTo>
                    <a:cubicBezTo>
                      <a:pt x="182743" y="114397"/>
                      <a:pt x="182743" y="114397"/>
                      <a:pt x="182743" y="105398"/>
                    </a:cubicBezTo>
                    <a:cubicBezTo>
                      <a:pt x="222920" y="102827"/>
                      <a:pt x="260506" y="95114"/>
                      <a:pt x="290315" y="82258"/>
                    </a:cubicBezTo>
                    <a:cubicBezTo>
                      <a:pt x="308459" y="74544"/>
                      <a:pt x="322716" y="64260"/>
                      <a:pt x="331788" y="53975"/>
                    </a:cubicBezTo>
                    <a:cubicBezTo>
                      <a:pt x="331788" y="53975"/>
                      <a:pt x="331788" y="53975"/>
                      <a:pt x="331788" y="253240"/>
                    </a:cubicBezTo>
                    <a:cubicBezTo>
                      <a:pt x="331788" y="259668"/>
                      <a:pt x="327900" y="263525"/>
                      <a:pt x="321420" y="263525"/>
                    </a:cubicBezTo>
                    <a:cubicBezTo>
                      <a:pt x="321420" y="263525"/>
                      <a:pt x="321420" y="263525"/>
                      <a:pt x="10368" y="263525"/>
                    </a:cubicBezTo>
                    <a:cubicBezTo>
                      <a:pt x="3888" y="263525"/>
                      <a:pt x="0" y="259668"/>
                      <a:pt x="0" y="253240"/>
                    </a:cubicBezTo>
                    <a:cubicBezTo>
                      <a:pt x="0" y="253240"/>
                      <a:pt x="0" y="253240"/>
                      <a:pt x="0" y="53975"/>
                    </a:cubicBezTo>
                    <a:close/>
                    <a:moveTo>
                      <a:pt x="124619" y="19050"/>
                    </a:moveTo>
                    <a:cubicBezTo>
                      <a:pt x="119460" y="19050"/>
                      <a:pt x="114300" y="24279"/>
                      <a:pt x="114300" y="29509"/>
                    </a:cubicBezTo>
                    <a:cubicBezTo>
                      <a:pt x="114300" y="29509"/>
                      <a:pt x="114300" y="29509"/>
                      <a:pt x="114300" y="41275"/>
                    </a:cubicBezTo>
                    <a:lnTo>
                      <a:pt x="217488" y="41275"/>
                    </a:lnTo>
                    <a:cubicBezTo>
                      <a:pt x="217488" y="41275"/>
                      <a:pt x="217488" y="41275"/>
                      <a:pt x="217488" y="29509"/>
                    </a:cubicBezTo>
                    <a:cubicBezTo>
                      <a:pt x="217488" y="24279"/>
                      <a:pt x="212329" y="19050"/>
                      <a:pt x="207169" y="19050"/>
                    </a:cubicBezTo>
                    <a:cubicBezTo>
                      <a:pt x="207169" y="19050"/>
                      <a:pt x="207169" y="19050"/>
                      <a:pt x="124619" y="19050"/>
                    </a:cubicBezTo>
                    <a:close/>
                    <a:moveTo>
                      <a:pt x="124387" y="0"/>
                    </a:moveTo>
                    <a:cubicBezTo>
                      <a:pt x="124387" y="0"/>
                      <a:pt x="124387" y="0"/>
                      <a:pt x="207402" y="0"/>
                    </a:cubicBezTo>
                    <a:cubicBezTo>
                      <a:pt x="224264" y="0"/>
                      <a:pt x="237235" y="13009"/>
                      <a:pt x="237235" y="29920"/>
                    </a:cubicBezTo>
                    <a:cubicBezTo>
                      <a:pt x="237235" y="29920"/>
                      <a:pt x="237235" y="29920"/>
                      <a:pt x="237235" y="41628"/>
                    </a:cubicBezTo>
                    <a:cubicBezTo>
                      <a:pt x="237235" y="41628"/>
                      <a:pt x="237235" y="41628"/>
                      <a:pt x="325438" y="41628"/>
                    </a:cubicBezTo>
                    <a:cubicBezTo>
                      <a:pt x="324141" y="44230"/>
                      <a:pt x="322844" y="45531"/>
                      <a:pt x="321547" y="48132"/>
                    </a:cubicBezTo>
                    <a:cubicBezTo>
                      <a:pt x="312467" y="55938"/>
                      <a:pt x="300793" y="63743"/>
                      <a:pt x="285228" y="71548"/>
                    </a:cubicBezTo>
                    <a:cubicBezTo>
                      <a:pt x="254097" y="85858"/>
                      <a:pt x="211293" y="93663"/>
                      <a:pt x="165894" y="93663"/>
                    </a:cubicBezTo>
                    <a:cubicBezTo>
                      <a:pt x="120495" y="93663"/>
                      <a:pt x="77691" y="85858"/>
                      <a:pt x="46560" y="71548"/>
                    </a:cubicBezTo>
                    <a:cubicBezTo>
                      <a:pt x="30995" y="63743"/>
                      <a:pt x="19321" y="55938"/>
                      <a:pt x="10241" y="48132"/>
                    </a:cubicBezTo>
                    <a:cubicBezTo>
                      <a:pt x="8944" y="45531"/>
                      <a:pt x="7647" y="44230"/>
                      <a:pt x="6350" y="41628"/>
                    </a:cubicBezTo>
                    <a:cubicBezTo>
                      <a:pt x="6350" y="41628"/>
                      <a:pt x="6350" y="41628"/>
                      <a:pt x="94553" y="41628"/>
                    </a:cubicBezTo>
                    <a:cubicBezTo>
                      <a:pt x="94553" y="41628"/>
                      <a:pt x="94553" y="41628"/>
                      <a:pt x="94553" y="29920"/>
                    </a:cubicBezTo>
                    <a:cubicBezTo>
                      <a:pt x="94553" y="13009"/>
                      <a:pt x="107524" y="0"/>
                      <a:pt x="124387" y="0"/>
                    </a:cubicBezTo>
                    <a:close/>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sysClr val="windowText" lastClr="000000"/>
                  </a:solidFill>
                  <a:effectLst/>
                  <a:uLnTx/>
                  <a:uFillTx/>
                  <a:cs typeface="+mn-ea"/>
                  <a:sym typeface="+mn-lt"/>
                </a:endParaRPr>
              </a:p>
            </p:txBody>
          </p:sp>
        </p:grpSp>
      </p:grpSp>
      <p:grpSp>
        <p:nvGrpSpPr>
          <p:cNvPr id="16" name="组合 15"/>
          <p:cNvGrpSpPr/>
          <p:nvPr/>
        </p:nvGrpSpPr>
        <p:grpSpPr>
          <a:xfrm>
            <a:off x="707541" y="4039883"/>
            <a:ext cx="9988243" cy="2346853"/>
            <a:chOff x="8472264" y="2924944"/>
            <a:chExt cx="2448272" cy="1074362"/>
          </a:xfrm>
        </p:grpSpPr>
        <p:cxnSp>
          <p:nvCxnSpPr>
            <p:cNvPr id="17" name="直接连接符 16"/>
            <p:cNvCxnSpPr/>
            <p:nvPr/>
          </p:nvCxnSpPr>
          <p:spPr>
            <a:xfrm>
              <a:off x="8472264" y="2924944"/>
              <a:ext cx="2448272" cy="0"/>
            </a:xfrm>
            <a:prstGeom prst="line">
              <a:avLst/>
            </a:prstGeom>
            <a:noFill/>
            <a:ln w="6350" cap="flat" cmpd="sng" algn="ctr">
              <a:solidFill>
                <a:sysClr val="windowText" lastClr="000000">
                  <a:lumMod val="20000"/>
                  <a:lumOff val="80000"/>
                </a:sysClr>
              </a:solidFill>
              <a:prstDash val="solid"/>
              <a:miter lim="800000"/>
            </a:ln>
            <a:effectLst/>
          </p:spPr>
        </p:cxnSp>
        <p:cxnSp>
          <p:nvCxnSpPr>
            <p:cNvPr id="18" name="直接连接符 17"/>
            <p:cNvCxnSpPr/>
            <p:nvPr/>
          </p:nvCxnSpPr>
          <p:spPr>
            <a:xfrm>
              <a:off x="8472264" y="3999306"/>
              <a:ext cx="2448272" cy="0"/>
            </a:xfrm>
            <a:prstGeom prst="line">
              <a:avLst/>
            </a:prstGeom>
            <a:noFill/>
            <a:ln w="6350" cap="flat" cmpd="sng" algn="ctr">
              <a:solidFill>
                <a:sysClr val="windowText" lastClr="000000">
                  <a:lumMod val="20000"/>
                  <a:lumOff val="80000"/>
                </a:sysClr>
              </a:solidFill>
              <a:prstDash val="solid"/>
              <a:miter lim="800000"/>
            </a:ln>
            <a:effectLst/>
          </p:spPr>
        </p:cxnSp>
      </p:grpSp>
      <p:sp>
        <p:nvSpPr>
          <p:cNvPr id="19" name="TextBox 45"/>
          <p:cNvSpPr txBox="1"/>
          <p:nvPr/>
        </p:nvSpPr>
        <p:spPr>
          <a:xfrm>
            <a:off x="344838" y="1186882"/>
            <a:ext cx="8397872" cy="1145442"/>
          </a:xfrm>
          <a:prstGeom prst="rect">
            <a:avLst/>
          </a:prstGeom>
          <a:noFill/>
        </p:spPr>
        <p:txBody>
          <a:bodyPr wrap="square" rtlCol="0">
            <a:spAutoFit/>
          </a:bodyPr>
          <a:lstStyle/>
          <a:p>
            <a:pPr lvl="0">
              <a:lnSpc>
                <a:spcPct val="150000"/>
              </a:lnSpc>
              <a:defRPr/>
            </a:pPr>
            <a:r>
              <a:rPr lang="zh-CN" altLang="en-US" sz="2800" dirty="0">
                <a:cs typeface="+mn-ea"/>
                <a:sym typeface="+mn-lt"/>
              </a:rPr>
              <a:t>预算绩效目标定义</a:t>
            </a:r>
            <a:r>
              <a:rPr lang="zh-CN" altLang="en-US" sz="2000" dirty="0">
                <a:cs typeface="+mn-ea"/>
                <a:sym typeface="+mn-lt"/>
              </a:rPr>
              <a:t>： </a:t>
            </a:r>
            <a:r>
              <a:rPr lang="en-US" altLang="zh-CN" sz="2000" dirty="0">
                <a:cs typeface="+mn-ea"/>
                <a:sym typeface="+mn-lt"/>
              </a:rPr>
              <a:t>(</a:t>
            </a:r>
            <a:r>
              <a:rPr lang="zh-CN" altLang="en-US" sz="2000" dirty="0">
                <a:cs typeface="+mn-ea"/>
                <a:sym typeface="+mn-lt"/>
              </a:rPr>
              <a:t>以下简称绩效目标</a:t>
            </a:r>
            <a:r>
              <a:rPr lang="en-US" altLang="zh-CN" sz="2000" dirty="0">
                <a:cs typeface="+mn-ea"/>
                <a:sym typeface="+mn-lt"/>
              </a:rPr>
              <a:t>)</a:t>
            </a:r>
            <a:r>
              <a:rPr lang="zh-CN" altLang="en-US" sz="2000" dirty="0">
                <a:cs typeface="+mn-ea"/>
                <a:sym typeface="+mn-lt"/>
              </a:rPr>
              <a:t>是指省级部门及其所属单位使用和管理的财政预算资金计划在一定期限内达到的产出和效果。</a:t>
            </a:r>
            <a:endParaRPr lang="en-US" sz="2000" dirty="0">
              <a:cs typeface="+mn-ea"/>
              <a:sym typeface="+mn-lt"/>
            </a:endParaRPr>
          </a:p>
        </p:txBody>
      </p:sp>
      <p:sp>
        <p:nvSpPr>
          <p:cNvPr id="20" name="TextBox 45"/>
          <p:cNvSpPr txBox="1"/>
          <p:nvPr/>
        </p:nvSpPr>
        <p:spPr>
          <a:xfrm>
            <a:off x="626196" y="4055238"/>
            <a:ext cx="3041300" cy="646331"/>
          </a:xfrm>
          <a:prstGeom prst="rect">
            <a:avLst/>
          </a:prstGeom>
          <a:noFill/>
        </p:spPr>
        <p:txBody>
          <a:bodyPr wrap="square" rtlCol="0">
            <a:spAutoFit/>
          </a:bodyPr>
          <a:lstStyle/>
          <a:p>
            <a:pPr lvl="0">
              <a:lnSpc>
                <a:spcPct val="150000"/>
              </a:lnSpc>
              <a:defRPr/>
            </a:pPr>
            <a:r>
              <a:rPr lang="zh-CN" altLang="en-US" sz="2400" dirty="0">
                <a:cs typeface="+mn-ea"/>
                <a:sym typeface="+mn-lt"/>
              </a:rPr>
              <a:t>按时效性划分：</a:t>
            </a:r>
            <a:endParaRPr lang="en-US" sz="2400" dirty="0">
              <a:cs typeface="+mn-ea"/>
              <a:sym typeface="+mn-lt"/>
            </a:endParaRPr>
          </a:p>
        </p:txBody>
      </p:sp>
      <p:grpSp>
        <p:nvGrpSpPr>
          <p:cNvPr id="4" name="组合 3"/>
          <p:cNvGrpSpPr/>
          <p:nvPr/>
        </p:nvGrpSpPr>
        <p:grpSpPr>
          <a:xfrm>
            <a:off x="762151" y="4791931"/>
            <a:ext cx="2762043" cy="1263168"/>
            <a:chOff x="576046" y="4486648"/>
            <a:chExt cx="2762043" cy="1263168"/>
          </a:xfrm>
        </p:grpSpPr>
        <p:grpSp>
          <p:nvGrpSpPr>
            <p:cNvPr id="23" name="Group 344"/>
            <p:cNvGrpSpPr/>
            <p:nvPr/>
          </p:nvGrpSpPr>
          <p:grpSpPr bwMode="auto">
            <a:xfrm>
              <a:off x="576046" y="4486648"/>
              <a:ext cx="2762043" cy="461665"/>
              <a:chOff x="4643438" y="2664319"/>
              <a:chExt cx="2802283" cy="468581"/>
            </a:xfrm>
          </p:grpSpPr>
          <p:sp>
            <p:nvSpPr>
              <p:cNvPr id="39" name="Rectangle 109"/>
              <p:cNvSpPr/>
              <p:nvPr/>
            </p:nvSpPr>
            <p:spPr>
              <a:xfrm>
                <a:off x="5072540" y="2664319"/>
                <a:ext cx="2373181" cy="468581"/>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400" kern="0" noProof="0" dirty="0">
                    <a:solidFill>
                      <a:srgbClr val="929292">
                        <a:lumMod val="100000"/>
                      </a:srgbClr>
                    </a:solidFill>
                  </a:rPr>
                  <a:t>实施期绩效目标</a:t>
                </a:r>
                <a:endParaRPr kumimoji="0" lang="en-US" sz="24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40" name="Group 332"/>
              <p:cNvGrpSpPr/>
              <p:nvPr/>
            </p:nvGrpSpPr>
            <p:grpSpPr bwMode="auto">
              <a:xfrm>
                <a:off x="4643438" y="2786064"/>
                <a:ext cx="288476" cy="288476"/>
                <a:chOff x="4643438" y="2786064"/>
                <a:chExt cx="288476" cy="288476"/>
              </a:xfrm>
            </p:grpSpPr>
            <p:sp>
              <p:nvSpPr>
                <p:cNvPr id="41"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rgbClr val="16294C"/>
                    </a:solidFill>
                    <a:effectLst/>
                    <a:uLnTx/>
                    <a:uFillTx/>
                    <a:latin typeface="Calibri" panose="020F0502020204030204"/>
                  </a:endParaRPr>
                </a:p>
              </p:txBody>
            </p:sp>
            <p:sp>
              <p:nvSpPr>
                <p:cNvPr id="42"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6294C"/>
                    </a:solidFill>
                    <a:effectLst/>
                    <a:uLnTx/>
                    <a:uFillTx/>
                  </a:endParaRPr>
                </a:p>
              </p:txBody>
            </p:sp>
          </p:grpSp>
        </p:grpSp>
        <p:grpSp>
          <p:nvGrpSpPr>
            <p:cNvPr id="25" name="Group 346"/>
            <p:cNvGrpSpPr/>
            <p:nvPr/>
          </p:nvGrpSpPr>
          <p:grpSpPr bwMode="auto">
            <a:xfrm>
              <a:off x="577187" y="5288151"/>
              <a:ext cx="2478540" cy="461665"/>
              <a:chOff x="4643438" y="3526715"/>
              <a:chExt cx="2514653" cy="468581"/>
            </a:xfrm>
          </p:grpSpPr>
          <p:sp>
            <p:nvSpPr>
              <p:cNvPr id="31" name="Rectangle 101"/>
              <p:cNvSpPr/>
              <p:nvPr/>
            </p:nvSpPr>
            <p:spPr>
              <a:xfrm>
                <a:off x="5097169" y="3526715"/>
                <a:ext cx="2060922" cy="468581"/>
              </a:xfrm>
              <a:prstGeom prst="rect">
                <a:avLst/>
              </a:prstGeom>
            </p:spPr>
            <p:txBody>
              <a:bodyPr wrap="none">
                <a:spAutoFit/>
              </a:bodyPr>
              <a:lstStyle/>
              <a:p>
                <a:pPr defTabSz="899795" eaLnBrk="1" fontAlgn="auto" hangingPunct="1">
                  <a:spcBef>
                    <a:spcPts val="0"/>
                  </a:spcBef>
                  <a:spcAft>
                    <a:spcPts val="0"/>
                  </a:spcAft>
                  <a:defRPr/>
                </a:pPr>
                <a:r>
                  <a:rPr lang="zh-CN" altLang="en-US" sz="2400" kern="0" dirty="0">
                    <a:solidFill>
                      <a:srgbClr val="929292">
                        <a:lumMod val="100000"/>
                      </a:srgbClr>
                    </a:solidFill>
                  </a:rPr>
                  <a:t>年度绩效目标</a:t>
                </a:r>
                <a:endParaRPr lang="en-US" sz="2400" kern="0" dirty="0">
                  <a:solidFill>
                    <a:srgbClr val="929292">
                      <a:lumMod val="100000"/>
                    </a:srgbClr>
                  </a:solidFill>
                </a:endParaRPr>
              </a:p>
            </p:txBody>
          </p:sp>
          <p:grpSp>
            <p:nvGrpSpPr>
              <p:cNvPr id="32" name="Group 341"/>
              <p:cNvGrpSpPr/>
              <p:nvPr/>
            </p:nvGrpSpPr>
            <p:grpSpPr bwMode="auto">
              <a:xfrm>
                <a:off x="4643438" y="3643320"/>
                <a:ext cx="288476" cy="288476"/>
                <a:chOff x="4643438" y="3643320"/>
                <a:chExt cx="288476" cy="288476"/>
              </a:xfrm>
            </p:grpSpPr>
            <p:sp>
              <p:nvSpPr>
                <p:cNvPr id="33"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16294C"/>
                    </a:solidFill>
                    <a:effectLst/>
                    <a:uLnTx/>
                    <a:uFillTx/>
                    <a:latin typeface="Calibri" panose="020F0502020204030204"/>
                  </a:endParaRPr>
                </a:p>
              </p:txBody>
            </p:sp>
            <p:sp>
              <p:nvSpPr>
                <p:cNvPr id="34"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6294C"/>
                    </a:solidFill>
                    <a:effectLst/>
                    <a:uLnTx/>
                    <a:uFillTx/>
                  </a:endParaRPr>
                </a:p>
              </p:txBody>
            </p:sp>
          </p:grpSp>
        </p:grpSp>
      </p:grpSp>
      <p:grpSp>
        <p:nvGrpSpPr>
          <p:cNvPr id="3" name="组合 2"/>
          <p:cNvGrpSpPr/>
          <p:nvPr/>
        </p:nvGrpSpPr>
        <p:grpSpPr>
          <a:xfrm>
            <a:off x="5774731" y="4791931"/>
            <a:ext cx="4301503" cy="1258244"/>
            <a:chOff x="6329218" y="4486644"/>
            <a:chExt cx="4301503" cy="1258244"/>
          </a:xfrm>
        </p:grpSpPr>
        <p:grpSp>
          <p:nvGrpSpPr>
            <p:cNvPr id="45" name="Group 346"/>
            <p:cNvGrpSpPr/>
            <p:nvPr/>
          </p:nvGrpSpPr>
          <p:grpSpPr bwMode="auto">
            <a:xfrm>
              <a:off x="6329786" y="5283223"/>
              <a:ext cx="2454270" cy="461665"/>
              <a:chOff x="4643438" y="3517850"/>
              <a:chExt cx="2490030" cy="468581"/>
            </a:xfrm>
          </p:grpSpPr>
          <p:sp>
            <p:nvSpPr>
              <p:cNvPr id="46" name="Rectangle 101"/>
              <p:cNvSpPr/>
              <p:nvPr/>
            </p:nvSpPr>
            <p:spPr>
              <a:xfrm>
                <a:off x="5072546" y="3517850"/>
                <a:ext cx="2060922" cy="468581"/>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400" kern="0" dirty="0">
                    <a:solidFill>
                      <a:srgbClr val="929292">
                        <a:lumMod val="100000"/>
                      </a:srgbClr>
                    </a:solidFill>
                  </a:rPr>
                  <a:t>项目绩效目标</a:t>
                </a:r>
                <a:endParaRPr lang="en-US" sz="2400" kern="0" dirty="0">
                  <a:solidFill>
                    <a:srgbClr val="929292">
                      <a:lumMod val="100000"/>
                    </a:srgbClr>
                  </a:solidFill>
                </a:endParaRPr>
              </a:p>
            </p:txBody>
          </p:sp>
          <p:grpSp>
            <p:nvGrpSpPr>
              <p:cNvPr id="47" name="Group 341"/>
              <p:cNvGrpSpPr/>
              <p:nvPr/>
            </p:nvGrpSpPr>
            <p:grpSpPr bwMode="auto">
              <a:xfrm>
                <a:off x="4643438" y="3643320"/>
                <a:ext cx="288476" cy="288476"/>
                <a:chOff x="4643438" y="3643320"/>
                <a:chExt cx="288476" cy="288476"/>
              </a:xfrm>
            </p:grpSpPr>
            <p:sp>
              <p:nvSpPr>
                <p:cNvPr id="48"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16294C"/>
                    </a:solidFill>
                    <a:effectLst/>
                    <a:uLnTx/>
                    <a:uFillTx/>
                    <a:latin typeface="Calibri" panose="020F0502020204030204"/>
                  </a:endParaRPr>
                </a:p>
              </p:txBody>
            </p:sp>
            <p:sp>
              <p:nvSpPr>
                <p:cNvPr id="49"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6294C"/>
                    </a:solidFill>
                    <a:effectLst/>
                    <a:uLnTx/>
                    <a:uFillTx/>
                  </a:endParaRPr>
                </a:p>
              </p:txBody>
            </p:sp>
          </p:grpSp>
        </p:grpSp>
        <p:grpSp>
          <p:nvGrpSpPr>
            <p:cNvPr id="50" name="Group 346"/>
            <p:cNvGrpSpPr/>
            <p:nvPr/>
          </p:nvGrpSpPr>
          <p:grpSpPr bwMode="auto">
            <a:xfrm>
              <a:off x="6329218" y="4486644"/>
              <a:ext cx="4301503" cy="461665"/>
              <a:chOff x="4643438" y="3521713"/>
              <a:chExt cx="4364174" cy="468582"/>
            </a:xfrm>
          </p:grpSpPr>
          <p:sp>
            <p:nvSpPr>
              <p:cNvPr id="51" name="Rectangle 101"/>
              <p:cNvSpPr/>
              <p:nvPr/>
            </p:nvSpPr>
            <p:spPr>
              <a:xfrm>
                <a:off x="5073127" y="3521713"/>
                <a:ext cx="3934485" cy="468582"/>
              </a:xfrm>
              <a:prstGeom prst="rect">
                <a:avLst/>
              </a:prstGeom>
            </p:spPr>
            <p:txBody>
              <a:bodyPr wrap="none">
                <a:spAutoFit/>
              </a:bodyPr>
              <a:lstStyle/>
              <a:p>
                <a:pPr defTabSz="899795" eaLnBrk="1" fontAlgn="auto" hangingPunct="1">
                  <a:spcBef>
                    <a:spcPts val="0"/>
                  </a:spcBef>
                  <a:spcAft>
                    <a:spcPts val="0"/>
                  </a:spcAft>
                  <a:defRPr/>
                </a:pPr>
                <a:r>
                  <a:rPr lang="zh-CN" altLang="en-US" sz="2400" kern="0" dirty="0">
                    <a:solidFill>
                      <a:srgbClr val="929292">
                        <a:lumMod val="100000"/>
                      </a:srgbClr>
                    </a:solidFill>
                  </a:rPr>
                  <a:t>部门（单位）整体绩效目标</a:t>
                </a:r>
                <a:endParaRPr lang="en-US" sz="2400" kern="0" dirty="0">
                  <a:solidFill>
                    <a:srgbClr val="929292">
                      <a:lumMod val="100000"/>
                    </a:srgbClr>
                  </a:solidFill>
                </a:endParaRPr>
              </a:p>
            </p:txBody>
          </p:sp>
          <p:grpSp>
            <p:nvGrpSpPr>
              <p:cNvPr id="52" name="Group 341"/>
              <p:cNvGrpSpPr/>
              <p:nvPr/>
            </p:nvGrpSpPr>
            <p:grpSpPr bwMode="auto">
              <a:xfrm>
                <a:off x="4643438" y="3643320"/>
                <a:ext cx="288476" cy="288476"/>
                <a:chOff x="4643438" y="3643320"/>
                <a:chExt cx="288476" cy="288476"/>
              </a:xfrm>
            </p:grpSpPr>
            <p:sp>
              <p:nvSpPr>
                <p:cNvPr id="53"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16294C"/>
                    </a:solidFill>
                    <a:effectLst/>
                    <a:uLnTx/>
                    <a:uFillTx/>
                    <a:latin typeface="Calibri" panose="020F0502020204030204"/>
                  </a:endParaRPr>
                </a:p>
              </p:txBody>
            </p:sp>
            <p:sp>
              <p:nvSpPr>
                <p:cNvPr id="54"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16294C"/>
                    </a:solidFill>
                    <a:effectLst/>
                    <a:uLnTx/>
                    <a:uFillTx/>
                  </a:endParaRPr>
                </a:p>
              </p:txBody>
            </p:sp>
          </p:grpSp>
        </p:grpSp>
      </p:grpSp>
      <p:sp>
        <p:nvSpPr>
          <p:cNvPr id="43" name="TextBox 45"/>
          <p:cNvSpPr txBox="1"/>
          <p:nvPr/>
        </p:nvSpPr>
        <p:spPr>
          <a:xfrm>
            <a:off x="5585395" y="4055238"/>
            <a:ext cx="4490839" cy="646331"/>
          </a:xfrm>
          <a:prstGeom prst="rect">
            <a:avLst/>
          </a:prstGeom>
          <a:noFill/>
        </p:spPr>
        <p:txBody>
          <a:bodyPr wrap="square" rtlCol="0">
            <a:spAutoFit/>
          </a:bodyPr>
          <a:lstStyle/>
          <a:p>
            <a:pPr lvl="0">
              <a:lnSpc>
                <a:spcPct val="150000"/>
              </a:lnSpc>
              <a:defRPr/>
            </a:pPr>
            <a:r>
              <a:rPr lang="zh-CN" altLang="en-US" sz="2400" dirty="0">
                <a:cs typeface="+mn-ea"/>
                <a:sym typeface="+mn-lt"/>
              </a:rPr>
              <a:t>按预算支出范围和内容划分：</a:t>
            </a:r>
            <a:endParaRPr lang="en-US" sz="2400" dirty="0">
              <a:cs typeface="+mn-ea"/>
              <a:sym typeface="+mn-lt"/>
            </a:endParaRPr>
          </a:p>
        </p:txBody>
      </p:sp>
      <p:grpSp>
        <p:nvGrpSpPr>
          <p:cNvPr id="30" name="组合 29"/>
          <p:cNvGrpSpPr/>
          <p:nvPr/>
        </p:nvGrpSpPr>
        <p:grpSpPr>
          <a:xfrm>
            <a:off x="-633047" y="224137"/>
            <a:ext cx="6330461" cy="984885"/>
            <a:chOff x="-633047" y="224137"/>
            <a:chExt cx="6330461" cy="984885"/>
          </a:xfrm>
        </p:grpSpPr>
        <p:sp>
          <p:nvSpPr>
            <p:cNvPr id="5"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目标管理    </a:t>
              </a:r>
              <a:r>
                <a:rPr lang="zh-CN" altLang="en-US" sz="2400" dirty="0">
                  <a:solidFill>
                    <a:schemeClr val="accent1"/>
                  </a:solidFill>
                  <a:latin typeface="华文细黑" panose="02010600040101010101" pitchFamily="2" charset="-122"/>
                  <a:ea typeface="华文细黑" panose="02010600040101010101" pitchFamily="2" charset="-122"/>
                </a:rPr>
                <a:t>内涵及分类</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24" name="直接连接符 23"/>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55" name="TextBox 45"/>
          <p:cNvSpPr txBox="1"/>
          <p:nvPr/>
        </p:nvSpPr>
        <p:spPr>
          <a:xfrm>
            <a:off x="344838" y="2394565"/>
            <a:ext cx="8397872" cy="1607107"/>
          </a:xfrm>
          <a:prstGeom prst="rect">
            <a:avLst/>
          </a:prstGeom>
          <a:noFill/>
        </p:spPr>
        <p:txBody>
          <a:bodyPr wrap="square" rtlCol="0">
            <a:spAutoFit/>
          </a:bodyPr>
          <a:lstStyle/>
          <a:p>
            <a:pPr lvl="0">
              <a:lnSpc>
                <a:spcPct val="150000"/>
              </a:lnSpc>
              <a:defRPr/>
            </a:pPr>
            <a:r>
              <a:rPr lang="zh-CN" altLang="en-US" sz="2800" dirty="0">
                <a:cs typeface="+mn-ea"/>
                <a:sym typeface="+mn-lt"/>
              </a:rPr>
              <a:t>预算绩效目标管理</a:t>
            </a:r>
            <a:r>
              <a:rPr lang="zh-CN" altLang="en-US" sz="2000" dirty="0">
                <a:cs typeface="+mn-ea"/>
                <a:sym typeface="+mn-lt"/>
              </a:rPr>
              <a:t>：财政厅、省级部门及其所属单位以绩效为导向，对部门预算绩效目标的设置、审核、批复、调整和用用等为内容展开的预算管理活动。</a:t>
            </a:r>
            <a:endParaRPr lang="en-US" sz="2000" dirty="0">
              <a:cs typeface="+mn-ea"/>
              <a:sym typeface="+mn-lt"/>
            </a:endParaRPr>
          </a:p>
        </p:txBody>
      </p:sp>
    </p:spTree>
    <p:custDataLst>
      <p:tags r:id="rId1"/>
    </p:custDataLst>
  </p:cSld>
  <p:clrMapOvr>
    <a:masterClrMapping/>
  </p:clrMapOvr>
  <p:transition spd="slow" advTm="181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3" grpId="0"/>
      <p:bldP spid="5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2298" y="1245281"/>
            <a:ext cx="10815011" cy="4367437"/>
            <a:chOff x="967810" y="1083923"/>
            <a:chExt cx="7373659" cy="2768007"/>
          </a:xfrm>
        </p:grpSpPr>
        <p:grpSp>
          <p:nvGrpSpPr>
            <p:cNvPr id="14" name="组合 13"/>
            <p:cNvGrpSpPr/>
            <p:nvPr/>
          </p:nvGrpSpPr>
          <p:grpSpPr>
            <a:xfrm>
              <a:off x="3186036" y="1365461"/>
              <a:ext cx="2448272" cy="2414166"/>
              <a:chOff x="2990219" y="1175348"/>
              <a:chExt cx="2920603" cy="2918222"/>
            </a:xfrm>
          </p:grpSpPr>
          <p:sp>
            <p:nvSpPr>
              <p:cNvPr id="15" name="AutoShape 3"/>
              <p:cNvSpPr>
                <a:spLocks noChangeAspect="1" noChangeArrowheads="1" noTextEdit="1"/>
              </p:cNvSpPr>
              <p:nvPr/>
            </p:nvSpPr>
            <p:spPr bwMode="auto">
              <a:xfrm>
                <a:off x="2990219" y="1175348"/>
                <a:ext cx="2920603" cy="291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zh-CN">
                  <a:solidFill>
                    <a:srgbClr val="000000"/>
                  </a:solidFill>
                  <a:latin typeface="Calibri" panose="020F0502020204030204" pitchFamily="34" charset="0"/>
                  <a:sym typeface="宋体" panose="02010600030101010101" pitchFamily="2" charset="-122"/>
                </a:endParaRPr>
              </a:p>
            </p:txBody>
          </p:sp>
          <p:grpSp>
            <p:nvGrpSpPr>
              <p:cNvPr id="16" name="Group 47"/>
              <p:cNvGrpSpPr/>
              <p:nvPr/>
            </p:nvGrpSpPr>
            <p:grpSpPr bwMode="auto">
              <a:xfrm>
                <a:off x="2991409" y="1175348"/>
                <a:ext cx="1415654" cy="1419226"/>
                <a:chOff x="0" y="0"/>
                <a:chExt cx="1886846" cy="1892598"/>
              </a:xfrm>
              <a:solidFill>
                <a:srgbClr val="476380"/>
              </a:solidFill>
            </p:grpSpPr>
            <p:sp>
              <p:nvSpPr>
                <p:cNvPr id="26" name="Freeform 6"/>
                <p:cNvSpPr>
                  <a:spLocks noChangeArrowheads="1"/>
                </p:cNvSpPr>
                <p:nvPr/>
              </p:nvSpPr>
              <p:spPr bwMode="auto">
                <a:xfrm>
                  <a:off x="0" y="0"/>
                  <a:ext cx="1886846" cy="1892598"/>
                </a:xfrm>
                <a:custGeom>
                  <a:avLst/>
                  <a:gdLst>
                    <a:gd name="T0" fmla="*/ 2527 w 2572"/>
                    <a:gd name="T1" fmla="*/ 2527 h 2580"/>
                    <a:gd name="T2" fmla="*/ 1263 w 2572"/>
                    <a:gd name="T3" fmla="*/ 2527 h 2580"/>
                    <a:gd name="T4" fmla="*/ 0 w 2572"/>
                    <a:gd name="T5" fmla="*/ 1263 h 2580"/>
                    <a:gd name="T6" fmla="*/ 1263 w 2572"/>
                    <a:gd name="T7" fmla="*/ 0 h 2580"/>
                    <a:gd name="T8" fmla="*/ 2527 w 2572"/>
                    <a:gd name="T9" fmla="*/ 1263 h 2580"/>
                    <a:gd name="T10" fmla="*/ 2527 w 2572"/>
                    <a:gd name="T11" fmla="*/ 2527 h 2580"/>
                    <a:gd name="T12" fmla="*/ 0 60000 65536"/>
                    <a:gd name="T13" fmla="*/ 0 60000 65536"/>
                    <a:gd name="T14" fmla="*/ 0 60000 65536"/>
                    <a:gd name="T15" fmla="*/ 0 60000 65536"/>
                    <a:gd name="T16" fmla="*/ 0 60000 65536"/>
                    <a:gd name="T17" fmla="*/ 0 60000 65536"/>
                    <a:gd name="T18" fmla="*/ 0 w 2572"/>
                    <a:gd name="T19" fmla="*/ 0 h 2580"/>
                    <a:gd name="T20" fmla="*/ 2572 w 2572"/>
                    <a:gd name="T21" fmla="*/ 2580 h 2580"/>
                  </a:gdLst>
                  <a:ahLst/>
                  <a:cxnLst>
                    <a:cxn ang="T12">
                      <a:pos x="T0" y="T1"/>
                    </a:cxn>
                    <a:cxn ang="T13">
                      <a:pos x="T2" y="T3"/>
                    </a:cxn>
                    <a:cxn ang="T14">
                      <a:pos x="T4" y="T5"/>
                    </a:cxn>
                    <a:cxn ang="T15">
                      <a:pos x="T6" y="T7"/>
                    </a:cxn>
                    <a:cxn ang="T16">
                      <a:pos x="T8" y="T9"/>
                    </a:cxn>
                    <a:cxn ang="T17">
                      <a:pos x="T10" y="T11"/>
                    </a:cxn>
                  </a:cxnLst>
                  <a:rect l="T18" t="T19" r="T20" b="T21"/>
                  <a:pathLst>
                    <a:path w="2572" h="2580">
                      <a:moveTo>
                        <a:pt x="2527" y="2527"/>
                      </a:moveTo>
                      <a:cubicBezTo>
                        <a:pt x="2527" y="2527"/>
                        <a:pt x="1645" y="2580"/>
                        <a:pt x="1263" y="2527"/>
                      </a:cubicBezTo>
                      <a:cubicBezTo>
                        <a:pt x="446" y="2412"/>
                        <a:pt x="0" y="1961"/>
                        <a:pt x="0" y="1263"/>
                      </a:cubicBezTo>
                      <a:cubicBezTo>
                        <a:pt x="0" y="565"/>
                        <a:pt x="565" y="0"/>
                        <a:pt x="1263" y="0"/>
                      </a:cubicBezTo>
                      <a:cubicBezTo>
                        <a:pt x="1961" y="0"/>
                        <a:pt x="2435" y="528"/>
                        <a:pt x="2527" y="1263"/>
                      </a:cubicBezTo>
                      <a:cubicBezTo>
                        <a:pt x="2572" y="1624"/>
                        <a:pt x="2527" y="2527"/>
                        <a:pt x="2527" y="2527"/>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zh-CN">
                    <a:solidFill>
                      <a:srgbClr val="000000"/>
                    </a:solidFill>
                    <a:latin typeface="Calibri" panose="020F0502020204030204" pitchFamily="34" charset="0"/>
                    <a:sym typeface="宋体" panose="02010600030101010101" pitchFamily="2" charset="-122"/>
                  </a:endParaRPr>
                </a:p>
              </p:txBody>
            </p:sp>
            <p:sp>
              <p:nvSpPr>
                <p:cNvPr id="27" name="文本框 140"/>
                <p:cNvSpPr>
                  <a:spLocks noChangeArrowheads="1"/>
                </p:cNvSpPr>
                <p:nvPr/>
              </p:nvSpPr>
              <p:spPr bwMode="auto">
                <a:xfrm>
                  <a:off x="262439" y="491428"/>
                  <a:ext cx="1334598" cy="8489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rgbClr val="F7F7F7"/>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预算</a:t>
                  </a:r>
                  <a:endParaRPr lang="en-US" altLang="zh-CN" sz="2400" b="1" dirty="0">
                    <a:solidFill>
                      <a:srgbClr val="F7F7F7"/>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gn="ctr"/>
                  <a:r>
                    <a:rPr lang="zh-CN" altLang="en-US" sz="2400" b="1" dirty="0">
                      <a:solidFill>
                        <a:srgbClr val="F7F7F7"/>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单位</a:t>
                  </a:r>
                  <a:endParaRPr lang="zh-CN" altLang="en-US" sz="2400" b="1" dirty="0">
                    <a:solidFill>
                      <a:srgbClr val="F7F7F7"/>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7" name="Group 51"/>
              <p:cNvGrpSpPr/>
              <p:nvPr/>
            </p:nvGrpSpPr>
            <p:grpSpPr bwMode="auto">
              <a:xfrm>
                <a:off x="2990219" y="2677916"/>
                <a:ext cx="1419225" cy="1415654"/>
                <a:chOff x="0" y="0"/>
                <a:chExt cx="1892598" cy="1888285"/>
              </a:xfrm>
              <a:solidFill>
                <a:srgbClr val="C2B090"/>
              </a:solidFill>
            </p:grpSpPr>
            <p:sp>
              <p:nvSpPr>
                <p:cNvPr id="24" name="Freeform 5"/>
                <p:cNvSpPr>
                  <a:spLocks noChangeArrowheads="1"/>
                </p:cNvSpPr>
                <p:nvPr/>
              </p:nvSpPr>
              <p:spPr bwMode="auto">
                <a:xfrm>
                  <a:off x="0" y="0"/>
                  <a:ext cx="1892598" cy="1888285"/>
                </a:xfrm>
                <a:custGeom>
                  <a:avLst/>
                  <a:gdLst>
                    <a:gd name="T0" fmla="*/ 2527 w 2580"/>
                    <a:gd name="T1" fmla="*/ 45 h 2572"/>
                    <a:gd name="T2" fmla="*/ 2527 w 2580"/>
                    <a:gd name="T3" fmla="*/ 1308 h 2572"/>
                    <a:gd name="T4" fmla="*/ 1263 w 2580"/>
                    <a:gd name="T5" fmla="*/ 2572 h 2572"/>
                    <a:gd name="T6" fmla="*/ 0 w 2580"/>
                    <a:gd name="T7" fmla="*/ 1308 h 2572"/>
                    <a:gd name="T8" fmla="*/ 1263 w 2580"/>
                    <a:gd name="T9" fmla="*/ 45 h 2572"/>
                    <a:gd name="T10" fmla="*/ 2527 w 2580"/>
                    <a:gd name="T11" fmla="*/ 45 h 2572"/>
                    <a:gd name="T12" fmla="*/ 0 60000 65536"/>
                    <a:gd name="T13" fmla="*/ 0 60000 65536"/>
                    <a:gd name="T14" fmla="*/ 0 60000 65536"/>
                    <a:gd name="T15" fmla="*/ 0 60000 65536"/>
                    <a:gd name="T16" fmla="*/ 0 60000 65536"/>
                    <a:gd name="T17" fmla="*/ 0 60000 65536"/>
                    <a:gd name="T18" fmla="*/ 0 w 2580"/>
                    <a:gd name="T19" fmla="*/ 0 h 2572"/>
                    <a:gd name="T20" fmla="*/ 2580 w 2580"/>
                    <a:gd name="T21" fmla="*/ 2572 h 2572"/>
                  </a:gdLst>
                  <a:ahLst/>
                  <a:cxnLst>
                    <a:cxn ang="T12">
                      <a:pos x="T0" y="T1"/>
                    </a:cxn>
                    <a:cxn ang="T13">
                      <a:pos x="T2" y="T3"/>
                    </a:cxn>
                    <a:cxn ang="T14">
                      <a:pos x="T4" y="T5"/>
                    </a:cxn>
                    <a:cxn ang="T15">
                      <a:pos x="T6" y="T7"/>
                    </a:cxn>
                    <a:cxn ang="T16">
                      <a:pos x="T8" y="T9"/>
                    </a:cxn>
                    <a:cxn ang="T17">
                      <a:pos x="T10" y="T11"/>
                    </a:cxn>
                  </a:cxnLst>
                  <a:rect l="T18" t="T19" r="T20" b="T21"/>
                  <a:pathLst>
                    <a:path w="2580" h="2572">
                      <a:moveTo>
                        <a:pt x="2527" y="45"/>
                      </a:moveTo>
                      <a:cubicBezTo>
                        <a:pt x="2527" y="45"/>
                        <a:pt x="2580" y="926"/>
                        <a:pt x="2527" y="1308"/>
                      </a:cubicBezTo>
                      <a:cubicBezTo>
                        <a:pt x="2412" y="2125"/>
                        <a:pt x="1961" y="2572"/>
                        <a:pt x="1263" y="2572"/>
                      </a:cubicBezTo>
                      <a:cubicBezTo>
                        <a:pt x="565" y="2572"/>
                        <a:pt x="0" y="2006"/>
                        <a:pt x="0" y="1308"/>
                      </a:cubicBezTo>
                      <a:cubicBezTo>
                        <a:pt x="0" y="611"/>
                        <a:pt x="527" y="137"/>
                        <a:pt x="1263" y="45"/>
                      </a:cubicBezTo>
                      <a:cubicBezTo>
                        <a:pt x="1624" y="0"/>
                        <a:pt x="2527" y="45"/>
                        <a:pt x="2527" y="45"/>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zh-CN">
                    <a:solidFill>
                      <a:srgbClr val="000000"/>
                    </a:solidFill>
                    <a:latin typeface="Calibri" panose="020F0502020204030204" pitchFamily="34" charset="0"/>
                    <a:sym typeface="宋体" panose="02010600030101010101" pitchFamily="2" charset="-122"/>
                  </a:endParaRPr>
                </a:p>
              </p:txBody>
            </p:sp>
            <p:sp>
              <p:nvSpPr>
                <p:cNvPr id="25" name="文本框 142"/>
                <p:cNvSpPr>
                  <a:spLocks noChangeArrowheads="1"/>
                </p:cNvSpPr>
                <p:nvPr/>
              </p:nvSpPr>
              <p:spPr bwMode="auto">
                <a:xfrm>
                  <a:off x="278999" y="548420"/>
                  <a:ext cx="1334599" cy="849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rgbClr val="F7F7F7"/>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第三方机构</a:t>
                  </a:r>
                  <a:endParaRPr lang="zh-CN" altLang="en-US" sz="2400" b="1" dirty="0">
                    <a:solidFill>
                      <a:srgbClr val="F7F7F7"/>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8" name="Group 55"/>
              <p:cNvGrpSpPr/>
              <p:nvPr/>
            </p:nvGrpSpPr>
            <p:grpSpPr bwMode="auto">
              <a:xfrm>
                <a:off x="4493977" y="1175348"/>
                <a:ext cx="1414463" cy="1419225"/>
                <a:chOff x="0" y="0"/>
                <a:chExt cx="1886846" cy="1892598"/>
              </a:xfrm>
              <a:solidFill>
                <a:srgbClr val="2E3740"/>
              </a:solidFill>
            </p:grpSpPr>
            <p:sp>
              <p:nvSpPr>
                <p:cNvPr id="22" name="Freeform 8"/>
                <p:cNvSpPr>
                  <a:spLocks noChangeArrowheads="1"/>
                </p:cNvSpPr>
                <p:nvPr/>
              </p:nvSpPr>
              <p:spPr bwMode="auto">
                <a:xfrm>
                  <a:off x="0" y="0"/>
                  <a:ext cx="1886846" cy="1892598"/>
                </a:xfrm>
                <a:custGeom>
                  <a:avLst/>
                  <a:gdLst>
                    <a:gd name="T0" fmla="*/ 45 w 2572"/>
                    <a:gd name="T1" fmla="*/ 2527 h 2580"/>
                    <a:gd name="T2" fmla="*/ 1309 w 2572"/>
                    <a:gd name="T3" fmla="*/ 2527 h 2580"/>
                    <a:gd name="T4" fmla="*/ 2572 w 2572"/>
                    <a:gd name="T5" fmla="*/ 1263 h 2580"/>
                    <a:gd name="T6" fmla="*/ 1309 w 2572"/>
                    <a:gd name="T7" fmla="*/ 0 h 2580"/>
                    <a:gd name="T8" fmla="*/ 45 w 2572"/>
                    <a:gd name="T9" fmla="*/ 1263 h 2580"/>
                    <a:gd name="T10" fmla="*/ 45 w 2572"/>
                    <a:gd name="T11" fmla="*/ 2527 h 2580"/>
                    <a:gd name="T12" fmla="*/ 0 60000 65536"/>
                    <a:gd name="T13" fmla="*/ 0 60000 65536"/>
                    <a:gd name="T14" fmla="*/ 0 60000 65536"/>
                    <a:gd name="T15" fmla="*/ 0 60000 65536"/>
                    <a:gd name="T16" fmla="*/ 0 60000 65536"/>
                    <a:gd name="T17" fmla="*/ 0 60000 65536"/>
                    <a:gd name="T18" fmla="*/ 0 w 2572"/>
                    <a:gd name="T19" fmla="*/ 0 h 2580"/>
                    <a:gd name="T20" fmla="*/ 2572 w 2572"/>
                    <a:gd name="T21" fmla="*/ 2580 h 2580"/>
                  </a:gdLst>
                  <a:ahLst/>
                  <a:cxnLst>
                    <a:cxn ang="T12">
                      <a:pos x="T0" y="T1"/>
                    </a:cxn>
                    <a:cxn ang="T13">
                      <a:pos x="T2" y="T3"/>
                    </a:cxn>
                    <a:cxn ang="T14">
                      <a:pos x="T4" y="T5"/>
                    </a:cxn>
                    <a:cxn ang="T15">
                      <a:pos x="T6" y="T7"/>
                    </a:cxn>
                    <a:cxn ang="T16">
                      <a:pos x="T8" y="T9"/>
                    </a:cxn>
                    <a:cxn ang="T17">
                      <a:pos x="T10" y="T11"/>
                    </a:cxn>
                  </a:cxnLst>
                  <a:rect l="T18" t="T19" r="T20" b="T21"/>
                  <a:pathLst>
                    <a:path w="2572" h="2580">
                      <a:moveTo>
                        <a:pt x="45" y="2527"/>
                      </a:moveTo>
                      <a:cubicBezTo>
                        <a:pt x="45" y="2527"/>
                        <a:pt x="926" y="2580"/>
                        <a:pt x="1309" y="2527"/>
                      </a:cubicBezTo>
                      <a:cubicBezTo>
                        <a:pt x="2126" y="2412"/>
                        <a:pt x="2572" y="1961"/>
                        <a:pt x="2572" y="1263"/>
                      </a:cubicBezTo>
                      <a:cubicBezTo>
                        <a:pt x="2572" y="565"/>
                        <a:pt x="2006" y="0"/>
                        <a:pt x="1309" y="0"/>
                      </a:cubicBezTo>
                      <a:cubicBezTo>
                        <a:pt x="611" y="0"/>
                        <a:pt x="137" y="528"/>
                        <a:pt x="45" y="1263"/>
                      </a:cubicBezTo>
                      <a:cubicBezTo>
                        <a:pt x="0" y="1624"/>
                        <a:pt x="45" y="2527"/>
                        <a:pt x="45" y="2527"/>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zh-CN">
                    <a:solidFill>
                      <a:srgbClr val="000000"/>
                    </a:solidFill>
                    <a:latin typeface="Calibri" panose="020F0502020204030204" pitchFamily="34" charset="0"/>
                    <a:sym typeface="宋体" panose="02010600030101010101" pitchFamily="2" charset="-122"/>
                  </a:endParaRPr>
                </a:p>
              </p:txBody>
            </p:sp>
            <p:sp>
              <p:nvSpPr>
                <p:cNvPr id="23" name="文本框 144"/>
                <p:cNvSpPr>
                  <a:spLocks noChangeArrowheads="1"/>
                </p:cNvSpPr>
                <p:nvPr/>
              </p:nvSpPr>
              <p:spPr bwMode="auto">
                <a:xfrm>
                  <a:off x="273713" y="521808"/>
                  <a:ext cx="1334599" cy="848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rgbClr val="F7F7F7"/>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主管</a:t>
                  </a:r>
                  <a:endParaRPr lang="en-US" altLang="zh-CN" sz="2400" b="1" dirty="0">
                    <a:solidFill>
                      <a:srgbClr val="F7F7F7"/>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gn="ctr"/>
                  <a:r>
                    <a:rPr lang="zh-CN" altLang="en-US" sz="2400" b="1" dirty="0">
                      <a:solidFill>
                        <a:srgbClr val="F7F7F7"/>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部门</a:t>
                  </a:r>
                  <a:endParaRPr lang="zh-CN" altLang="en-US" sz="2400" b="1" dirty="0">
                    <a:solidFill>
                      <a:srgbClr val="F7F7F7"/>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9" name="Group 59"/>
              <p:cNvGrpSpPr/>
              <p:nvPr/>
            </p:nvGrpSpPr>
            <p:grpSpPr bwMode="auto">
              <a:xfrm>
                <a:off x="4489216" y="2677916"/>
                <a:ext cx="1421606" cy="1415654"/>
                <a:chOff x="0" y="0"/>
                <a:chExt cx="1894037" cy="1888285"/>
              </a:xfrm>
              <a:solidFill>
                <a:srgbClr val="76928D"/>
              </a:solidFill>
            </p:grpSpPr>
            <p:sp>
              <p:nvSpPr>
                <p:cNvPr id="20" name="Freeform 7"/>
                <p:cNvSpPr>
                  <a:spLocks noChangeArrowheads="1"/>
                </p:cNvSpPr>
                <p:nvPr/>
              </p:nvSpPr>
              <p:spPr bwMode="auto">
                <a:xfrm>
                  <a:off x="0" y="0"/>
                  <a:ext cx="1894037" cy="1888285"/>
                </a:xfrm>
                <a:custGeom>
                  <a:avLst/>
                  <a:gdLst>
                    <a:gd name="T0" fmla="*/ 54 w 2581"/>
                    <a:gd name="T1" fmla="*/ 45 h 2572"/>
                    <a:gd name="T2" fmla="*/ 54 w 2581"/>
                    <a:gd name="T3" fmla="*/ 1308 h 2572"/>
                    <a:gd name="T4" fmla="*/ 1317 w 2581"/>
                    <a:gd name="T5" fmla="*/ 2572 h 2572"/>
                    <a:gd name="T6" fmla="*/ 2581 w 2581"/>
                    <a:gd name="T7" fmla="*/ 1308 h 2572"/>
                    <a:gd name="T8" fmla="*/ 1317 w 2581"/>
                    <a:gd name="T9" fmla="*/ 45 h 2572"/>
                    <a:gd name="T10" fmla="*/ 54 w 2581"/>
                    <a:gd name="T11" fmla="*/ 45 h 2572"/>
                    <a:gd name="T12" fmla="*/ 0 60000 65536"/>
                    <a:gd name="T13" fmla="*/ 0 60000 65536"/>
                    <a:gd name="T14" fmla="*/ 0 60000 65536"/>
                    <a:gd name="T15" fmla="*/ 0 60000 65536"/>
                    <a:gd name="T16" fmla="*/ 0 60000 65536"/>
                    <a:gd name="T17" fmla="*/ 0 60000 65536"/>
                    <a:gd name="T18" fmla="*/ 0 w 2581"/>
                    <a:gd name="T19" fmla="*/ 0 h 2572"/>
                    <a:gd name="T20" fmla="*/ 2581 w 2581"/>
                    <a:gd name="T21" fmla="*/ 2572 h 2572"/>
                  </a:gdLst>
                  <a:ahLst/>
                  <a:cxnLst>
                    <a:cxn ang="T12">
                      <a:pos x="T0" y="T1"/>
                    </a:cxn>
                    <a:cxn ang="T13">
                      <a:pos x="T2" y="T3"/>
                    </a:cxn>
                    <a:cxn ang="T14">
                      <a:pos x="T4" y="T5"/>
                    </a:cxn>
                    <a:cxn ang="T15">
                      <a:pos x="T6" y="T7"/>
                    </a:cxn>
                    <a:cxn ang="T16">
                      <a:pos x="T8" y="T9"/>
                    </a:cxn>
                    <a:cxn ang="T17">
                      <a:pos x="T10" y="T11"/>
                    </a:cxn>
                  </a:cxnLst>
                  <a:rect l="T18" t="T19" r="T20" b="T21"/>
                  <a:pathLst>
                    <a:path w="2581" h="2572">
                      <a:moveTo>
                        <a:pt x="54" y="45"/>
                      </a:moveTo>
                      <a:cubicBezTo>
                        <a:pt x="54" y="45"/>
                        <a:pt x="0" y="926"/>
                        <a:pt x="54" y="1308"/>
                      </a:cubicBezTo>
                      <a:cubicBezTo>
                        <a:pt x="169" y="2125"/>
                        <a:pt x="620" y="2572"/>
                        <a:pt x="1317" y="2572"/>
                      </a:cubicBezTo>
                      <a:cubicBezTo>
                        <a:pt x="2015" y="2572"/>
                        <a:pt x="2581" y="2006"/>
                        <a:pt x="2581" y="1308"/>
                      </a:cubicBezTo>
                      <a:cubicBezTo>
                        <a:pt x="2581" y="611"/>
                        <a:pt x="2053" y="137"/>
                        <a:pt x="1317" y="45"/>
                      </a:cubicBezTo>
                      <a:cubicBezTo>
                        <a:pt x="957" y="0"/>
                        <a:pt x="54" y="45"/>
                        <a:pt x="54" y="45"/>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zh-CN">
                    <a:solidFill>
                      <a:srgbClr val="000000"/>
                    </a:solidFill>
                    <a:latin typeface="Calibri" panose="020F0502020204030204" pitchFamily="34" charset="0"/>
                    <a:sym typeface="宋体" panose="02010600030101010101" pitchFamily="2" charset="-122"/>
                  </a:endParaRPr>
                </a:p>
              </p:txBody>
            </p:sp>
            <p:sp>
              <p:nvSpPr>
                <p:cNvPr id="21" name="文本框 146"/>
                <p:cNvSpPr>
                  <a:spLocks noChangeArrowheads="1"/>
                </p:cNvSpPr>
                <p:nvPr/>
              </p:nvSpPr>
              <p:spPr bwMode="auto">
                <a:xfrm>
                  <a:off x="278074" y="479390"/>
                  <a:ext cx="1334598" cy="849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rgbClr val="F7F7F7"/>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财政</a:t>
                  </a:r>
                  <a:endParaRPr lang="en-US" altLang="zh-CN" sz="2400" b="1" dirty="0">
                    <a:solidFill>
                      <a:srgbClr val="F7F7F7"/>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gn="ctr"/>
                  <a:r>
                    <a:rPr lang="zh-CN" altLang="en-US" sz="2400" b="1" dirty="0">
                      <a:solidFill>
                        <a:srgbClr val="F7F7F7"/>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部门</a:t>
                  </a:r>
                  <a:endParaRPr lang="zh-CN" altLang="en-US" sz="2400" b="1" dirty="0">
                    <a:solidFill>
                      <a:srgbClr val="F7F7F7"/>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sp>
          <p:nvSpPr>
            <p:cNvPr id="28" name="矩形 27"/>
            <p:cNvSpPr/>
            <p:nvPr/>
          </p:nvSpPr>
          <p:spPr>
            <a:xfrm>
              <a:off x="967810" y="1610594"/>
              <a:ext cx="2294908" cy="41774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rPr>
                <a:t>预算目标的编报</a:t>
              </a:r>
              <a:endParaRPr kumimoji="0" lang="en-US" altLang="zh-CN"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accent2">
                      <a:lumMod val="75000"/>
                    </a:schemeClr>
                  </a:solidFill>
                  <a:effectLst/>
                  <a:uLnTx/>
                  <a:uFillTx/>
                  <a:latin typeface="微软雅黑" panose="020B0503020204020204" pitchFamily="34" charset="-122"/>
                  <a:ea typeface="微软雅黑" panose="020B0503020204020204" pitchFamily="34" charset="-122"/>
                </a:rPr>
                <a:t>（谁使用资金、谁编制目标）</a:t>
              </a:r>
              <a:endParaRPr kumimoji="0" lang="zh-CN" altLang="en-US" sz="1800" b="1" i="0" u="none" strike="noStrike" kern="0" cap="none" spc="0" normalizeH="0" baseline="0" noProof="0" dirty="0">
                <a:ln>
                  <a:noFill/>
                </a:ln>
                <a:solidFill>
                  <a:schemeClr val="accent2">
                    <a:lumMod val="75000"/>
                  </a:schemeClr>
                </a:solidFill>
                <a:effectLst/>
                <a:uLnTx/>
                <a:uFillTx/>
                <a:latin typeface="微软雅黑" panose="020B0503020204020204" pitchFamily="34" charset="-122"/>
                <a:ea typeface="微软雅黑" panose="020B0503020204020204" pitchFamily="34" charset="-122"/>
              </a:endParaRPr>
            </a:p>
          </p:txBody>
        </p:sp>
        <p:sp>
          <p:nvSpPr>
            <p:cNvPr id="29" name="矩形 28"/>
            <p:cNvSpPr/>
            <p:nvPr/>
          </p:nvSpPr>
          <p:spPr>
            <a:xfrm>
              <a:off x="5744612" y="1083923"/>
              <a:ext cx="2596857" cy="1462976"/>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rPr>
                <a:t>组织本部门及其所属单位开展绩效目标编制、审核汇总上报、批复和公开等工作</a:t>
              </a:r>
              <a:endParaRPr kumimoji="0" lang="en-US" altLang="zh-CN"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u"/>
                <a:defRPr/>
              </a:pPr>
              <a:r>
                <a:rPr lang="zh-CN" altLang="en-US" kern="0" dirty="0">
                  <a:solidFill>
                    <a:srgbClr val="53548A"/>
                  </a:solidFill>
                  <a:latin typeface="微软雅黑" panose="020B0503020204020204" pitchFamily="34" charset="-122"/>
                </a:rPr>
                <a:t>按照省财政厅审核意见修改完善绩效目标</a:t>
              </a:r>
              <a:endParaRPr lang="en-US" altLang="zh-CN" kern="0" dirty="0">
                <a:solidFill>
                  <a:srgbClr val="53548A"/>
                </a:solidFill>
                <a:latin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rPr>
                <a:t>督促落实绩效目标</a:t>
              </a:r>
              <a:endParaRPr kumimoji="0" lang="en-US" altLang="zh-CN"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rPr>
                <a:t>指导所属单位绩效目标管理</a:t>
              </a:r>
              <a:endParaRPr kumimoji="0" lang="en-US" altLang="zh-CN"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u"/>
                <a:defRPr/>
              </a:pPr>
              <a:r>
                <a:rPr lang="zh-CN" altLang="en-US" kern="0" dirty="0">
                  <a:solidFill>
                    <a:srgbClr val="53548A"/>
                  </a:solidFill>
                  <a:latin typeface="微软雅黑" panose="020B0503020204020204" pitchFamily="34" charset="-122"/>
                </a:rPr>
                <a:t>建立本行业绩效指标体系</a:t>
              </a:r>
              <a:endParaRPr kumimoji="0" lang="zh-CN" altLang="en-US"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5744612" y="2740068"/>
              <a:ext cx="2596857" cy="1111862"/>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kern="0" dirty="0">
                  <a:solidFill>
                    <a:srgbClr val="53548A"/>
                  </a:solidFill>
                  <a:latin typeface="微软雅黑" panose="020B0503020204020204" pitchFamily="34" charset="-122"/>
                </a:rPr>
                <a:t>绩效目标管理总体组织指导</a:t>
              </a:r>
              <a:endParaRPr kumimoji="0" lang="en-US" altLang="zh-CN"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kern="0" dirty="0">
                  <a:solidFill>
                    <a:srgbClr val="53548A"/>
                  </a:solidFill>
                  <a:latin typeface="微软雅黑" panose="020B0503020204020204" pitchFamily="34" charset="-122"/>
                </a:rPr>
                <a:t>研究绩效目标管理有关制度</a:t>
              </a:r>
              <a:endParaRPr lang="en-US" altLang="zh-CN" kern="0" dirty="0">
                <a:solidFill>
                  <a:srgbClr val="53548A"/>
                </a:solidFill>
                <a:latin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kern="0" dirty="0">
                  <a:solidFill>
                    <a:srgbClr val="53548A"/>
                  </a:solidFill>
                  <a:latin typeface="微软雅黑" panose="020B0503020204020204" pitchFamily="34" charset="-122"/>
                </a:rPr>
                <a:t>审核省级部门报送的绩效目标</a:t>
              </a:r>
              <a:endParaRPr lang="en-US" altLang="zh-CN" kern="0" dirty="0">
                <a:solidFill>
                  <a:srgbClr val="53548A"/>
                </a:solidFill>
                <a:latin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rPr>
                <a:t>研究建立部门共性绩效指标体系</a:t>
              </a:r>
              <a:endParaRPr kumimoji="0" lang="en-US" altLang="zh-CN"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kern="0" dirty="0">
                  <a:solidFill>
                    <a:srgbClr val="53548A"/>
                  </a:solidFill>
                  <a:latin typeface="微软雅黑" panose="020B0503020204020204" pitchFamily="34" charset="-122"/>
                </a:rPr>
                <a:t>批复有关绩效目标</a:t>
              </a:r>
              <a:endParaRPr lang="en-US" altLang="zh-CN" kern="0" dirty="0">
                <a:solidFill>
                  <a:srgbClr val="53548A"/>
                </a:solidFill>
                <a:latin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rPr>
                <a:t>根据绩效目标管理确定应用方式</a:t>
              </a:r>
              <a:endParaRPr kumimoji="0" lang="en-US" altLang="zh-CN"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endParaRPr>
            </a:p>
          </p:txBody>
        </p:sp>
        <p:sp>
          <p:nvSpPr>
            <p:cNvPr id="31" name="矩形 30"/>
            <p:cNvSpPr/>
            <p:nvPr/>
          </p:nvSpPr>
          <p:spPr>
            <a:xfrm>
              <a:off x="1176718" y="3058445"/>
              <a:ext cx="2086000" cy="58519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53548A"/>
                  </a:solidFill>
                  <a:effectLst/>
                  <a:uLnTx/>
                  <a:uFillTx/>
                  <a:latin typeface="微软雅黑" panose="020B0503020204020204" pitchFamily="34" charset="-122"/>
                  <a:ea typeface="微软雅黑" panose="020B0503020204020204" pitchFamily="34" charset="-122"/>
                </a:rPr>
                <a:t>协助提供绩效目标管理培训、绩效目标论证评审等咨询服务</a:t>
              </a:r>
              <a:endParaRPr kumimoji="0" lang="zh-CN" altLang="en-US" sz="1800" b="0" i="0" u="none" strike="noStrike" kern="0" cap="none" spc="0" normalizeH="0" baseline="0" noProof="0" dirty="0">
                <a:ln>
                  <a:noFill/>
                </a:ln>
                <a:solidFill>
                  <a:srgbClr val="53548A"/>
                </a:solidFill>
                <a:effectLst/>
                <a:uLnTx/>
                <a:uFillTx/>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90844" y="242991"/>
            <a:ext cx="5767755" cy="984885"/>
            <a:chOff x="-633047" y="224137"/>
            <a:chExt cx="6330461" cy="984885"/>
          </a:xfrm>
        </p:grpSpPr>
        <p:sp>
          <p:nvSpPr>
            <p:cNvPr id="33"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目标管理    </a:t>
              </a:r>
              <a:r>
                <a:rPr lang="zh-CN" altLang="en-US" sz="2400" dirty="0">
                  <a:solidFill>
                    <a:schemeClr val="accent1"/>
                  </a:solidFill>
                  <a:latin typeface="华文细黑" panose="02010600040101010101" pitchFamily="2" charset="-122"/>
                  <a:ea typeface="华文细黑" panose="02010600040101010101" pitchFamily="2" charset="-122"/>
                </a:rPr>
                <a:t>职责分工</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34" name="直接连接符 33"/>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7401">
    <p:check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3005" y="866137"/>
            <a:ext cx="11397456" cy="5548951"/>
            <a:chOff x="252314" y="848907"/>
            <a:chExt cx="8496944" cy="3978758"/>
          </a:xfrm>
        </p:grpSpPr>
        <p:sp>
          <p:nvSpPr>
            <p:cNvPr id="15" name="矩形 14"/>
            <p:cNvSpPr/>
            <p:nvPr/>
          </p:nvSpPr>
          <p:spPr>
            <a:xfrm>
              <a:off x="252314" y="988368"/>
              <a:ext cx="1152128" cy="576064"/>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具体实施单位设定绩效目标</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6" name="矩形 15"/>
            <p:cNvSpPr/>
            <p:nvPr/>
          </p:nvSpPr>
          <p:spPr>
            <a:xfrm>
              <a:off x="2916610" y="988368"/>
              <a:ext cx="1136833" cy="576064"/>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市级财政和主管部门编制绩效目标</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17" name="直接箭头连接符 16"/>
            <p:cNvCxnSpPr>
              <a:stCxn id="15" idx="3"/>
              <a:endCxn id="16" idx="1"/>
            </p:cNvCxnSpPr>
            <p:nvPr/>
          </p:nvCxnSpPr>
          <p:spPr>
            <a:xfrm>
              <a:off x="1404442" y="1276400"/>
              <a:ext cx="1512168" cy="0"/>
            </a:xfrm>
            <a:prstGeom prst="straightConnector1">
              <a:avLst/>
            </a:prstGeom>
            <a:noFill/>
            <a:ln w="6350" cap="flat" cmpd="sng" algn="ctr">
              <a:solidFill>
                <a:srgbClr val="53548A"/>
              </a:solidFill>
              <a:prstDash val="solid"/>
              <a:miter lim="800000"/>
              <a:tailEnd type="arrow"/>
            </a:ln>
            <a:effectLst/>
          </p:spPr>
        </p:cxnSp>
        <p:sp>
          <p:nvSpPr>
            <p:cNvPr id="18" name="TextBox 17"/>
            <p:cNvSpPr txBox="1"/>
            <p:nvPr/>
          </p:nvSpPr>
          <p:spPr>
            <a:xfrm>
              <a:off x="1631920" y="1029888"/>
              <a:ext cx="1055475" cy="2427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rPr>
                <a:t>逐级审核报送</a:t>
              </a:r>
              <a:endParaRPr kumimoji="0" lang="zh-CN" altLang="en-US" sz="1600" b="0" i="0" u="none" strike="noStrike" kern="0" cap="none" spc="0" normalizeH="0" baseline="0" noProof="0" dirty="0">
                <a:ln>
                  <a:noFill/>
                </a:ln>
                <a:solidFill>
                  <a:sysClr val="windowText" lastClr="000000"/>
                </a:solidFill>
                <a:effectLst/>
                <a:uLnTx/>
                <a:uFillTx/>
              </a:endParaRPr>
            </a:p>
          </p:txBody>
        </p:sp>
        <p:cxnSp>
          <p:nvCxnSpPr>
            <p:cNvPr id="19" name="直接箭头连接符 18"/>
            <p:cNvCxnSpPr>
              <a:stCxn id="16" idx="3"/>
            </p:cNvCxnSpPr>
            <p:nvPr/>
          </p:nvCxnSpPr>
          <p:spPr>
            <a:xfrm>
              <a:off x="4053443" y="1276400"/>
              <a:ext cx="1417938" cy="0"/>
            </a:xfrm>
            <a:prstGeom prst="straightConnector1">
              <a:avLst/>
            </a:prstGeom>
            <a:noFill/>
            <a:ln w="6350" cap="flat" cmpd="sng" algn="ctr">
              <a:solidFill>
                <a:srgbClr val="53548A"/>
              </a:solidFill>
              <a:prstDash val="solid"/>
              <a:miter lim="800000"/>
              <a:tailEnd type="arrow"/>
            </a:ln>
            <a:effectLst/>
          </p:spPr>
        </p:cxnSp>
        <p:sp>
          <p:nvSpPr>
            <p:cNvPr id="20" name="TextBox 19"/>
            <p:cNvSpPr txBox="1"/>
            <p:nvPr/>
          </p:nvSpPr>
          <p:spPr>
            <a:xfrm>
              <a:off x="4534948" y="1029888"/>
              <a:ext cx="443606" cy="2427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rPr>
                <a:t>报送</a:t>
              </a:r>
              <a:endParaRPr kumimoji="0" lang="zh-CN" altLang="en-US" sz="1600" b="0" i="0" u="none" strike="noStrike" kern="0" cap="none" spc="0" normalizeH="0" baseline="0" noProof="0" dirty="0">
                <a:ln>
                  <a:noFill/>
                </a:ln>
                <a:solidFill>
                  <a:sysClr val="windowText" lastClr="000000"/>
                </a:solidFill>
                <a:effectLst/>
                <a:uLnTx/>
                <a:uFillTx/>
              </a:endParaRPr>
            </a:p>
          </p:txBody>
        </p:sp>
        <p:grpSp>
          <p:nvGrpSpPr>
            <p:cNvPr id="21" name="组合 20"/>
            <p:cNvGrpSpPr/>
            <p:nvPr/>
          </p:nvGrpSpPr>
          <p:grpSpPr>
            <a:xfrm>
              <a:off x="2587510" y="2377353"/>
              <a:ext cx="1795033" cy="1298895"/>
              <a:chOff x="6524425" y="-137513"/>
              <a:chExt cx="1795033" cy="1298895"/>
            </a:xfrm>
          </p:grpSpPr>
          <p:sp>
            <p:nvSpPr>
              <p:cNvPr id="22" name="矩形 21"/>
              <p:cNvSpPr/>
              <p:nvPr/>
            </p:nvSpPr>
            <p:spPr>
              <a:xfrm>
                <a:off x="6524425" y="-137513"/>
                <a:ext cx="1795032" cy="504056"/>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财政厅审核</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矩形 22"/>
              <p:cNvSpPr/>
              <p:nvPr/>
            </p:nvSpPr>
            <p:spPr>
              <a:xfrm>
                <a:off x="7115187" y="359398"/>
                <a:ext cx="1204271" cy="801984"/>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交由预算评审中心审核，委托第三方审核</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4" name="矩形 23"/>
              <p:cNvSpPr/>
              <p:nvPr/>
            </p:nvSpPr>
            <p:spPr>
              <a:xfrm>
                <a:off x="6524425" y="359397"/>
                <a:ext cx="590762" cy="801984"/>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自行审核</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cxnSp>
          <p:nvCxnSpPr>
            <p:cNvPr id="25" name="肘形连接符 24"/>
            <p:cNvCxnSpPr>
              <a:stCxn id="33" idx="3"/>
              <a:endCxn id="16" idx="0"/>
            </p:cNvCxnSpPr>
            <p:nvPr/>
          </p:nvCxnSpPr>
          <p:spPr>
            <a:xfrm flipH="1" flipV="1">
              <a:off x="3485027" y="988368"/>
              <a:ext cx="3627746" cy="2446115"/>
            </a:xfrm>
            <a:prstGeom prst="bentConnector4">
              <a:avLst>
                <a:gd name="adj1" fmla="val -15603"/>
                <a:gd name="adj2" fmla="val 109345"/>
              </a:avLst>
            </a:prstGeom>
            <a:noFill/>
            <a:ln w="31750" cap="flat" cmpd="sng" algn="ctr">
              <a:solidFill>
                <a:srgbClr val="92D050"/>
              </a:solidFill>
              <a:prstDash val="solid"/>
              <a:miter lim="800000"/>
              <a:tailEnd type="arrow"/>
            </a:ln>
            <a:effectLst/>
          </p:spPr>
        </p:cxnSp>
        <p:sp>
          <p:nvSpPr>
            <p:cNvPr id="26" name="TextBox 25"/>
            <p:cNvSpPr txBox="1"/>
            <p:nvPr/>
          </p:nvSpPr>
          <p:spPr>
            <a:xfrm>
              <a:off x="7318356" y="3157484"/>
              <a:ext cx="290638" cy="2427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rPr>
                <a:t>中</a:t>
              </a:r>
              <a:endParaRPr kumimoji="0" lang="zh-CN" altLang="en-US" sz="1600" b="0" i="0" u="none" strike="noStrike" kern="0" cap="none" spc="0" normalizeH="0" baseline="0" noProof="0" dirty="0">
                <a:ln>
                  <a:noFill/>
                </a:ln>
                <a:solidFill>
                  <a:sysClr val="windowText" lastClr="000000"/>
                </a:solidFill>
                <a:effectLst/>
                <a:uLnTx/>
                <a:uFillTx/>
              </a:endParaRPr>
            </a:p>
          </p:txBody>
        </p:sp>
        <p:sp>
          <p:nvSpPr>
            <p:cNvPr id="27" name="矩形 26"/>
            <p:cNvSpPr/>
            <p:nvPr/>
          </p:nvSpPr>
          <p:spPr>
            <a:xfrm>
              <a:off x="5538376" y="4331778"/>
              <a:ext cx="1436337" cy="495887"/>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进入预算安排流程</a:t>
              </a:r>
              <a:endParaRPr kumimoji="0" lang="en-US" altLang="zh-CN"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确定预算分配方案</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8" name="TextBox 27"/>
            <p:cNvSpPr txBox="1"/>
            <p:nvPr/>
          </p:nvSpPr>
          <p:spPr>
            <a:xfrm>
              <a:off x="5957424" y="3846079"/>
              <a:ext cx="572672" cy="2427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rPr>
                <a:t>优   良</a:t>
              </a:r>
              <a:endParaRPr kumimoji="0" lang="zh-CN" altLang="en-US" sz="1600" b="0" i="0" u="none" strike="noStrike" kern="0" cap="none" spc="0" normalizeH="0" baseline="0" noProof="0" dirty="0">
                <a:ln>
                  <a:noFill/>
                </a:ln>
                <a:solidFill>
                  <a:sysClr val="windowText" lastClr="000000"/>
                </a:solidFill>
                <a:effectLst/>
                <a:uLnTx/>
                <a:uFillTx/>
              </a:endParaRPr>
            </a:p>
          </p:txBody>
        </p:sp>
        <p:grpSp>
          <p:nvGrpSpPr>
            <p:cNvPr id="29" name="组合 28"/>
            <p:cNvGrpSpPr/>
            <p:nvPr/>
          </p:nvGrpSpPr>
          <p:grpSpPr>
            <a:xfrm>
              <a:off x="5467037" y="848907"/>
              <a:ext cx="1580577" cy="1156680"/>
              <a:chOff x="6139850" y="988368"/>
              <a:chExt cx="1580577" cy="1156680"/>
            </a:xfrm>
          </p:grpSpPr>
          <p:sp>
            <p:nvSpPr>
              <p:cNvPr id="30" name="矩形 29"/>
              <p:cNvSpPr/>
              <p:nvPr/>
            </p:nvSpPr>
            <p:spPr>
              <a:xfrm>
                <a:off x="6139850" y="988368"/>
                <a:ext cx="1579017" cy="576064"/>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省级主管部门审核</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矩形 30"/>
              <p:cNvSpPr/>
              <p:nvPr/>
            </p:nvSpPr>
            <p:spPr>
              <a:xfrm>
                <a:off x="6139850" y="1564431"/>
                <a:ext cx="583931" cy="580617"/>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自行审核</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6723781" y="1564432"/>
                <a:ext cx="996646" cy="580616"/>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委托第三方审核</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3" name="流程图: 决策 32"/>
            <p:cNvSpPr/>
            <p:nvPr/>
          </p:nvSpPr>
          <p:spPr>
            <a:xfrm>
              <a:off x="5400317" y="3128009"/>
              <a:ext cx="1712456" cy="612948"/>
            </a:xfrm>
            <a:prstGeom prst="flowChartDecision">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审核定级</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7584273" y="3984578"/>
              <a:ext cx="1164985" cy="455281"/>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不予安排预算</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TextBox 34"/>
            <p:cNvSpPr txBox="1"/>
            <p:nvPr/>
          </p:nvSpPr>
          <p:spPr>
            <a:xfrm>
              <a:off x="6900692" y="3747153"/>
              <a:ext cx="290638" cy="2427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rPr>
                <a:t>差</a:t>
              </a:r>
              <a:endParaRPr kumimoji="0" lang="zh-CN" altLang="en-US" sz="1600" b="0" i="0" u="none" strike="noStrike" kern="0" cap="none" spc="0" normalizeH="0" baseline="0" noProof="0" dirty="0">
                <a:ln>
                  <a:noFill/>
                </a:ln>
                <a:solidFill>
                  <a:sysClr val="windowText" lastClr="000000"/>
                </a:solidFill>
                <a:effectLst/>
                <a:uLnTx/>
                <a:uFillTx/>
              </a:endParaRPr>
            </a:p>
          </p:txBody>
        </p:sp>
        <p:cxnSp>
          <p:nvCxnSpPr>
            <p:cNvPr id="36" name="直接箭头连接符 35"/>
            <p:cNvCxnSpPr>
              <a:stCxn id="16" idx="2"/>
              <a:endCxn id="22" idx="0"/>
            </p:cNvCxnSpPr>
            <p:nvPr/>
          </p:nvCxnSpPr>
          <p:spPr>
            <a:xfrm flipH="1">
              <a:off x="3485026" y="1564432"/>
              <a:ext cx="1" cy="812921"/>
            </a:xfrm>
            <a:prstGeom prst="straightConnector1">
              <a:avLst/>
            </a:prstGeom>
            <a:noFill/>
            <a:ln w="6350" cap="flat" cmpd="sng" algn="ctr">
              <a:solidFill>
                <a:srgbClr val="53548A"/>
              </a:solidFill>
              <a:prstDash val="solid"/>
              <a:miter lim="800000"/>
              <a:tailEnd type="arrow"/>
            </a:ln>
            <a:effectLst/>
          </p:spPr>
        </p:cxnSp>
        <p:sp>
          <p:nvSpPr>
            <p:cNvPr id="37" name="TextBox 36"/>
            <p:cNvSpPr txBox="1"/>
            <p:nvPr/>
          </p:nvSpPr>
          <p:spPr>
            <a:xfrm>
              <a:off x="3226372" y="1805532"/>
              <a:ext cx="321232" cy="360452"/>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rPr>
                <a:t>报送</a:t>
              </a:r>
              <a:endParaRPr kumimoji="0" lang="zh-CN" altLang="en-US" sz="1600" b="0" i="0" u="none" strike="noStrike" kern="0" cap="none" spc="0" normalizeH="0" baseline="0" noProof="0" dirty="0">
                <a:ln>
                  <a:noFill/>
                </a:ln>
                <a:solidFill>
                  <a:sysClr val="windowText" lastClr="000000"/>
                </a:solidFill>
                <a:effectLst/>
                <a:uLnTx/>
                <a:uFillTx/>
              </a:endParaRPr>
            </a:p>
          </p:txBody>
        </p:sp>
        <p:cxnSp>
          <p:nvCxnSpPr>
            <p:cNvPr id="38" name="直接箭头连接符 37"/>
            <p:cNvCxnSpPr>
              <a:endCxn id="33" idx="0"/>
            </p:cNvCxnSpPr>
            <p:nvPr/>
          </p:nvCxnSpPr>
          <p:spPr>
            <a:xfrm>
              <a:off x="6256545" y="2005587"/>
              <a:ext cx="0" cy="1122422"/>
            </a:xfrm>
            <a:prstGeom prst="straightConnector1">
              <a:avLst/>
            </a:prstGeom>
            <a:noFill/>
            <a:ln w="31750" cap="flat" cmpd="sng" algn="ctr">
              <a:solidFill>
                <a:srgbClr val="92D050"/>
              </a:solidFill>
              <a:prstDash val="solid"/>
              <a:miter lim="800000"/>
              <a:tailEnd type="arrow"/>
            </a:ln>
            <a:effectLst/>
          </p:spPr>
        </p:cxnSp>
        <p:cxnSp>
          <p:nvCxnSpPr>
            <p:cNvPr id="39" name="直接箭头连接符 38"/>
            <p:cNvCxnSpPr>
              <a:endCxn id="33" idx="1"/>
            </p:cNvCxnSpPr>
            <p:nvPr/>
          </p:nvCxnSpPr>
          <p:spPr>
            <a:xfrm>
              <a:off x="4382543" y="3434483"/>
              <a:ext cx="1017774" cy="0"/>
            </a:xfrm>
            <a:prstGeom prst="straightConnector1">
              <a:avLst/>
            </a:prstGeom>
            <a:noFill/>
            <a:ln w="31750" cap="flat" cmpd="sng" algn="ctr">
              <a:solidFill>
                <a:srgbClr val="FF0000"/>
              </a:solidFill>
              <a:prstDash val="solid"/>
              <a:miter lim="800000"/>
              <a:tailEnd type="arrow"/>
            </a:ln>
            <a:effectLst/>
          </p:spPr>
        </p:cxnSp>
        <p:cxnSp>
          <p:nvCxnSpPr>
            <p:cNvPr id="40" name="直接箭头连接符 39"/>
            <p:cNvCxnSpPr>
              <a:stCxn id="33" idx="2"/>
              <a:endCxn id="27" idx="0"/>
            </p:cNvCxnSpPr>
            <p:nvPr/>
          </p:nvCxnSpPr>
          <p:spPr>
            <a:xfrm>
              <a:off x="6256545" y="3740957"/>
              <a:ext cx="0" cy="590821"/>
            </a:xfrm>
            <a:prstGeom prst="straightConnector1">
              <a:avLst/>
            </a:prstGeom>
            <a:noFill/>
            <a:ln w="31750" cap="flat" cmpd="sng" algn="ctr">
              <a:solidFill>
                <a:srgbClr val="FF0000"/>
              </a:solidFill>
              <a:prstDash val="solid"/>
              <a:miter lim="800000"/>
              <a:tailEnd type="arrow"/>
            </a:ln>
            <a:effectLst/>
          </p:spPr>
        </p:cxnSp>
        <p:sp>
          <p:nvSpPr>
            <p:cNvPr id="41" name="TextBox 40"/>
            <p:cNvSpPr txBox="1"/>
            <p:nvPr/>
          </p:nvSpPr>
          <p:spPr>
            <a:xfrm>
              <a:off x="6948148" y="2998256"/>
              <a:ext cx="290638" cy="2427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rPr>
                <a:t>中</a:t>
              </a:r>
              <a:endParaRPr kumimoji="0" lang="zh-CN" altLang="en-US" sz="1600" b="0" i="0" u="none" strike="noStrike" kern="0" cap="none" spc="0" normalizeH="0" baseline="0" noProof="0" dirty="0">
                <a:ln>
                  <a:noFill/>
                </a:ln>
                <a:solidFill>
                  <a:sysClr val="windowText" lastClr="000000"/>
                </a:solidFill>
                <a:effectLst/>
                <a:uLnTx/>
                <a:uFillTx/>
              </a:endParaRPr>
            </a:p>
          </p:txBody>
        </p:sp>
        <p:cxnSp>
          <p:nvCxnSpPr>
            <p:cNvPr id="42" name="肘形连接符 41"/>
            <p:cNvCxnSpPr>
              <a:endCxn id="30" idx="3"/>
            </p:cNvCxnSpPr>
            <p:nvPr/>
          </p:nvCxnSpPr>
          <p:spPr>
            <a:xfrm rot="5400000" flipH="1" flipV="1">
              <a:off x="5810022" y="2059951"/>
              <a:ext cx="2159044" cy="313020"/>
            </a:xfrm>
            <a:prstGeom prst="bentConnector4">
              <a:avLst>
                <a:gd name="adj1" fmla="val -30"/>
                <a:gd name="adj2" fmla="val 173030"/>
              </a:avLst>
            </a:prstGeom>
            <a:noFill/>
            <a:ln w="31750" cap="flat" cmpd="sng" algn="ctr">
              <a:solidFill>
                <a:srgbClr val="FF0000"/>
              </a:solidFill>
              <a:prstDash val="solid"/>
              <a:miter lim="800000"/>
              <a:tailEnd type="arrow"/>
            </a:ln>
            <a:effectLst/>
          </p:spPr>
        </p:cxnSp>
        <p:cxnSp>
          <p:nvCxnSpPr>
            <p:cNvPr id="43" name="肘形连接符 42"/>
            <p:cNvCxnSpPr/>
            <p:nvPr/>
          </p:nvCxnSpPr>
          <p:spPr>
            <a:xfrm rot="10800000">
              <a:off x="4373229" y="2572722"/>
              <a:ext cx="1574882" cy="645874"/>
            </a:xfrm>
            <a:prstGeom prst="bentConnector3">
              <a:avLst>
                <a:gd name="adj1" fmla="val 233"/>
              </a:avLst>
            </a:prstGeom>
            <a:noFill/>
            <a:ln w="31750" cap="flat" cmpd="sng" algn="ctr">
              <a:solidFill>
                <a:srgbClr val="92D050"/>
              </a:solidFill>
              <a:prstDash val="solid"/>
              <a:miter lim="800000"/>
              <a:tailEnd type="arrow"/>
            </a:ln>
            <a:effectLst/>
          </p:spPr>
        </p:cxnSp>
        <p:sp>
          <p:nvSpPr>
            <p:cNvPr id="44" name="TextBox 43"/>
            <p:cNvSpPr txBox="1"/>
            <p:nvPr/>
          </p:nvSpPr>
          <p:spPr>
            <a:xfrm>
              <a:off x="5310788" y="2597264"/>
              <a:ext cx="639595" cy="2427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rPr>
                <a:t>优 、良</a:t>
              </a:r>
              <a:endParaRPr kumimoji="0" lang="zh-CN" altLang="en-US" sz="1600" b="0" i="0" u="none" strike="noStrike" kern="0" cap="none" spc="0" normalizeH="0" baseline="0" noProof="0" dirty="0">
                <a:ln>
                  <a:noFill/>
                </a:ln>
                <a:solidFill>
                  <a:sysClr val="windowText" lastClr="000000"/>
                </a:solidFill>
                <a:effectLst/>
                <a:uLnTx/>
                <a:uFillTx/>
              </a:endParaRPr>
            </a:p>
          </p:txBody>
        </p:sp>
        <p:sp>
          <p:nvSpPr>
            <p:cNvPr id="46" name="矩形 45"/>
            <p:cNvSpPr/>
            <p:nvPr/>
          </p:nvSpPr>
          <p:spPr>
            <a:xfrm>
              <a:off x="2986545" y="4331778"/>
              <a:ext cx="1904885" cy="495887"/>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省财政厅会同省级主管部门随预算下达绩效目标</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7" name="矩形 46"/>
            <p:cNvSpPr/>
            <p:nvPr/>
          </p:nvSpPr>
          <p:spPr>
            <a:xfrm>
              <a:off x="318394" y="4331777"/>
              <a:ext cx="2032562" cy="495887"/>
            </a:xfrm>
            <a:prstGeom prst="rect">
              <a:avLst/>
            </a:prstGeom>
            <a:solidFill>
              <a:srgbClr val="53548A"/>
            </a:solidFill>
            <a:ln w="12700" cap="flat" cmpd="sng" algn="ctr">
              <a:solidFill>
                <a:srgbClr val="53548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项目承担单位依据绩效目标开展相关绩效管理工作</a:t>
              </a:r>
              <a:endParaRPr kumimoji="0" lang="zh-CN" altLang="en-US" sz="16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48" name="直接箭头连接符 47"/>
            <p:cNvCxnSpPr>
              <a:stCxn id="27" idx="1"/>
              <a:endCxn id="46" idx="3"/>
            </p:cNvCxnSpPr>
            <p:nvPr/>
          </p:nvCxnSpPr>
          <p:spPr>
            <a:xfrm flipH="1">
              <a:off x="4891430" y="4579722"/>
              <a:ext cx="646946" cy="0"/>
            </a:xfrm>
            <a:prstGeom prst="straightConnector1">
              <a:avLst/>
            </a:prstGeom>
            <a:noFill/>
            <a:ln w="6350" cap="flat" cmpd="sng" algn="ctr">
              <a:solidFill>
                <a:srgbClr val="53548A"/>
              </a:solidFill>
              <a:prstDash val="solid"/>
              <a:miter lim="800000"/>
              <a:tailEnd type="arrow"/>
            </a:ln>
            <a:effectLst/>
          </p:spPr>
        </p:cxnSp>
        <p:cxnSp>
          <p:nvCxnSpPr>
            <p:cNvPr id="49" name="直接箭头连接符 48"/>
            <p:cNvCxnSpPr>
              <a:stCxn id="46" idx="1"/>
              <a:endCxn id="47" idx="3"/>
            </p:cNvCxnSpPr>
            <p:nvPr/>
          </p:nvCxnSpPr>
          <p:spPr>
            <a:xfrm flipH="1" flipV="1">
              <a:off x="2350956" y="4579721"/>
              <a:ext cx="635589" cy="1"/>
            </a:xfrm>
            <a:prstGeom prst="straightConnector1">
              <a:avLst/>
            </a:prstGeom>
            <a:noFill/>
            <a:ln w="6350" cap="flat" cmpd="sng" algn="ctr">
              <a:solidFill>
                <a:srgbClr val="53548A"/>
              </a:solidFill>
              <a:prstDash val="solid"/>
              <a:miter lim="800000"/>
              <a:tailEnd type="arrow"/>
            </a:ln>
            <a:effectLst/>
          </p:spPr>
        </p:cxnSp>
        <p:sp>
          <p:nvSpPr>
            <p:cNvPr id="50" name="TextBox 49"/>
            <p:cNvSpPr txBox="1"/>
            <p:nvPr/>
          </p:nvSpPr>
          <p:spPr>
            <a:xfrm>
              <a:off x="2424167" y="4366000"/>
              <a:ext cx="443606" cy="4193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rPr>
                <a:t>逐级</a:t>
              </a:r>
              <a:endParaRPr kumimoji="0" lang="en-US" altLang="zh-CN"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rPr>
                <a:t>下达</a:t>
              </a:r>
              <a:endParaRPr kumimoji="0" lang="zh-CN" altLang="en-US" sz="1600" b="0" i="0" u="none" strike="noStrike" kern="0" cap="none" spc="0" normalizeH="0" baseline="0" noProof="0" dirty="0">
                <a:ln>
                  <a:noFill/>
                </a:ln>
                <a:solidFill>
                  <a:sysClr val="windowText" lastClr="000000"/>
                </a:solidFill>
                <a:effectLst/>
                <a:uLnTx/>
                <a:uFillTx/>
              </a:endParaRPr>
            </a:p>
          </p:txBody>
        </p:sp>
        <p:cxnSp>
          <p:nvCxnSpPr>
            <p:cNvPr id="51" name="直接箭头连接符 50"/>
            <p:cNvCxnSpPr/>
            <p:nvPr/>
          </p:nvCxnSpPr>
          <p:spPr>
            <a:xfrm>
              <a:off x="6555665" y="3537748"/>
              <a:ext cx="1028608" cy="446830"/>
            </a:xfrm>
            <a:prstGeom prst="straightConnector1">
              <a:avLst/>
            </a:prstGeom>
            <a:noFill/>
            <a:ln w="6350" cap="flat" cmpd="sng" algn="ctr">
              <a:solidFill>
                <a:srgbClr val="53548A"/>
              </a:solidFill>
              <a:prstDash val="solid"/>
              <a:miter lim="800000"/>
              <a:tailEnd type="arrow"/>
            </a:ln>
            <a:effectLst/>
          </p:spPr>
        </p:cxnSp>
      </p:grpSp>
      <p:grpSp>
        <p:nvGrpSpPr>
          <p:cNvPr id="45" name="组合 44"/>
          <p:cNvGrpSpPr/>
          <p:nvPr/>
        </p:nvGrpSpPr>
        <p:grpSpPr>
          <a:xfrm>
            <a:off x="-590843" y="242991"/>
            <a:ext cx="5504018" cy="984885"/>
            <a:chOff x="-633047" y="224137"/>
            <a:chExt cx="6330461" cy="984885"/>
          </a:xfrm>
        </p:grpSpPr>
        <p:sp>
          <p:nvSpPr>
            <p:cNvPr id="52"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目标管理    </a:t>
              </a:r>
              <a:r>
                <a:rPr lang="zh-CN" altLang="en-US" sz="2400" dirty="0">
                  <a:solidFill>
                    <a:schemeClr val="accent1"/>
                  </a:solidFill>
                  <a:latin typeface="华文细黑" panose="02010600040101010101" pitchFamily="2" charset="-122"/>
                  <a:ea typeface="华文细黑" panose="02010600040101010101" pitchFamily="2" charset="-122"/>
                </a:rPr>
                <a:t>管理流程</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53" name="直接连接符 52"/>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7401">
    <p:check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5887" y="1351278"/>
            <a:ext cx="9981963" cy="4838328"/>
            <a:chOff x="5616066" y="1588938"/>
            <a:chExt cx="9981963" cy="4838328"/>
          </a:xfrm>
        </p:grpSpPr>
        <p:grpSp>
          <p:nvGrpSpPr>
            <p:cNvPr id="154" name="组合 153"/>
            <p:cNvGrpSpPr/>
            <p:nvPr/>
          </p:nvGrpSpPr>
          <p:grpSpPr>
            <a:xfrm>
              <a:off x="5621438" y="1588938"/>
              <a:ext cx="9976591" cy="1183603"/>
              <a:chOff x="576047" y="4549463"/>
              <a:chExt cx="9976591" cy="1183603"/>
            </a:xfrm>
          </p:grpSpPr>
          <p:grpSp>
            <p:nvGrpSpPr>
              <p:cNvPr id="155" name="Group 344"/>
              <p:cNvGrpSpPr/>
              <p:nvPr/>
            </p:nvGrpSpPr>
            <p:grpSpPr bwMode="auto">
              <a:xfrm>
                <a:off x="576047" y="4549463"/>
                <a:ext cx="9976591" cy="400110"/>
                <a:chOff x="4643438" y="2728076"/>
                <a:chExt cx="10121940" cy="406104"/>
              </a:xfrm>
            </p:grpSpPr>
            <p:sp>
              <p:nvSpPr>
                <p:cNvPr id="161" name="Rectangle 109"/>
                <p:cNvSpPr/>
                <p:nvPr/>
              </p:nvSpPr>
              <p:spPr>
                <a:xfrm>
                  <a:off x="5067087" y="2728076"/>
                  <a:ext cx="9698291" cy="406104"/>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000" kern="0" dirty="0">
                      <a:solidFill>
                        <a:srgbClr val="929292">
                          <a:lumMod val="100000"/>
                        </a:srgbClr>
                      </a:solidFill>
                    </a:rPr>
                    <a:t>国家和省相关法律、法规和规章制度</a:t>
                  </a:r>
                  <a:r>
                    <a:rPr lang="en-US" altLang="zh-CN" sz="2000" kern="0" dirty="0">
                      <a:solidFill>
                        <a:srgbClr val="929292">
                          <a:lumMod val="100000"/>
                        </a:srgbClr>
                      </a:solidFill>
                    </a:rPr>
                    <a:t>,</a:t>
                  </a:r>
                  <a:r>
                    <a:rPr lang="zh-CN" altLang="en-US" sz="2000" kern="0" dirty="0">
                      <a:solidFill>
                        <a:srgbClr val="929292">
                          <a:lumMod val="100000"/>
                        </a:srgbClr>
                      </a:solidFill>
                    </a:rPr>
                    <a:t>国民经济和社会发展规划</a:t>
                  </a:r>
                  <a:r>
                    <a:rPr lang="en-US" altLang="zh-CN" sz="2000" kern="0" dirty="0">
                      <a:solidFill>
                        <a:srgbClr val="929292">
                          <a:lumMod val="100000"/>
                        </a:srgbClr>
                      </a:solidFill>
                    </a:rPr>
                    <a:t>,</a:t>
                  </a:r>
                  <a:r>
                    <a:rPr lang="zh-CN" altLang="en-US" sz="2000" kern="0" dirty="0">
                      <a:solidFill>
                        <a:srgbClr val="929292">
                          <a:lumMod val="100000"/>
                        </a:srgbClr>
                      </a:solidFill>
                    </a:rPr>
                    <a:t>宏观调控总体要求等</a:t>
                  </a:r>
                  <a:endParaRPr kumimoji="0" lang="en-US" sz="20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162" name="Group 332"/>
                <p:cNvGrpSpPr/>
                <p:nvPr/>
              </p:nvGrpSpPr>
              <p:grpSpPr bwMode="auto">
                <a:xfrm>
                  <a:off x="4643438" y="2786064"/>
                  <a:ext cx="288476" cy="288476"/>
                  <a:chOff x="4643438" y="2786064"/>
                  <a:chExt cx="288476" cy="288476"/>
                </a:xfrm>
              </p:grpSpPr>
              <p:sp>
                <p:nvSpPr>
                  <p:cNvPr id="163"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a:ln>
                        <a:noFill/>
                      </a:ln>
                      <a:solidFill>
                        <a:srgbClr val="16294C"/>
                      </a:solidFill>
                      <a:effectLst/>
                      <a:uLnTx/>
                      <a:uFillTx/>
                      <a:latin typeface="Calibri" panose="020F0502020204030204"/>
                    </a:endParaRPr>
                  </a:p>
                </p:txBody>
              </p:sp>
              <p:sp>
                <p:nvSpPr>
                  <p:cNvPr id="164"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nvGrpSpPr>
              <p:cNvPr id="156" name="Group 346"/>
              <p:cNvGrpSpPr/>
              <p:nvPr/>
            </p:nvGrpSpPr>
            <p:grpSpPr bwMode="auto">
              <a:xfrm>
                <a:off x="577183" y="5332956"/>
                <a:ext cx="4453674" cy="400110"/>
                <a:chOff x="4643438" y="3572192"/>
                <a:chExt cx="4518569" cy="406104"/>
              </a:xfrm>
            </p:grpSpPr>
            <p:sp>
              <p:nvSpPr>
                <p:cNvPr id="157" name="Rectangle 101"/>
                <p:cNvSpPr/>
                <p:nvPr/>
              </p:nvSpPr>
              <p:spPr>
                <a:xfrm>
                  <a:off x="5071385" y="3572192"/>
                  <a:ext cx="4090622" cy="406104"/>
                </a:xfrm>
                <a:prstGeom prst="rect">
                  <a:avLst/>
                </a:prstGeom>
              </p:spPr>
              <p:txBody>
                <a:bodyPr wrap="none">
                  <a:spAutoFit/>
                </a:bodyPr>
                <a:lstStyle/>
                <a:p>
                  <a:pPr defTabSz="899795" eaLnBrk="1" fontAlgn="auto" hangingPunct="1">
                    <a:spcBef>
                      <a:spcPts val="0"/>
                    </a:spcBef>
                    <a:spcAft>
                      <a:spcPts val="0"/>
                    </a:spcAft>
                    <a:defRPr/>
                  </a:pPr>
                  <a:r>
                    <a:rPr lang="zh-CN" altLang="en-US" sz="2000" kern="0" dirty="0">
                      <a:solidFill>
                        <a:srgbClr val="929292">
                          <a:lumMod val="100000"/>
                        </a:srgbClr>
                      </a:solidFill>
                    </a:rPr>
                    <a:t>省委、省政府决策部署和工作要求</a:t>
                  </a:r>
                  <a:endParaRPr lang="en-US" sz="2000" kern="0" dirty="0">
                    <a:solidFill>
                      <a:srgbClr val="929292">
                        <a:lumMod val="100000"/>
                      </a:srgbClr>
                    </a:solidFill>
                  </a:endParaRPr>
                </a:p>
              </p:txBody>
            </p:sp>
            <p:grpSp>
              <p:nvGrpSpPr>
                <p:cNvPr id="158" name="Group 341"/>
                <p:cNvGrpSpPr/>
                <p:nvPr/>
              </p:nvGrpSpPr>
              <p:grpSpPr bwMode="auto">
                <a:xfrm>
                  <a:off x="4643438" y="3643320"/>
                  <a:ext cx="288476" cy="288476"/>
                  <a:chOff x="4643438" y="3643320"/>
                  <a:chExt cx="288476" cy="288476"/>
                </a:xfrm>
              </p:grpSpPr>
              <p:sp>
                <p:nvSpPr>
                  <p:cNvPr id="159"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160"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165" name="组合 164"/>
            <p:cNvGrpSpPr/>
            <p:nvPr/>
          </p:nvGrpSpPr>
          <p:grpSpPr>
            <a:xfrm>
              <a:off x="5621438" y="3113280"/>
              <a:ext cx="6506657" cy="1155165"/>
              <a:chOff x="576047" y="4577904"/>
              <a:chExt cx="6506657" cy="1155165"/>
            </a:xfrm>
          </p:grpSpPr>
          <p:grpSp>
            <p:nvGrpSpPr>
              <p:cNvPr id="166" name="Group 344"/>
              <p:cNvGrpSpPr/>
              <p:nvPr/>
            </p:nvGrpSpPr>
            <p:grpSpPr bwMode="auto">
              <a:xfrm>
                <a:off x="576047" y="4577904"/>
                <a:ext cx="6506657" cy="400110"/>
                <a:chOff x="4643438" y="2756943"/>
                <a:chExt cx="6601452" cy="406104"/>
              </a:xfrm>
            </p:grpSpPr>
            <p:sp>
              <p:nvSpPr>
                <p:cNvPr id="172" name="Rectangle 109"/>
                <p:cNvSpPr/>
                <p:nvPr/>
              </p:nvSpPr>
              <p:spPr>
                <a:xfrm>
                  <a:off x="5072540" y="2756943"/>
                  <a:ext cx="6172350" cy="406104"/>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000" kern="0" dirty="0">
                      <a:solidFill>
                        <a:srgbClr val="929292">
                          <a:lumMod val="100000"/>
                        </a:srgbClr>
                      </a:solidFill>
                    </a:rPr>
                    <a:t>部门职能、中长期发展规划年度工作计划和项目规划</a:t>
                  </a:r>
                  <a:endParaRPr kumimoji="0" lang="en-US" sz="20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173" name="Group 332"/>
                <p:cNvGrpSpPr/>
                <p:nvPr/>
              </p:nvGrpSpPr>
              <p:grpSpPr bwMode="auto">
                <a:xfrm>
                  <a:off x="4643438" y="2786064"/>
                  <a:ext cx="288476" cy="288476"/>
                  <a:chOff x="4643438" y="2786064"/>
                  <a:chExt cx="288476" cy="288476"/>
                </a:xfrm>
              </p:grpSpPr>
              <p:sp>
                <p:nvSpPr>
                  <p:cNvPr id="174"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a:ln>
                        <a:noFill/>
                      </a:ln>
                      <a:solidFill>
                        <a:srgbClr val="16294C"/>
                      </a:solidFill>
                      <a:effectLst/>
                      <a:uLnTx/>
                      <a:uFillTx/>
                      <a:latin typeface="Calibri" panose="020F0502020204030204"/>
                    </a:endParaRPr>
                  </a:p>
                </p:txBody>
              </p:sp>
              <p:sp>
                <p:nvSpPr>
                  <p:cNvPr id="175"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nvGrpSpPr>
              <p:cNvPr id="167" name="Group 346"/>
              <p:cNvGrpSpPr/>
              <p:nvPr/>
            </p:nvGrpSpPr>
            <p:grpSpPr bwMode="auto">
              <a:xfrm>
                <a:off x="577183" y="5332959"/>
                <a:ext cx="5479596" cy="400110"/>
                <a:chOff x="4643438" y="3572195"/>
                <a:chExt cx="5559440" cy="406104"/>
              </a:xfrm>
            </p:grpSpPr>
            <p:sp>
              <p:nvSpPr>
                <p:cNvPr id="168" name="Rectangle 101"/>
                <p:cNvSpPr/>
                <p:nvPr/>
              </p:nvSpPr>
              <p:spPr>
                <a:xfrm>
                  <a:off x="5071385" y="3572195"/>
                  <a:ext cx="5131493" cy="406104"/>
                </a:xfrm>
                <a:prstGeom prst="rect">
                  <a:avLst/>
                </a:prstGeom>
              </p:spPr>
              <p:txBody>
                <a:bodyPr wrap="none">
                  <a:spAutoFit/>
                </a:bodyPr>
                <a:lstStyle/>
                <a:p>
                  <a:pPr defTabSz="899795" eaLnBrk="1" fontAlgn="auto" hangingPunct="1">
                    <a:spcBef>
                      <a:spcPts val="0"/>
                    </a:spcBef>
                    <a:spcAft>
                      <a:spcPts val="0"/>
                    </a:spcAft>
                    <a:defRPr/>
                  </a:pPr>
                  <a:r>
                    <a:rPr lang="zh-CN" altLang="en-US" sz="2000" kern="0" dirty="0">
                      <a:solidFill>
                        <a:srgbClr val="929292">
                          <a:lumMod val="100000"/>
                        </a:srgbClr>
                      </a:solidFill>
                    </a:rPr>
                    <a:t>财政部门中期财政规划和年度预算编制要求</a:t>
                  </a:r>
                  <a:endParaRPr lang="en-US" sz="2000" kern="0" dirty="0">
                    <a:solidFill>
                      <a:srgbClr val="929292">
                        <a:lumMod val="100000"/>
                      </a:srgbClr>
                    </a:solidFill>
                  </a:endParaRPr>
                </a:p>
              </p:txBody>
            </p:sp>
            <p:grpSp>
              <p:nvGrpSpPr>
                <p:cNvPr id="169" name="Group 341"/>
                <p:cNvGrpSpPr/>
                <p:nvPr/>
              </p:nvGrpSpPr>
              <p:grpSpPr bwMode="auto">
                <a:xfrm>
                  <a:off x="4643438" y="3643320"/>
                  <a:ext cx="288476" cy="288476"/>
                  <a:chOff x="4643438" y="3643320"/>
                  <a:chExt cx="288476" cy="288476"/>
                </a:xfrm>
              </p:grpSpPr>
              <p:sp>
                <p:nvSpPr>
                  <p:cNvPr id="170"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171"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176" name="组合 175"/>
            <p:cNvGrpSpPr/>
            <p:nvPr/>
          </p:nvGrpSpPr>
          <p:grpSpPr>
            <a:xfrm>
              <a:off x="5616066" y="4579305"/>
              <a:ext cx="4967774" cy="1155165"/>
              <a:chOff x="576047" y="4577907"/>
              <a:chExt cx="4967774" cy="1155165"/>
            </a:xfrm>
          </p:grpSpPr>
          <p:grpSp>
            <p:nvGrpSpPr>
              <p:cNvPr id="177" name="Group 344"/>
              <p:cNvGrpSpPr/>
              <p:nvPr/>
            </p:nvGrpSpPr>
            <p:grpSpPr bwMode="auto">
              <a:xfrm>
                <a:off x="576047" y="4577907"/>
                <a:ext cx="4967774" cy="400110"/>
                <a:chOff x="4643438" y="2756946"/>
                <a:chExt cx="5040149" cy="406104"/>
              </a:xfrm>
            </p:grpSpPr>
            <p:sp>
              <p:nvSpPr>
                <p:cNvPr id="183" name="Rectangle 109"/>
                <p:cNvSpPr/>
                <p:nvPr/>
              </p:nvSpPr>
              <p:spPr>
                <a:xfrm>
                  <a:off x="5072540" y="2756946"/>
                  <a:ext cx="4611047" cy="406104"/>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000" kern="0" dirty="0">
                      <a:solidFill>
                        <a:srgbClr val="929292">
                          <a:lumMod val="100000"/>
                        </a:srgbClr>
                      </a:solidFill>
                    </a:rPr>
                    <a:t>相关历史数据、行业标准、计划标准等</a:t>
                  </a:r>
                  <a:endParaRPr kumimoji="0" lang="en-US" sz="20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184" name="Group 332"/>
                <p:cNvGrpSpPr/>
                <p:nvPr/>
              </p:nvGrpSpPr>
              <p:grpSpPr bwMode="auto">
                <a:xfrm>
                  <a:off x="4643438" y="2786064"/>
                  <a:ext cx="288476" cy="288476"/>
                  <a:chOff x="4643438" y="2786064"/>
                  <a:chExt cx="288476" cy="288476"/>
                </a:xfrm>
              </p:grpSpPr>
              <p:sp>
                <p:nvSpPr>
                  <p:cNvPr id="185"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a:ln>
                        <a:noFill/>
                      </a:ln>
                      <a:solidFill>
                        <a:srgbClr val="16294C"/>
                      </a:solidFill>
                      <a:effectLst/>
                      <a:uLnTx/>
                      <a:uFillTx/>
                      <a:latin typeface="Calibri" panose="020F0502020204030204"/>
                    </a:endParaRPr>
                  </a:p>
                </p:txBody>
              </p:sp>
              <p:sp>
                <p:nvSpPr>
                  <p:cNvPr id="186"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nvGrpSpPr>
              <p:cNvPr id="178" name="Group 346"/>
              <p:cNvGrpSpPr/>
              <p:nvPr/>
            </p:nvGrpSpPr>
            <p:grpSpPr bwMode="auto">
              <a:xfrm>
                <a:off x="577183" y="5332962"/>
                <a:ext cx="4710154" cy="400110"/>
                <a:chOff x="4643438" y="3572198"/>
                <a:chExt cx="4778786" cy="406104"/>
              </a:xfrm>
            </p:grpSpPr>
            <p:sp>
              <p:nvSpPr>
                <p:cNvPr id="179" name="Rectangle 101"/>
                <p:cNvSpPr/>
                <p:nvPr/>
              </p:nvSpPr>
              <p:spPr>
                <a:xfrm>
                  <a:off x="5071385" y="3572198"/>
                  <a:ext cx="4350839" cy="406104"/>
                </a:xfrm>
                <a:prstGeom prst="rect">
                  <a:avLst/>
                </a:prstGeom>
              </p:spPr>
              <p:txBody>
                <a:bodyPr wrap="none">
                  <a:spAutoFit/>
                </a:bodyPr>
                <a:lstStyle/>
                <a:p>
                  <a:pPr defTabSz="899795" eaLnBrk="1" fontAlgn="auto" hangingPunct="1">
                    <a:spcBef>
                      <a:spcPts val="0"/>
                    </a:spcBef>
                    <a:spcAft>
                      <a:spcPts val="0"/>
                    </a:spcAft>
                    <a:defRPr/>
                  </a:pPr>
                  <a:r>
                    <a:rPr lang="zh-CN" altLang="en-US" sz="2000" kern="0" dirty="0">
                      <a:solidFill>
                        <a:srgbClr val="929292">
                          <a:lumMod val="100000"/>
                        </a:srgbClr>
                      </a:solidFill>
                    </a:rPr>
                    <a:t>省级部门预期可获得的预算资金规模</a:t>
                  </a:r>
                  <a:endParaRPr lang="en-US" sz="2000" kern="0" dirty="0">
                    <a:solidFill>
                      <a:srgbClr val="929292">
                        <a:lumMod val="100000"/>
                      </a:srgbClr>
                    </a:solidFill>
                  </a:endParaRPr>
                </a:p>
              </p:txBody>
            </p:sp>
            <p:grpSp>
              <p:nvGrpSpPr>
                <p:cNvPr id="180" name="Group 341"/>
                <p:cNvGrpSpPr/>
                <p:nvPr/>
              </p:nvGrpSpPr>
              <p:grpSpPr bwMode="auto">
                <a:xfrm>
                  <a:off x="4643438" y="3643320"/>
                  <a:ext cx="288476" cy="288476"/>
                  <a:chOff x="4643438" y="3643320"/>
                  <a:chExt cx="288476" cy="288476"/>
                </a:xfrm>
              </p:grpSpPr>
              <p:sp>
                <p:nvSpPr>
                  <p:cNvPr id="181" name="Oval 103"/>
                  <p:cNvSpPr/>
                  <p:nvPr/>
                </p:nvSpPr>
                <p:spPr>
                  <a:xfrm>
                    <a:off x="4644019" y="3642757"/>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dirty="0">
                      <a:ln>
                        <a:noFill/>
                      </a:ln>
                      <a:solidFill>
                        <a:srgbClr val="16294C"/>
                      </a:solidFill>
                      <a:effectLst/>
                      <a:uLnTx/>
                      <a:uFillTx/>
                      <a:latin typeface="Calibri" panose="020F0502020204030204"/>
                    </a:endParaRPr>
                  </a:p>
                </p:txBody>
              </p:sp>
              <p:sp>
                <p:nvSpPr>
                  <p:cNvPr id="182"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188" name="Group 344"/>
            <p:cNvGrpSpPr/>
            <p:nvPr/>
          </p:nvGrpSpPr>
          <p:grpSpPr bwMode="auto">
            <a:xfrm>
              <a:off x="5616066" y="6027156"/>
              <a:ext cx="5737215" cy="400110"/>
              <a:chOff x="4643438" y="2756949"/>
              <a:chExt cx="5820800" cy="406105"/>
            </a:xfrm>
          </p:grpSpPr>
          <p:sp>
            <p:nvSpPr>
              <p:cNvPr id="194" name="Rectangle 109"/>
              <p:cNvSpPr/>
              <p:nvPr/>
            </p:nvSpPr>
            <p:spPr>
              <a:xfrm>
                <a:off x="5072540" y="2756949"/>
                <a:ext cx="5391698" cy="406105"/>
              </a:xfrm>
              <a:prstGeom prst="rect">
                <a:avLst/>
              </a:prstGeom>
            </p:spPr>
            <p:txBody>
              <a:bodyPr wrap="none">
                <a:spAutoFit/>
              </a:bodyPr>
              <a:lstStyle/>
              <a:p>
                <a:pPr marL="0" marR="0" lvl="0" indent="0" defTabSz="899795" eaLnBrk="1" fontAlgn="auto" latinLnBrk="0" hangingPunct="1">
                  <a:lnSpc>
                    <a:spcPct val="100000"/>
                  </a:lnSpc>
                  <a:spcBef>
                    <a:spcPts val="0"/>
                  </a:spcBef>
                  <a:spcAft>
                    <a:spcPts val="0"/>
                  </a:spcAft>
                  <a:buClrTx/>
                  <a:buSzTx/>
                  <a:buFontTx/>
                  <a:buNone/>
                  <a:defRPr/>
                </a:pPr>
                <a:r>
                  <a:rPr lang="zh-CN" altLang="en-US" sz="2000" kern="0" dirty="0">
                    <a:solidFill>
                      <a:srgbClr val="929292">
                        <a:lumMod val="100000"/>
                      </a:srgbClr>
                    </a:solidFill>
                  </a:rPr>
                  <a:t>省级财政部门和省级主管部门认可的其他依据</a:t>
                </a:r>
                <a:endParaRPr kumimoji="0" lang="en-US" sz="2000" b="0" i="0" u="none" strike="noStrike" kern="0" cap="none" spc="0" normalizeH="0" baseline="0" noProof="0" dirty="0">
                  <a:ln>
                    <a:noFill/>
                  </a:ln>
                  <a:solidFill>
                    <a:srgbClr val="929292">
                      <a:lumMod val="100000"/>
                    </a:srgbClr>
                  </a:solidFill>
                  <a:effectLst/>
                  <a:uLnTx/>
                  <a:uFillTx/>
                  <a:ea typeface="Open Sans" pitchFamily="34" charset="0"/>
                  <a:cs typeface="Open Sans" pitchFamily="34" charset="0"/>
                </a:endParaRPr>
              </a:p>
            </p:txBody>
          </p:sp>
          <p:grpSp>
            <p:nvGrpSpPr>
              <p:cNvPr id="195" name="Group 332"/>
              <p:cNvGrpSpPr/>
              <p:nvPr/>
            </p:nvGrpSpPr>
            <p:grpSpPr bwMode="auto">
              <a:xfrm>
                <a:off x="4643438" y="2786064"/>
                <a:ext cx="288476" cy="288476"/>
                <a:chOff x="4643438" y="2786064"/>
                <a:chExt cx="288476" cy="288476"/>
              </a:xfrm>
            </p:grpSpPr>
            <p:sp>
              <p:nvSpPr>
                <p:cNvPr id="196" name="Oval 111"/>
                <p:cNvSpPr/>
                <p:nvPr/>
              </p:nvSpPr>
              <p:spPr>
                <a:xfrm>
                  <a:off x="4644019" y="2785366"/>
                  <a:ext cx="288855" cy="288972"/>
                </a:xfrm>
                <a:prstGeom prst="ellipse">
                  <a:avLst/>
                </a:prstGeom>
                <a:solidFill>
                  <a:srgbClr val="262626"/>
                </a:solidFill>
                <a:ln w="12700" cap="flat" cmpd="sng" algn="ctr">
                  <a:noFill/>
                  <a:prstDash val="solid"/>
                  <a:miter lim="800000"/>
                </a:ln>
                <a:effectLst/>
              </p:spPr>
              <p:txBody>
                <a:bodyPr anchor="ctr"/>
                <a:lstStyle/>
                <a:p>
                  <a:pPr marL="0" marR="0" lvl="0" indent="0" algn="ctr" defTabSz="899795" eaLnBrk="1" fontAlgn="auto" latinLnBrk="0" hangingPunct="1">
                    <a:lnSpc>
                      <a:spcPct val="100000"/>
                    </a:lnSpc>
                    <a:spcBef>
                      <a:spcPts val="0"/>
                    </a:spcBef>
                    <a:spcAft>
                      <a:spcPts val="0"/>
                    </a:spcAft>
                    <a:buClrTx/>
                    <a:buSzTx/>
                    <a:buFontTx/>
                    <a:buNone/>
                    <a:defRPr/>
                  </a:pPr>
                  <a:endParaRPr kumimoji="0" lang="en-US" sz="1445" b="0" i="0" u="none" strike="noStrike" kern="0" cap="none" spc="0" normalizeH="0" baseline="0" noProof="0">
                    <a:ln>
                      <a:noFill/>
                    </a:ln>
                    <a:solidFill>
                      <a:srgbClr val="16294C"/>
                    </a:solidFill>
                    <a:effectLst/>
                    <a:uLnTx/>
                    <a:uFillTx/>
                    <a:latin typeface="Calibri" panose="020F0502020204030204"/>
                  </a:endParaRPr>
                </a:p>
              </p:txBody>
            </p:sp>
            <p:sp>
              <p:nvSpPr>
                <p:cNvPr id="197"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899795" eaLnBrk="0" fontAlgn="base" latinLnBrk="0" hangingPunct="0">
                    <a:lnSpc>
                      <a:spcPct val="100000"/>
                    </a:lnSpc>
                    <a:spcBef>
                      <a:spcPct val="0"/>
                    </a:spcBef>
                    <a:spcAft>
                      <a:spcPct val="0"/>
                    </a:spcAft>
                    <a:buClrTx/>
                    <a:buSzTx/>
                    <a:buFontTx/>
                    <a:buNone/>
                    <a:defRPr/>
                  </a:pPr>
                  <a:endParaRPr kumimoji="0" lang="zh-CN" altLang="en-US" sz="2365" b="0" i="0" u="none" strike="noStrike" kern="0" cap="none" spc="0" normalizeH="0" baseline="0" noProof="0">
                    <a:ln>
                      <a:noFill/>
                    </a:ln>
                    <a:solidFill>
                      <a:srgbClr val="16294C"/>
                    </a:solidFill>
                    <a:effectLst/>
                    <a:uLnTx/>
                    <a:uFillTx/>
                  </a:endParaRPr>
                </a:p>
              </p:txBody>
            </p:sp>
          </p:grpSp>
        </p:grpSp>
      </p:grpSp>
      <p:grpSp>
        <p:nvGrpSpPr>
          <p:cNvPr id="43" name="组合 42"/>
          <p:cNvGrpSpPr/>
          <p:nvPr/>
        </p:nvGrpSpPr>
        <p:grpSpPr>
          <a:xfrm>
            <a:off x="-590844" y="242991"/>
            <a:ext cx="6217921" cy="1107996"/>
            <a:chOff x="-633047" y="224137"/>
            <a:chExt cx="6330461" cy="1107996"/>
          </a:xfrm>
        </p:grpSpPr>
        <p:sp>
          <p:nvSpPr>
            <p:cNvPr id="44" name="文本框 47"/>
            <p:cNvSpPr txBox="1">
              <a:spLocks noChangeArrowheads="1"/>
            </p:cNvSpPr>
            <p:nvPr/>
          </p:nvSpPr>
          <p:spPr bwMode="auto">
            <a:xfrm>
              <a:off x="-633047" y="224137"/>
              <a:ext cx="63304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en-US" altLang="zh-CN" sz="3600" dirty="0" smtClean="0">
                  <a:solidFill>
                    <a:schemeClr val="tx1">
                      <a:lumMod val="75000"/>
                    </a:schemeClr>
                  </a:solidFill>
                  <a:latin typeface="Calibri" panose="020F0502020204030204" pitchFamily="34" charset="0"/>
                  <a:ea typeface="华文细黑" panose="02010600040101010101" pitchFamily="2" charset="-122"/>
                  <a:cs typeface="Calibri" panose="020F0502020204030204" pitchFamily="34" charset="0"/>
                </a:rPr>
                <a:t>  </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绩效目标管理    </a:t>
              </a:r>
              <a:r>
                <a:rPr lang="zh-CN" altLang="en-US" sz="2400" dirty="0">
                  <a:solidFill>
                    <a:schemeClr val="accent1"/>
                  </a:solidFill>
                  <a:latin typeface="华文细黑" panose="02010600040101010101" pitchFamily="2" charset="-122"/>
                  <a:ea typeface="华文细黑" panose="02010600040101010101" pitchFamily="2" charset="-122"/>
                </a:rPr>
                <a:t>目标设置依据</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45" name="直接连接符 44"/>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7401">
    <p:check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827" y="1159767"/>
            <a:ext cx="10248314" cy="4247317"/>
          </a:xfrm>
          <a:prstGeom prst="rect">
            <a:avLst/>
          </a:prstGeom>
        </p:spPr>
        <p:txBody>
          <a:bodyPr wrap="square">
            <a:spAutoFit/>
          </a:bodyPr>
          <a:lstStyle/>
          <a:p>
            <a:pPr indent="355600" algn="just">
              <a:lnSpc>
                <a:spcPct val="150000"/>
              </a:lnSpc>
              <a:spcAft>
                <a:spcPts val="0"/>
              </a:spcAft>
            </a:pPr>
            <a:r>
              <a:rPr lang="zh-CN" altLang="en-US" sz="20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国家和省相关法律、法规和规章制度</a:t>
            </a:r>
            <a:r>
              <a:rPr lang="en-US" altLang="zh-CN" sz="20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a:t>
            </a:r>
            <a:r>
              <a:rPr lang="zh-CN" altLang="en-US" sz="20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国民经济和社会发展规划</a:t>
            </a:r>
            <a:r>
              <a:rPr lang="en-US" altLang="zh-CN" sz="20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a:t>
            </a:r>
            <a:r>
              <a:rPr lang="zh-CN" altLang="en-US" sz="20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宏观调控总体要求文件</a:t>
            </a:r>
            <a:endParaRPr lang="zh-CN" altLang="en-US" sz="2000"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《中国制造</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2025</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》（国发〔</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2015</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28</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号）</a:t>
            </a:r>
            <a:endParaRPr lang="en-US" altLang="zh-CN" sz="1400" kern="100" dirty="0">
              <a:latin typeface="等线" panose="02010600030101010101" pitchFamily="2" charset="-122"/>
              <a:ea typeface="等线" panose="02010600030101010101" pitchFamily="2" charset="-122"/>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《国务院关于深化制造业与互联网融合发展的指导意见》（国发〔</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2016</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28</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号）</a:t>
            </a:r>
            <a:endPar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《国务院关于印发</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十三五</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节能减排综合工作方案的通知》（国发〔</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2016</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74</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号）</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5600" algn="just">
              <a:lnSpc>
                <a:spcPct val="150000"/>
              </a:lnSpc>
              <a:spcAft>
                <a:spcPts val="0"/>
              </a:spcAft>
            </a:pPr>
            <a:r>
              <a:rPr lang="zh-CN" altLang="en-US" sz="20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rPr>
              <a:t>省委、省政府决策部署和工作要求文件</a:t>
            </a:r>
            <a:endParaRPr lang="en-US" altLang="zh-CN" sz="2000" b="1" kern="100" dirty="0">
              <a:solidFill>
                <a:schemeClr val="tx1">
                  <a:lumMod val="50000"/>
                </a:schemeClr>
              </a:solidFill>
              <a:latin typeface="Times New Roman" panose="02020603050405020304" pitchFamily="18" charset="0"/>
              <a:ea typeface="仿宋_GB2312" panose="02010609030101010101" pitchFamily="1" charset="-122"/>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a:t>
            </a:r>
            <a:r>
              <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rPr>
              <a:t>XX</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省人民政府关于加快推进产业结构战略性调整的指导意见》（</a:t>
            </a:r>
            <a:r>
              <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rPr>
              <a:t>X</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政〔</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2013</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65</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号）</a:t>
            </a:r>
            <a:endPar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a:t>
            </a:r>
            <a:r>
              <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rPr>
              <a:t>XX</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省人民政府关于印发先进制造业大省建设行动计划的通知》（</a:t>
            </a:r>
            <a:r>
              <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rPr>
              <a:t>X</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政〔</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2014</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87</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号）</a:t>
            </a:r>
            <a:endPar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a:t>
            </a:r>
            <a:r>
              <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rPr>
              <a:t>XX</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省人民政府关于印发中国制造</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2025</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河南行动纲要的通知》（</a:t>
            </a:r>
            <a:r>
              <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rPr>
              <a:t>X</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政〔</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2016</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12</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号）</a:t>
            </a:r>
            <a:endPar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《中共</a:t>
            </a:r>
            <a:r>
              <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rPr>
              <a:t>XX</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省委</a:t>
            </a:r>
            <a:r>
              <a:rPr lang="zh-CN" altLang="zh-CN" sz="2000" kern="100" dirty="0">
                <a:latin typeface="等线" panose="02010600030101010101" pitchFamily="2" charset="-122"/>
                <a:ea typeface="Times New Roman" panose="02020603050405020304" pitchFamily="18" charset="0"/>
                <a:cs typeface="Times New Roman" panose="02020603050405020304" pitchFamily="18" charset="0"/>
              </a:rPr>
              <a:t> </a:t>
            </a:r>
            <a:r>
              <a:rPr lang="en-US" altLang="zh-CN" sz="2000" kern="100" dirty="0">
                <a:latin typeface="Times New Roman" panose="02020603050405020304" pitchFamily="18" charset="0"/>
                <a:ea typeface="仿宋_GB2312" panose="02010609030101010101" pitchFamily="1" charset="-122"/>
                <a:cs typeface="Times New Roman" panose="02020603050405020304" pitchFamily="18" charset="0"/>
              </a:rPr>
              <a:t>XX</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省人民政府印发</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&lt;</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关于打好转型发展攻坚战的实施方案</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&gt;</a:t>
            </a:r>
            <a:r>
              <a:rPr lang="zh-CN" altLang="zh-CN" sz="2000" kern="100" dirty="0">
                <a:latin typeface="Times New Roman" panose="02020603050405020304" pitchFamily="18" charset="0"/>
                <a:ea typeface="仿宋_GB2312" panose="02010609030101010101" pitchFamily="1" charset="-122"/>
                <a:cs typeface="Times New Roman" panose="02020603050405020304" pitchFamily="18" charset="0"/>
              </a:rPr>
              <a:t>的通知</a:t>
            </a:r>
            <a:r>
              <a:rPr lang="zh-CN" altLang="zh-CN" sz="2000" kern="100" dirty="0" smtClean="0">
                <a:latin typeface="Times New Roman" panose="02020603050405020304" pitchFamily="18" charset="0"/>
                <a:ea typeface="仿宋_GB2312" panose="02010609030101010101" pitchFamily="1" charset="-122"/>
                <a:cs typeface="Times New Roman" panose="02020603050405020304" pitchFamily="18" charset="0"/>
              </a:rPr>
              <a:t>》</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3" name="组合 2"/>
          <p:cNvGrpSpPr/>
          <p:nvPr/>
        </p:nvGrpSpPr>
        <p:grpSpPr>
          <a:xfrm>
            <a:off x="-14068" y="359547"/>
            <a:ext cx="6110068" cy="400110"/>
            <a:chOff x="-11415" y="359547"/>
            <a:chExt cx="5387926" cy="400110"/>
          </a:xfrm>
        </p:grpSpPr>
        <p:sp>
          <p:nvSpPr>
            <p:cNvPr id="4" name="矩形 3"/>
            <p:cNvSpPr/>
            <p:nvPr/>
          </p:nvSpPr>
          <p:spPr>
            <a:xfrm>
              <a:off x="-11415" y="359547"/>
              <a:ext cx="5387926" cy="400110"/>
            </a:xfrm>
            <a:prstGeom prst="rect">
              <a:avLst/>
            </a:prstGeom>
          </p:spPr>
          <p:txBody>
            <a:bodyPr wrap="square">
              <a:spAutoFit/>
            </a:bodyPr>
            <a:lstStyle/>
            <a:p>
              <a:pPr lvl="0" algn="ctr" eaLnBrk="0" fontAlgn="base" hangingPunct="0">
                <a:spcBef>
                  <a:spcPct val="0"/>
                </a:spcBef>
                <a:spcAft>
                  <a:spcPct val="0"/>
                </a:spcAft>
                <a:defRPr/>
              </a:pPr>
              <a:r>
                <a:rPr lang="zh-CN" altLang="en-US" sz="2000" b="1" dirty="0">
                  <a:solidFill>
                    <a:srgbClr val="3B3838"/>
                  </a:solidFill>
                  <a:latin typeface="仿宋_GB2312" panose="02010609030101010101" pitchFamily="1" charset="-122"/>
                  <a:ea typeface="仿宋_GB2312" panose="02010609030101010101" pitchFamily="1" charset="-122"/>
                  <a:sym typeface="+mn-ea"/>
                </a:rPr>
                <a:t>案例：</a:t>
              </a:r>
              <a:r>
                <a:rPr lang="en-US" altLang="zh-CN" sz="2000" b="1" dirty="0">
                  <a:solidFill>
                    <a:srgbClr val="3B3838"/>
                  </a:solidFill>
                  <a:latin typeface="仿宋_GB2312" panose="02010609030101010101" pitchFamily="1" charset="-122"/>
                  <a:ea typeface="仿宋_GB2312" panose="02010609030101010101" pitchFamily="1" charset="-122"/>
                  <a:sym typeface="+mn-ea"/>
                </a:rPr>
                <a:t>XX</a:t>
              </a:r>
              <a:r>
                <a:rPr lang="zh-CN" altLang="en-US" sz="2000" b="1" dirty="0">
                  <a:solidFill>
                    <a:srgbClr val="3B3838"/>
                  </a:solidFill>
                  <a:latin typeface="仿宋_GB2312" panose="02010609030101010101" pitchFamily="1" charset="-122"/>
                  <a:ea typeface="仿宋_GB2312" panose="02010609030101010101" pitchFamily="1" charset="-122"/>
                  <a:sym typeface="+mn-ea"/>
                </a:rPr>
                <a:t>省先进制造业</a:t>
              </a:r>
              <a:r>
                <a:rPr lang="zh-CN" altLang="en-US" sz="2000" b="1" dirty="0" smtClean="0">
                  <a:solidFill>
                    <a:srgbClr val="3B3838"/>
                  </a:solidFill>
                  <a:latin typeface="仿宋_GB2312" panose="02010609030101010101" pitchFamily="1" charset="-122"/>
                  <a:ea typeface="仿宋_GB2312" panose="02010609030101010101" pitchFamily="1" charset="-122"/>
                  <a:sym typeface="+mn-ea"/>
                </a:rPr>
                <a:t>专项资金</a:t>
              </a:r>
              <a:r>
                <a:rPr lang="zh-CN" altLang="en-US" sz="2000" b="1" dirty="0">
                  <a:solidFill>
                    <a:srgbClr val="3B3838"/>
                  </a:solidFill>
                  <a:latin typeface="仿宋_GB2312" panose="02010609030101010101" pitchFamily="1" charset="-122"/>
                  <a:ea typeface="仿宋_GB2312" panose="02010609030101010101" pitchFamily="1" charset="-122"/>
                  <a:sym typeface="+mn-ea"/>
                </a:rPr>
                <a:t>项目 </a:t>
              </a:r>
              <a:r>
                <a:rPr lang="zh-CN" altLang="en-US" sz="2000" b="1" dirty="0">
                  <a:solidFill>
                    <a:srgbClr val="FF0000"/>
                  </a:solidFill>
                  <a:latin typeface="仿宋_GB2312" panose="02010609030101010101" pitchFamily="1" charset="-122"/>
                  <a:ea typeface="仿宋_GB2312" panose="02010609030101010101" pitchFamily="1" charset="-122"/>
                  <a:sym typeface="+mn-ea"/>
                </a:rPr>
                <a:t>设置依据</a:t>
              </a:r>
              <a:endParaRPr lang="en-US" altLang="zh-CN" sz="2000" b="1" dirty="0">
                <a:solidFill>
                  <a:srgbClr val="FF0000"/>
                </a:solidFill>
                <a:latin typeface="仿宋_GB2312" panose="02010609030101010101" pitchFamily="1" charset="-122"/>
                <a:ea typeface="仿宋_GB2312" panose="02010609030101010101" pitchFamily="1" charset="-122"/>
                <a:sym typeface="+mn-ea"/>
              </a:endParaRPr>
            </a:p>
          </p:txBody>
        </p:sp>
        <p:cxnSp>
          <p:nvCxnSpPr>
            <p:cNvPr id="5" name="直接连接符 4"/>
            <p:cNvCxnSpPr/>
            <p:nvPr/>
          </p:nvCxnSpPr>
          <p:spPr bwMode="auto">
            <a:xfrm>
              <a:off x="0" y="759657"/>
              <a:ext cx="526131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98682" y="1183373"/>
            <a:ext cx="10145354" cy="4833716"/>
            <a:chOff x="1098682" y="1183373"/>
            <a:chExt cx="10145354" cy="4833716"/>
          </a:xfrm>
        </p:grpSpPr>
        <p:sp>
          <p:nvSpPr>
            <p:cNvPr id="33" name="椭圆 32"/>
            <p:cNvSpPr/>
            <p:nvPr/>
          </p:nvSpPr>
          <p:spPr>
            <a:xfrm rot="-10800000" flipV="1">
              <a:off x="3808062" y="4719852"/>
              <a:ext cx="4421410" cy="434840"/>
            </a:xfrm>
            <a:prstGeom prst="ellipse">
              <a:avLst/>
            </a:prstGeom>
            <a:gradFill rotWithShape="1">
              <a:gsLst>
                <a:gs pos="0">
                  <a:srgbClr val="000000">
                    <a:alpha val="39999"/>
                  </a:srgbClr>
                </a:gs>
                <a:gs pos="100000">
                  <a:srgbClr val="000000">
                    <a:alpha val="0"/>
                  </a:srgbClr>
                </a:gs>
              </a:gsLst>
              <a:path path="shape">
                <a:fillToRect l="50000" t="50000" r="50000" b="50000"/>
              </a:path>
              <a:tileRect/>
            </a:gradFill>
            <a:ln w="9525">
              <a:noFill/>
            </a:ln>
          </p:spPr>
          <p:txBody>
            <a:bodyPr/>
            <a:lstStyle/>
            <a:p>
              <a:pPr defTabSz="1218565" fontAlgn="auto">
                <a:spcBef>
                  <a:spcPts val="0"/>
                </a:spcBef>
                <a:spcAft>
                  <a:spcPts val="0"/>
                </a:spcAft>
                <a:defRPr/>
              </a:pPr>
              <a:endParaRPr lang="zh-CN" altLang="en-US" sz="2400" kern="0">
                <a:solidFill>
                  <a:srgbClr val="000000"/>
                </a:solidFill>
                <a:latin typeface="微软雅黑" panose="020B0503020204020204" pitchFamily="34" charset="-122"/>
              </a:endParaRPr>
            </a:p>
          </p:txBody>
        </p:sp>
        <p:sp>
          <p:nvSpPr>
            <p:cNvPr id="34" name="未知"/>
            <p:cNvSpPr/>
            <p:nvPr/>
          </p:nvSpPr>
          <p:spPr>
            <a:xfrm>
              <a:off x="6028287" y="1510916"/>
              <a:ext cx="1720320" cy="2569370"/>
            </a:xfrm>
            <a:custGeom>
              <a:avLst/>
              <a:gdLst/>
              <a:ahLst/>
              <a:cxnLst/>
              <a:rect l="0" t="0" r="0" b="0"/>
              <a:pathLst>
                <a:path w="174" h="260">
                  <a:moveTo>
                    <a:pt x="150" y="260"/>
                  </a:moveTo>
                  <a:cubicBezTo>
                    <a:pt x="165" y="234"/>
                    <a:pt x="174" y="204"/>
                    <a:pt x="174" y="174"/>
                  </a:cubicBezTo>
                  <a:cubicBezTo>
                    <a:pt x="174" y="77"/>
                    <a:pt x="96" y="0"/>
                    <a:pt x="0" y="0"/>
                  </a:cubicBezTo>
                  <a:lnTo>
                    <a:pt x="0" y="174"/>
                  </a:lnTo>
                  <a:lnTo>
                    <a:pt x="150" y="260"/>
                  </a:lnTo>
                  <a:close/>
                </a:path>
              </a:pathLst>
            </a:custGeom>
            <a:solidFill>
              <a:srgbClr val="476380"/>
            </a:solidFill>
            <a:ln w="19050" cap="flat" cmpd="sng">
              <a:solidFill>
                <a:srgbClr val="FFFFFF"/>
              </a:solidFill>
              <a:prstDash val="solid"/>
              <a:headEnd type="none" w="med" len="med"/>
              <a:tailEnd type="none" w="med" len="med"/>
            </a:ln>
          </p:spPr>
          <p:txBody>
            <a:bodyPr/>
            <a:lstStyle/>
            <a:p>
              <a:pPr defTabSz="1218565" fontAlgn="auto">
                <a:spcBef>
                  <a:spcPts val="0"/>
                </a:spcBef>
                <a:spcAft>
                  <a:spcPts val="0"/>
                </a:spcAft>
                <a:defRPr/>
              </a:pPr>
              <a:endParaRPr lang="zh-CN" altLang="en-US" sz="2400" kern="0">
                <a:solidFill>
                  <a:srgbClr val="000000"/>
                </a:solidFill>
                <a:latin typeface="微软雅黑" panose="020B0503020204020204" pitchFamily="34" charset="-122"/>
              </a:endParaRPr>
            </a:p>
          </p:txBody>
        </p:sp>
        <p:sp>
          <p:nvSpPr>
            <p:cNvPr id="35" name="未知"/>
            <p:cNvSpPr/>
            <p:nvPr/>
          </p:nvSpPr>
          <p:spPr>
            <a:xfrm>
              <a:off x="4530150" y="3229649"/>
              <a:ext cx="2980405" cy="1707624"/>
            </a:xfrm>
            <a:custGeom>
              <a:avLst/>
              <a:gdLst/>
              <a:ahLst/>
              <a:cxnLst/>
              <a:rect l="0" t="0" r="0" b="0"/>
              <a:pathLst>
                <a:path w="301" h="173">
                  <a:moveTo>
                    <a:pt x="0" y="86"/>
                  </a:moveTo>
                  <a:cubicBezTo>
                    <a:pt x="31" y="140"/>
                    <a:pt x="88" y="173"/>
                    <a:pt x="151" y="173"/>
                  </a:cubicBezTo>
                  <a:cubicBezTo>
                    <a:pt x="213" y="173"/>
                    <a:pt x="270" y="140"/>
                    <a:pt x="301" y="86"/>
                  </a:cubicBezTo>
                  <a:lnTo>
                    <a:pt x="151" y="0"/>
                  </a:lnTo>
                  <a:lnTo>
                    <a:pt x="0" y="86"/>
                  </a:lnTo>
                  <a:close/>
                </a:path>
              </a:pathLst>
            </a:custGeom>
            <a:solidFill>
              <a:srgbClr val="C2B090"/>
            </a:solidFill>
            <a:ln w="19050" cap="flat" cmpd="sng">
              <a:solidFill>
                <a:srgbClr val="FFFFFF"/>
              </a:solidFill>
              <a:prstDash val="solid"/>
              <a:headEnd type="none" w="med" len="med"/>
              <a:tailEnd type="none" w="med" len="med"/>
            </a:ln>
          </p:spPr>
          <p:txBody>
            <a:bodyPr/>
            <a:lstStyle/>
            <a:p>
              <a:pPr defTabSz="1218565" fontAlgn="auto">
                <a:spcBef>
                  <a:spcPts val="0"/>
                </a:spcBef>
                <a:spcAft>
                  <a:spcPts val="0"/>
                </a:spcAft>
                <a:defRPr/>
              </a:pPr>
              <a:endParaRPr lang="zh-CN" altLang="en-US" sz="2400" kern="0">
                <a:solidFill>
                  <a:srgbClr val="000000"/>
                </a:solidFill>
                <a:latin typeface="微软雅黑" panose="020B0503020204020204" pitchFamily="34" charset="-122"/>
              </a:endParaRPr>
            </a:p>
          </p:txBody>
        </p:sp>
        <p:sp>
          <p:nvSpPr>
            <p:cNvPr id="36" name="未知"/>
            <p:cNvSpPr/>
            <p:nvPr/>
          </p:nvSpPr>
          <p:spPr>
            <a:xfrm>
              <a:off x="4295274" y="1512503"/>
              <a:ext cx="1729841" cy="2569370"/>
            </a:xfrm>
            <a:custGeom>
              <a:avLst/>
              <a:gdLst/>
              <a:ahLst/>
              <a:cxnLst/>
              <a:rect l="0" t="0" r="0" b="0"/>
              <a:pathLst>
                <a:path w="175" h="260">
                  <a:moveTo>
                    <a:pt x="174" y="0"/>
                  </a:moveTo>
                  <a:cubicBezTo>
                    <a:pt x="78" y="0"/>
                    <a:pt x="1" y="77"/>
                    <a:pt x="1" y="173"/>
                  </a:cubicBezTo>
                  <a:cubicBezTo>
                    <a:pt x="0" y="204"/>
                    <a:pt x="9" y="234"/>
                    <a:pt x="24" y="260"/>
                  </a:cubicBezTo>
                  <a:lnTo>
                    <a:pt x="175" y="174"/>
                  </a:lnTo>
                  <a:lnTo>
                    <a:pt x="174" y="0"/>
                  </a:lnTo>
                  <a:close/>
                </a:path>
              </a:pathLst>
            </a:custGeom>
            <a:solidFill>
              <a:srgbClr val="76928D"/>
            </a:solidFill>
            <a:ln w="19050" cap="flat" cmpd="sng">
              <a:solidFill>
                <a:srgbClr val="FFFFFF"/>
              </a:solidFill>
              <a:prstDash val="solid"/>
              <a:headEnd type="none" w="med" len="med"/>
              <a:tailEnd type="none" w="med" len="med"/>
            </a:ln>
          </p:spPr>
          <p:txBody>
            <a:bodyPr/>
            <a:lstStyle/>
            <a:p>
              <a:pPr defTabSz="1218565" fontAlgn="auto">
                <a:spcBef>
                  <a:spcPts val="0"/>
                </a:spcBef>
                <a:spcAft>
                  <a:spcPts val="0"/>
                </a:spcAft>
                <a:defRPr/>
              </a:pPr>
              <a:endParaRPr lang="zh-CN" altLang="en-US" sz="2400" kern="0" dirty="0">
                <a:solidFill>
                  <a:srgbClr val="000000"/>
                </a:solidFill>
                <a:latin typeface="微软雅黑" panose="020B0503020204020204" pitchFamily="34" charset="-122"/>
              </a:endParaRPr>
            </a:p>
          </p:txBody>
        </p:sp>
        <p:sp>
          <p:nvSpPr>
            <p:cNvPr id="37" name="直角三角形 36"/>
            <p:cNvSpPr/>
            <p:nvPr/>
          </p:nvSpPr>
          <p:spPr>
            <a:xfrm rot="6300000">
              <a:off x="4588871" y="3734319"/>
              <a:ext cx="388817" cy="391992"/>
            </a:xfrm>
            <a:prstGeom prst="rtTriangle">
              <a:avLst/>
            </a:prstGeom>
            <a:solidFill>
              <a:srgbClr val="FFFFFF"/>
            </a:solidFill>
            <a:ln w="9525">
              <a:noFill/>
            </a:ln>
          </p:spPr>
          <p:txBody>
            <a:bodyPr/>
            <a:lstStyle/>
            <a:p>
              <a:pPr defTabSz="1218565" fontAlgn="auto">
                <a:spcBef>
                  <a:spcPts val="0"/>
                </a:spcBef>
                <a:spcAft>
                  <a:spcPts val="0"/>
                </a:spcAft>
                <a:defRPr/>
              </a:pPr>
              <a:endParaRPr lang="zh-CN" altLang="en-US" sz="2400" kern="0">
                <a:solidFill>
                  <a:srgbClr val="000000"/>
                </a:solidFill>
                <a:latin typeface="微软雅黑" panose="020B0503020204020204" pitchFamily="34" charset="-122"/>
              </a:endParaRPr>
            </a:p>
          </p:txBody>
        </p:sp>
        <p:sp>
          <p:nvSpPr>
            <p:cNvPr id="38" name="直角三角形 37"/>
            <p:cNvSpPr/>
            <p:nvPr/>
          </p:nvSpPr>
          <p:spPr>
            <a:xfrm rot="13500000">
              <a:off x="5834671" y="1606137"/>
              <a:ext cx="388819" cy="391991"/>
            </a:xfrm>
            <a:prstGeom prst="rtTriangle">
              <a:avLst/>
            </a:prstGeom>
            <a:solidFill>
              <a:srgbClr val="FFFFFF"/>
            </a:solidFill>
            <a:ln w="9525">
              <a:noFill/>
            </a:ln>
          </p:spPr>
          <p:txBody>
            <a:bodyPr/>
            <a:lstStyle/>
            <a:p>
              <a:pPr defTabSz="1218565" fontAlgn="auto">
                <a:spcBef>
                  <a:spcPts val="0"/>
                </a:spcBef>
                <a:spcAft>
                  <a:spcPts val="0"/>
                </a:spcAft>
                <a:defRPr/>
              </a:pPr>
              <a:endParaRPr lang="zh-CN" altLang="en-US" sz="2400" kern="0">
                <a:solidFill>
                  <a:srgbClr val="000000"/>
                </a:solidFill>
                <a:latin typeface="微软雅黑" panose="020B0503020204020204" pitchFamily="34" charset="-122"/>
              </a:endParaRPr>
            </a:p>
          </p:txBody>
        </p:sp>
        <p:sp>
          <p:nvSpPr>
            <p:cNvPr id="39" name="直角三角形 38"/>
            <p:cNvSpPr/>
            <p:nvPr/>
          </p:nvSpPr>
          <p:spPr>
            <a:xfrm rot="20700000">
              <a:off x="7074128" y="3743841"/>
              <a:ext cx="388817" cy="391992"/>
            </a:xfrm>
            <a:prstGeom prst="rtTriangle">
              <a:avLst/>
            </a:prstGeom>
            <a:solidFill>
              <a:srgbClr val="FFFFFF"/>
            </a:solidFill>
            <a:ln w="9525">
              <a:noFill/>
            </a:ln>
          </p:spPr>
          <p:txBody>
            <a:bodyPr/>
            <a:lstStyle/>
            <a:p>
              <a:pPr defTabSz="1218565" fontAlgn="auto">
                <a:spcBef>
                  <a:spcPts val="0"/>
                </a:spcBef>
                <a:spcAft>
                  <a:spcPts val="0"/>
                </a:spcAft>
                <a:defRPr/>
              </a:pPr>
              <a:endParaRPr lang="zh-CN" altLang="en-US" sz="2400" kern="0">
                <a:solidFill>
                  <a:srgbClr val="000000"/>
                </a:solidFill>
                <a:latin typeface="微软雅黑" panose="020B0503020204020204" pitchFamily="34" charset="-122"/>
              </a:endParaRPr>
            </a:p>
          </p:txBody>
        </p:sp>
        <p:grpSp>
          <p:nvGrpSpPr>
            <p:cNvPr id="40" name="组合 39"/>
            <p:cNvGrpSpPr/>
            <p:nvPr/>
          </p:nvGrpSpPr>
          <p:grpSpPr>
            <a:xfrm rot="650306">
              <a:off x="4869770" y="2063196"/>
              <a:ext cx="2336079" cy="2329732"/>
              <a:chOff x="0" y="0"/>
              <a:chExt cx="1136" cy="1134"/>
            </a:xfrm>
          </p:grpSpPr>
          <p:sp>
            <p:nvSpPr>
              <p:cNvPr id="57" name="椭圆 56"/>
              <p:cNvSpPr/>
              <p:nvPr/>
            </p:nvSpPr>
            <p:spPr>
              <a:xfrm>
                <a:off x="0" y="0"/>
                <a:ext cx="1136" cy="1134"/>
              </a:xfrm>
              <a:prstGeom prst="ellipse">
                <a:avLst/>
              </a:prstGeom>
              <a:gradFill rotWithShape="1">
                <a:gsLst>
                  <a:gs pos="0">
                    <a:srgbClr val="808080"/>
                  </a:gs>
                  <a:gs pos="50000">
                    <a:srgbClr val="FFFFFF"/>
                  </a:gs>
                  <a:gs pos="100000">
                    <a:srgbClr val="808080"/>
                  </a:gs>
                </a:gsLst>
                <a:lin ang="2700000" scaled="1"/>
                <a:tileRect/>
              </a:gradFill>
              <a:ln w="9525" cap="flat" cmpd="sng">
                <a:solidFill>
                  <a:srgbClr val="808080"/>
                </a:solidFill>
                <a:prstDash val="solid"/>
                <a:headEnd type="none" w="med" len="med"/>
                <a:tailEnd type="none" w="med" len="med"/>
              </a:ln>
            </p:spPr>
            <p:txBody>
              <a:bodyPr/>
              <a:lstStyle/>
              <a:p>
                <a:pPr defTabSz="1218565" fontAlgn="auto">
                  <a:spcBef>
                    <a:spcPts val="0"/>
                  </a:spcBef>
                  <a:spcAft>
                    <a:spcPts val="0"/>
                  </a:spcAft>
                  <a:defRPr/>
                </a:pPr>
                <a:endParaRPr lang="zh-CN" altLang="en-US" sz="2400" kern="0">
                  <a:solidFill>
                    <a:srgbClr val="000000"/>
                  </a:solidFill>
                  <a:latin typeface="微软雅黑" panose="020B0503020204020204" pitchFamily="34" charset="-122"/>
                </a:endParaRPr>
              </a:p>
            </p:txBody>
          </p:sp>
          <p:sp>
            <p:nvSpPr>
              <p:cNvPr id="58" name="椭圆 57"/>
              <p:cNvSpPr/>
              <p:nvPr/>
            </p:nvSpPr>
            <p:spPr>
              <a:xfrm>
                <a:off x="64" y="62"/>
                <a:ext cx="1008" cy="1010"/>
              </a:xfrm>
              <a:prstGeom prst="ellipse">
                <a:avLst/>
              </a:prstGeom>
              <a:solidFill>
                <a:srgbClr val="2E3740"/>
              </a:solidFill>
              <a:ln w="9525" cap="flat" cmpd="sng">
                <a:solidFill>
                  <a:srgbClr val="808080"/>
                </a:solidFill>
                <a:prstDash val="solid"/>
                <a:headEnd type="none" w="med" len="med"/>
                <a:tailEnd type="none" w="med" len="med"/>
              </a:ln>
            </p:spPr>
            <p:txBody>
              <a:bodyPr/>
              <a:lstStyle/>
              <a:p>
                <a:pPr defTabSz="1218565" fontAlgn="auto">
                  <a:spcBef>
                    <a:spcPts val="0"/>
                  </a:spcBef>
                  <a:spcAft>
                    <a:spcPts val="0"/>
                  </a:spcAft>
                  <a:defRPr/>
                </a:pPr>
                <a:endParaRPr lang="zh-CN" altLang="en-US" sz="2400" kern="0">
                  <a:solidFill>
                    <a:srgbClr val="000000"/>
                  </a:solidFill>
                  <a:latin typeface="微软雅黑" panose="020B0503020204020204" pitchFamily="34" charset="-122"/>
                </a:endParaRPr>
              </a:p>
            </p:txBody>
          </p:sp>
        </p:grpSp>
        <p:sp>
          <p:nvSpPr>
            <p:cNvPr id="41" name="矩形 40"/>
            <p:cNvSpPr/>
            <p:nvPr/>
          </p:nvSpPr>
          <p:spPr>
            <a:xfrm rot="3269589">
              <a:off x="6628014" y="2547831"/>
              <a:ext cx="1212225" cy="523200"/>
            </a:xfrm>
            <a:prstGeom prst="rect">
              <a:avLst/>
            </a:prstGeom>
          </p:spPr>
          <p:txBody>
            <a:bodyPr wrap="none" fromWordArt="1">
              <a:prstTxWarp prst="textArchUp">
                <a:avLst>
                  <a:gd name="adj" fmla="val 10800000"/>
                </a:avLst>
              </a:prstTxWarp>
              <a:normAutofit/>
            </a:bodyPr>
            <a:lstStyle/>
            <a:p>
              <a:pPr algn="ctr" eaLnBrk="0" hangingPunct="0"/>
              <a:endParaRPr lang="zh-CN" altLang="en-US" sz="1400" dirty="0">
                <a:solidFill>
                  <a:srgbClr val="FFFFFF"/>
                </a:solidFill>
                <a:latin typeface="微软雅黑" panose="020B0503020204020204" pitchFamily="34" charset="-122"/>
              </a:endParaRPr>
            </a:p>
          </p:txBody>
        </p:sp>
        <p:sp>
          <p:nvSpPr>
            <p:cNvPr id="42" name="矩形 41"/>
            <p:cNvSpPr/>
            <p:nvPr/>
          </p:nvSpPr>
          <p:spPr>
            <a:xfrm>
              <a:off x="1098682" y="2248327"/>
              <a:ext cx="3380966" cy="1131632"/>
            </a:xfrm>
            <a:prstGeom prst="rect">
              <a:avLst/>
            </a:prstGeom>
            <a:noFill/>
            <a:ln w="9525">
              <a:noFill/>
            </a:ln>
          </p:spPr>
          <p:txBody>
            <a:bodyPr anchor="ctr"/>
            <a:lstStyle/>
            <a:p>
              <a:pPr marL="228600" indent="-228600">
                <a:lnSpc>
                  <a:spcPct val="120000"/>
                </a:lnSpc>
                <a:buFont typeface="Wingdings" panose="05000000000000000000" pitchFamily="2" charset="2"/>
                <a:buChar char="l"/>
              </a:pPr>
              <a:r>
                <a:rPr lang="zh-CN" altLang="en-US" sz="1600" dirty="0">
                  <a:solidFill>
                    <a:srgbClr val="000000"/>
                  </a:solidFill>
                  <a:latin typeface="微软雅黑" panose="020B0503020204020204" pitchFamily="34" charset="-122"/>
                </a:rPr>
                <a:t>项目实施的最终目的是什么？</a:t>
              </a:r>
              <a:endParaRPr lang="en-US" altLang="zh-CN" sz="1600" dirty="0">
                <a:solidFill>
                  <a:srgbClr val="000000"/>
                </a:solidFill>
                <a:latin typeface="微软雅黑" panose="020B0503020204020204" pitchFamily="34" charset="-122"/>
              </a:endParaRPr>
            </a:p>
            <a:p>
              <a:pPr marL="228600" indent="-228600">
                <a:lnSpc>
                  <a:spcPct val="120000"/>
                </a:lnSpc>
                <a:buFont typeface="Wingdings" panose="05000000000000000000" pitchFamily="2" charset="2"/>
                <a:buChar char="l"/>
              </a:pPr>
              <a:r>
                <a:rPr lang="zh-CN" altLang="en-US" sz="1600" dirty="0">
                  <a:solidFill>
                    <a:srgbClr val="000000"/>
                  </a:solidFill>
                  <a:latin typeface="微软雅黑" panose="020B0503020204020204" pitchFamily="34" charset="-122"/>
                </a:rPr>
                <a:t>项目包括多少子目标？</a:t>
              </a:r>
              <a:endParaRPr lang="en-US" altLang="zh-CN" sz="1600" dirty="0">
                <a:solidFill>
                  <a:srgbClr val="000000"/>
                </a:solidFill>
                <a:latin typeface="微软雅黑" panose="020B0503020204020204" pitchFamily="34" charset="-122"/>
              </a:endParaRPr>
            </a:p>
            <a:p>
              <a:pPr marL="228600" indent="-228600">
                <a:lnSpc>
                  <a:spcPct val="120000"/>
                </a:lnSpc>
                <a:buFont typeface="Wingdings" panose="05000000000000000000" pitchFamily="2" charset="2"/>
                <a:buChar char="l"/>
              </a:pPr>
              <a:r>
                <a:rPr lang="zh-CN" altLang="en-US" sz="1600" dirty="0">
                  <a:solidFill>
                    <a:srgbClr val="000000"/>
                  </a:solidFill>
                  <a:latin typeface="微软雅黑" panose="020B0503020204020204" pitchFamily="34" charset="-122"/>
                </a:rPr>
                <a:t>项目通过何种机制促进目的的实现？</a:t>
              </a:r>
              <a:endParaRPr lang="en-US" altLang="zh-CN" sz="1600" dirty="0">
                <a:solidFill>
                  <a:srgbClr val="000000"/>
                </a:solidFill>
                <a:latin typeface="微软雅黑" panose="020B0503020204020204" pitchFamily="34" charset="-122"/>
              </a:endParaRPr>
            </a:p>
            <a:p>
              <a:pPr marL="228600" indent="-228600">
                <a:lnSpc>
                  <a:spcPct val="120000"/>
                </a:lnSpc>
                <a:buFont typeface="Wingdings" panose="05000000000000000000" pitchFamily="2" charset="2"/>
                <a:buChar char="l"/>
              </a:pPr>
              <a:r>
                <a:rPr lang="zh-CN" altLang="en-US" sz="1600" dirty="0">
                  <a:solidFill>
                    <a:srgbClr val="000000"/>
                  </a:solidFill>
                  <a:latin typeface="微软雅黑" panose="020B0503020204020204" pitchFamily="34" charset="-122"/>
                </a:rPr>
                <a:t>项目受益对象与范围是谁？</a:t>
              </a:r>
              <a:endParaRPr lang="en-US" altLang="zh-CN" sz="1600" dirty="0">
                <a:solidFill>
                  <a:srgbClr val="000000"/>
                </a:solidFill>
                <a:latin typeface="微软雅黑" panose="020B0503020204020204" pitchFamily="34" charset="-122"/>
              </a:endParaRPr>
            </a:p>
            <a:p>
              <a:pPr marL="228600" indent="-228600">
                <a:lnSpc>
                  <a:spcPct val="120000"/>
                </a:lnSpc>
                <a:buFont typeface="Wingdings" panose="05000000000000000000" pitchFamily="2" charset="2"/>
                <a:buChar char="l"/>
              </a:pPr>
              <a:r>
                <a:rPr lang="en-US" altLang="zh-CN" sz="1600" dirty="0">
                  <a:solidFill>
                    <a:srgbClr val="000000"/>
                  </a:solidFill>
                  <a:latin typeface="微软雅黑" panose="020B0503020204020204" pitchFamily="34" charset="-122"/>
                </a:rPr>
                <a:t>……</a:t>
              </a:r>
              <a:endParaRPr lang="zh-CN" altLang="en-US" sz="1600" dirty="0">
                <a:solidFill>
                  <a:srgbClr val="000000"/>
                </a:solidFill>
                <a:latin typeface="微软雅黑" panose="020B0503020204020204" pitchFamily="34" charset="-122"/>
              </a:endParaRPr>
            </a:p>
          </p:txBody>
        </p:sp>
        <p:sp>
          <p:nvSpPr>
            <p:cNvPr id="43" name="矩形 42"/>
            <p:cNvSpPr/>
            <p:nvPr/>
          </p:nvSpPr>
          <p:spPr>
            <a:xfrm>
              <a:off x="2328753" y="5373057"/>
              <a:ext cx="5662882" cy="644032"/>
            </a:xfrm>
            <a:prstGeom prst="rect">
              <a:avLst/>
            </a:prstGeom>
            <a:noFill/>
            <a:ln w="9525">
              <a:noFill/>
            </a:ln>
          </p:spPr>
          <p:txBody>
            <a:bodyPr anchor="ctr"/>
            <a:lstStyle/>
            <a:p>
              <a:pPr marL="228600" indent="-228600">
                <a:lnSpc>
                  <a:spcPct val="120000"/>
                </a:lnSpc>
                <a:buFont typeface="Wingdings" panose="05000000000000000000" pitchFamily="2" charset="2"/>
                <a:buChar char="l"/>
              </a:pPr>
              <a:r>
                <a:rPr lang="zh-CN" altLang="en-US" sz="1600" dirty="0">
                  <a:latin typeface="微软雅黑" panose="020B0503020204020204" pitchFamily="34" charset="-122"/>
                </a:rPr>
                <a:t>哪些是定性指标？</a:t>
              </a:r>
              <a:endParaRPr lang="en-US" altLang="zh-CN" sz="1600" dirty="0">
                <a:latin typeface="微软雅黑" panose="020B0503020204020204" pitchFamily="34" charset="-122"/>
              </a:endParaRPr>
            </a:p>
            <a:p>
              <a:pPr marL="228600" indent="-228600">
                <a:lnSpc>
                  <a:spcPct val="120000"/>
                </a:lnSpc>
                <a:buFont typeface="Wingdings" panose="05000000000000000000" pitchFamily="2" charset="2"/>
                <a:buChar char="l"/>
              </a:pPr>
              <a:r>
                <a:rPr lang="zh-CN" altLang="en-US" sz="1600" dirty="0">
                  <a:latin typeface="微软雅黑" panose="020B0503020204020204" pitchFamily="34" charset="-122"/>
                </a:rPr>
                <a:t>哪些是定量指标？</a:t>
              </a:r>
              <a:endParaRPr lang="zh-CN" altLang="en-US" sz="1600" dirty="0">
                <a:latin typeface="微软雅黑" panose="020B0503020204020204" pitchFamily="34" charset="-122"/>
              </a:endParaRPr>
            </a:p>
            <a:p>
              <a:pPr>
                <a:lnSpc>
                  <a:spcPct val="120000"/>
                </a:lnSpc>
              </a:pPr>
              <a:endParaRPr lang="en-US" altLang="zh-CN" sz="1600" dirty="0">
                <a:latin typeface="微软雅黑" panose="020B0503020204020204" pitchFamily="34" charset="-122"/>
              </a:endParaRPr>
            </a:p>
          </p:txBody>
        </p:sp>
        <p:sp>
          <p:nvSpPr>
            <p:cNvPr id="44" name="矩形 43"/>
            <p:cNvSpPr/>
            <p:nvPr/>
          </p:nvSpPr>
          <p:spPr>
            <a:xfrm>
              <a:off x="5297628" y="3012544"/>
              <a:ext cx="1442275" cy="431667"/>
            </a:xfrm>
            <a:prstGeom prst="rect">
              <a:avLst/>
            </a:prstGeom>
            <a:noFill/>
            <a:ln w="9525">
              <a:noFill/>
            </a:ln>
          </p:spPr>
          <p:txBody>
            <a:bodyPr anchor="ctr"/>
            <a:lstStyle/>
            <a:p>
              <a:pPr algn="ctr" eaLnBrk="0" hangingPunct="0">
                <a:lnSpc>
                  <a:spcPct val="120000"/>
                </a:lnSpc>
              </a:pPr>
              <a:r>
                <a:rPr lang="zh-CN" altLang="en-US" b="1" dirty="0">
                  <a:solidFill>
                    <a:srgbClr val="FFFFFF"/>
                  </a:solidFill>
                  <a:latin typeface="微软雅黑" panose="020B0503020204020204" pitchFamily="34" charset="-122"/>
                  <a:ea typeface="微软雅黑" panose="020B0503020204020204" pitchFamily="34" charset="-122"/>
                </a:rPr>
                <a:t>绩效目标编制逻辑</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5" name="矩形 44"/>
            <p:cNvSpPr/>
            <p:nvPr/>
          </p:nvSpPr>
          <p:spPr>
            <a:xfrm>
              <a:off x="7762136" y="2353157"/>
              <a:ext cx="3481900" cy="987346"/>
            </a:xfrm>
            <a:prstGeom prst="rect">
              <a:avLst/>
            </a:prstGeom>
            <a:noFill/>
            <a:ln w="9525">
              <a:noFill/>
            </a:ln>
          </p:spPr>
          <p:txBody>
            <a:bodyPr anchor="ctr"/>
            <a:lstStyle/>
            <a:p>
              <a:pPr marL="228600" indent="-228600">
                <a:lnSpc>
                  <a:spcPct val="120000"/>
                </a:lnSpc>
                <a:buFont typeface="Wingdings" panose="05000000000000000000" pitchFamily="2" charset="2"/>
                <a:buChar char="l"/>
              </a:pPr>
              <a:r>
                <a:rPr lang="zh-CN" altLang="en-US" sz="1600" dirty="0">
                  <a:latin typeface="微软雅黑" panose="020B0503020204020204" pitchFamily="34" charset="-122"/>
                </a:rPr>
                <a:t>项目要做什么？</a:t>
              </a:r>
              <a:endParaRPr lang="en-US" altLang="zh-CN" sz="1600" dirty="0">
                <a:latin typeface="微软雅黑" panose="020B0503020204020204" pitchFamily="34" charset="-122"/>
              </a:endParaRPr>
            </a:p>
            <a:p>
              <a:pPr marL="228600" indent="-228600">
                <a:lnSpc>
                  <a:spcPct val="120000"/>
                </a:lnSpc>
                <a:buFont typeface="Wingdings" panose="05000000000000000000" pitchFamily="2" charset="2"/>
                <a:buChar char="l"/>
              </a:pPr>
              <a:r>
                <a:rPr lang="zh-CN" altLang="en-US" sz="1600" dirty="0">
                  <a:latin typeface="微软雅黑" panose="020B0503020204020204" pitchFamily="34" charset="-122"/>
                </a:rPr>
                <a:t>做多少？</a:t>
              </a:r>
              <a:endParaRPr lang="en-US" altLang="zh-CN" sz="1600" dirty="0">
                <a:latin typeface="微软雅黑" panose="020B0503020204020204" pitchFamily="34" charset="-122"/>
              </a:endParaRPr>
            </a:p>
            <a:p>
              <a:pPr marL="228600" indent="-228600">
                <a:lnSpc>
                  <a:spcPct val="120000"/>
                </a:lnSpc>
                <a:buFont typeface="Wingdings" panose="05000000000000000000" pitchFamily="2" charset="2"/>
                <a:buChar char="l"/>
              </a:pPr>
              <a:r>
                <a:rPr lang="zh-CN" altLang="en-US" sz="1600" dirty="0">
                  <a:latin typeface="微软雅黑" panose="020B0503020204020204" pitchFamily="34" charset="-122"/>
                </a:rPr>
                <a:t>以什么质量标准实现？</a:t>
              </a:r>
              <a:endParaRPr lang="en-US" altLang="zh-CN" sz="1600" dirty="0">
                <a:latin typeface="微软雅黑" panose="020B0503020204020204" pitchFamily="34" charset="-122"/>
              </a:endParaRPr>
            </a:p>
            <a:p>
              <a:pPr marL="228600" indent="-228600">
                <a:lnSpc>
                  <a:spcPct val="120000"/>
                </a:lnSpc>
                <a:buFont typeface="Wingdings" panose="05000000000000000000" pitchFamily="2" charset="2"/>
                <a:buChar char="l"/>
              </a:pPr>
              <a:r>
                <a:rPr lang="zh-CN" altLang="en-US" sz="1600" dirty="0">
                  <a:latin typeface="微软雅黑" panose="020B0503020204020204" pitchFamily="34" charset="-122"/>
                </a:rPr>
                <a:t>不同时间节点的进度如何？</a:t>
              </a:r>
              <a:endParaRPr lang="en-US" altLang="zh-CN" sz="1600" dirty="0">
                <a:latin typeface="微软雅黑" panose="020B0503020204020204" pitchFamily="34" charset="-122"/>
              </a:endParaRPr>
            </a:p>
            <a:p>
              <a:pPr marL="228600" indent="-228600">
                <a:lnSpc>
                  <a:spcPct val="120000"/>
                </a:lnSpc>
                <a:buFont typeface="Wingdings" panose="05000000000000000000" pitchFamily="2" charset="2"/>
                <a:buChar char="l"/>
              </a:pPr>
              <a:r>
                <a:rPr lang="en-US" altLang="zh-CN" sz="1600" dirty="0">
                  <a:latin typeface="微软雅黑" panose="020B0503020204020204" pitchFamily="34" charset="-122"/>
                </a:rPr>
                <a:t>……</a:t>
              </a:r>
              <a:endParaRPr lang="zh-CN" altLang="en-US" sz="1600" dirty="0">
                <a:latin typeface="微软雅黑" panose="020B0503020204020204" pitchFamily="34" charset="-122"/>
              </a:endParaRPr>
            </a:p>
          </p:txBody>
        </p:sp>
        <p:cxnSp>
          <p:nvCxnSpPr>
            <p:cNvPr id="46" name="直接连接符 45"/>
            <p:cNvCxnSpPr/>
            <p:nvPr/>
          </p:nvCxnSpPr>
          <p:spPr>
            <a:xfrm>
              <a:off x="1872834" y="1749060"/>
              <a:ext cx="24955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368341" y="1749060"/>
              <a:ext cx="303224" cy="329132"/>
            </a:xfrm>
            <a:prstGeom prst="line">
              <a:avLst/>
            </a:prstGeom>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296948" y="1183373"/>
              <a:ext cx="301260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项目目的与作用机制</a:t>
              </a:r>
              <a:endParaRPr lang="zh-CN" altLang="en-US" dirty="0">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7676240" y="1802133"/>
              <a:ext cx="29308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7386597" y="1802133"/>
              <a:ext cx="289643" cy="262270"/>
            </a:xfrm>
            <a:prstGeom prst="line">
              <a:avLst/>
            </a:prstGeom>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7560507" y="1276436"/>
              <a:ext cx="301260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项目功能与特征</a:t>
              </a:r>
              <a:endParaRPr lang="zh-CN" altLang="en-US" dirty="0">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6305140" y="5229764"/>
              <a:ext cx="283653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6635132" y="4750064"/>
              <a:ext cx="301260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绩效指标分解</a:t>
              </a:r>
              <a:endParaRPr lang="zh-CN" altLang="en-US" dirty="0">
                <a:latin typeface="微软雅黑" panose="020B0503020204020204" pitchFamily="34" charset="-122"/>
                <a:ea typeface="微软雅黑" panose="020B0503020204020204" pitchFamily="34" charset="-122"/>
              </a:endParaRPr>
            </a:p>
          </p:txBody>
        </p:sp>
        <p:cxnSp>
          <p:nvCxnSpPr>
            <p:cNvPr id="54" name="直接连接符 53"/>
            <p:cNvCxnSpPr/>
            <p:nvPr/>
          </p:nvCxnSpPr>
          <p:spPr>
            <a:xfrm flipH="1" flipV="1">
              <a:off x="6123278" y="5035315"/>
              <a:ext cx="181861" cy="207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20801" y="204278"/>
            <a:ext cx="6217921" cy="984885"/>
            <a:chOff x="-633047" y="224137"/>
            <a:chExt cx="6330461" cy="984885"/>
          </a:xfrm>
        </p:grpSpPr>
        <p:sp>
          <p:nvSpPr>
            <p:cNvPr id="30"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目标管理    </a:t>
              </a:r>
              <a:r>
                <a:rPr lang="zh-CN" altLang="en-US" sz="2400" dirty="0">
                  <a:solidFill>
                    <a:schemeClr val="accent1"/>
                  </a:solidFill>
                  <a:latin typeface="华文细黑" panose="02010600040101010101" pitchFamily="2" charset="-122"/>
                  <a:ea typeface="华文细黑" panose="02010600040101010101" pitchFamily="2" charset="-122"/>
                </a:rPr>
                <a:t>目标设置逻辑</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31" name="直接连接符 30"/>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7401">
    <p:check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991544" y="1124744"/>
          <a:ext cx="8229600" cy="489540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标题 2"/>
          <p:cNvSpPr>
            <a:spLocks noGrp="1"/>
          </p:cNvSpPr>
          <p:nvPr>
            <p:ph type="title"/>
          </p:nvPr>
        </p:nvSpPr>
        <p:spPr>
          <a:xfrm>
            <a:off x="1991544" y="404664"/>
            <a:ext cx="6912744" cy="432000"/>
          </a:xfrm>
        </p:spPr>
        <p:txBody>
          <a:bodyPr/>
          <a:lstStyle/>
          <a:p>
            <a:r>
              <a:rPr lang="en-US" altLang="zh-CN" b="1" dirty="0">
                <a:solidFill>
                  <a:srgbClr val="002060"/>
                </a:solidFill>
                <a:latin typeface="+mn-ea"/>
                <a:ea typeface="+mn-ea"/>
              </a:rPr>
              <a:t>4.</a:t>
            </a:r>
            <a:r>
              <a:rPr lang="zh-CN" altLang="en-US" b="1" dirty="0">
                <a:solidFill>
                  <a:srgbClr val="002060"/>
                </a:solidFill>
                <a:latin typeface="+mn-ea"/>
                <a:ea typeface="+mn-ea"/>
              </a:rPr>
              <a:t>绩效目标的内涵</a:t>
            </a:r>
            <a:endParaRPr lang="zh-CN" altLang="en-US" b="1" dirty="0">
              <a:solidFill>
                <a:srgbClr val="002060"/>
              </a:solidFill>
              <a:latin typeface="+mn-ea"/>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日期占位符 3"/>
          <p:cNvSpPr txBox="1">
            <a:spLocks noGrp="1"/>
          </p:cNvSpPr>
          <p:nvPr>
            <p:ph type="dt" sz="half" idx="10"/>
          </p:nvPr>
        </p:nvSpPr>
        <p:spPr bwMode="auto">
          <a:xfrm>
            <a:off x="1825625" y="6172200"/>
            <a:ext cx="2289175" cy="476250"/>
          </a:xfrm>
        </p:spPr>
        <p:txBody>
          <a:bodyPr vert="horz" wrap="square" lIns="91440" tIns="45720" rIns="91440" bIns="45720" numCol="1" anchor="b" anchorCtr="0" compatLnSpc="1"/>
          <a:p>
            <a:pPr lvl="0" eaLnBrk="1" hangingPunct="1"/>
            <a:fld id="{BB962C8B-B14F-4D97-AF65-F5344CB8AC3E}" type="datetime1">
              <a:rPr lang="zh-CN" altLang="en-US" sz="1600" dirty="0">
                <a:latin typeface="Garamond" panose="02020404030301010803" pitchFamily="18" charset="0"/>
                <a:ea typeface="幼圆" panose="02010509060101010101" pitchFamily="49" charset="-122"/>
              </a:rPr>
            </a:fld>
            <a:endParaRPr lang="zh-CN" altLang="en-US" sz="1600" dirty="0">
              <a:latin typeface="Garamond" panose="02020404030301010803" pitchFamily="18" charset="0"/>
              <a:ea typeface="幼圆" panose="02010509060101010101" pitchFamily="49" charset="-122"/>
            </a:endParaRPr>
          </a:p>
        </p:txBody>
      </p:sp>
      <p:sp>
        <p:nvSpPr>
          <p:cNvPr id="66564" name="灯片编号占位符 5"/>
          <p:cNvSpPr txBox="1">
            <a:spLocks noGrp="1"/>
          </p:cNvSpPr>
          <p:nvPr>
            <p:ph type="sldNum" sz="quarter" idx="12"/>
          </p:nvPr>
        </p:nvSpPr>
        <p:spPr>
          <a:xfrm>
            <a:off x="8077200" y="6172200"/>
            <a:ext cx="2289175" cy="476250"/>
          </a:xfrm>
        </p:spPr>
        <p:txBody>
          <a:bodyPr anchor="b"/>
          <a:p>
            <a:pPr algn="r" eaLnBrk="1" hangingPunct="1"/>
            <a:fld id="{9A0DB2DC-4C9A-4742-B13C-FB6460FD3503}" type="slidenum">
              <a:rPr lang="en-US" altLang="zh-CN" sz="1600" dirty="0">
                <a:latin typeface="Garamond" panose="02020404030301010803" pitchFamily="18" charset="0"/>
                <a:ea typeface="隶书" panose="02010509060101010101" pitchFamily="49" charset="-122"/>
              </a:rPr>
            </a:fld>
            <a:endParaRPr lang="en-US" altLang="zh-CN" sz="1600" dirty="0">
              <a:latin typeface="Garamond" panose="02020404030301010803" pitchFamily="18" charset="0"/>
              <a:ea typeface="隶书" panose="02010509060101010101" pitchFamily="49" charset="-122"/>
            </a:endParaRPr>
          </a:p>
        </p:txBody>
      </p:sp>
      <p:sp>
        <p:nvSpPr>
          <p:cNvPr id="66565" name="Rectangle 2"/>
          <p:cNvSpPr>
            <a:spLocks noGrp="1"/>
          </p:cNvSpPr>
          <p:nvPr>
            <p:ph type="title"/>
          </p:nvPr>
        </p:nvSpPr>
        <p:spPr/>
        <p:txBody>
          <a:bodyPr vert="horz" wrap="square" lIns="91440" tIns="45720" rIns="91440" bIns="45720" anchor="t"/>
          <a:p>
            <a:pPr eaLnBrk="1" hangingPunct="1"/>
            <a:endParaRPr lang="zh-CN" altLang="zh-CN" dirty="0"/>
          </a:p>
        </p:txBody>
      </p:sp>
      <p:sp>
        <p:nvSpPr>
          <p:cNvPr id="66566" name="Text Box 4"/>
          <p:cNvSpPr txBox="1"/>
          <p:nvPr/>
        </p:nvSpPr>
        <p:spPr>
          <a:xfrm>
            <a:off x="2135188" y="549275"/>
            <a:ext cx="2305050" cy="579120"/>
          </a:xfrm>
          <a:prstGeom prst="rect">
            <a:avLst/>
          </a:prstGeom>
          <a:solidFill>
            <a:srgbClr val="003366"/>
          </a:solidFill>
          <a:ln w="9525">
            <a:noFill/>
          </a:ln>
        </p:spPr>
        <p:txBody>
          <a:bodyPr>
            <a:spAutoFit/>
          </a:bodyPr>
          <a:p>
            <a:pPr lvl="0" algn="ctr" eaLnBrk="1" hangingPunct="1">
              <a:spcBef>
                <a:spcPct val="50000"/>
              </a:spcBef>
            </a:pPr>
            <a:r>
              <a:rPr lang="zh-CN" altLang="en-US" sz="3200" dirty="0">
                <a:solidFill>
                  <a:schemeClr val="bg1"/>
                </a:solidFill>
                <a:latin typeface="Arial" panose="020B0604020202020204" pitchFamily="34" charset="0"/>
                <a:ea typeface="楷体_GB2312" panose="02010609030101010101" pitchFamily="49" charset="-122"/>
              </a:rPr>
              <a:t>绩效评价</a:t>
            </a:r>
            <a:endParaRPr lang="zh-CN" altLang="en-US" sz="3200" dirty="0">
              <a:solidFill>
                <a:schemeClr val="bg1"/>
              </a:solidFill>
              <a:latin typeface="Arial" panose="020B0604020202020204" pitchFamily="34" charset="0"/>
              <a:ea typeface="楷体_GB2312" panose="02010609030101010101" pitchFamily="49" charset="-122"/>
            </a:endParaRPr>
          </a:p>
        </p:txBody>
      </p:sp>
      <p:sp>
        <p:nvSpPr>
          <p:cNvPr id="66567" name="Text Box 5"/>
          <p:cNvSpPr txBox="1"/>
          <p:nvPr/>
        </p:nvSpPr>
        <p:spPr>
          <a:xfrm>
            <a:off x="2063750" y="3500438"/>
            <a:ext cx="2305050" cy="579120"/>
          </a:xfrm>
          <a:prstGeom prst="rect">
            <a:avLst/>
          </a:prstGeom>
          <a:solidFill>
            <a:srgbClr val="003366"/>
          </a:solidFill>
          <a:ln w="9525">
            <a:noFill/>
          </a:ln>
        </p:spPr>
        <p:txBody>
          <a:bodyPr>
            <a:spAutoFit/>
          </a:bodyPr>
          <a:p>
            <a:pPr lvl="0" algn="ctr" eaLnBrk="1" hangingPunct="1">
              <a:spcBef>
                <a:spcPct val="50000"/>
              </a:spcBef>
            </a:pPr>
            <a:r>
              <a:rPr lang="zh-CN" altLang="en-US" sz="3200" dirty="0">
                <a:solidFill>
                  <a:schemeClr val="bg1"/>
                </a:solidFill>
                <a:latin typeface="Arial" panose="020B0604020202020204" pitchFamily="34" charset="0"/>
                <a:ea typeface="楷体_GB2312" panose="02010609030101010101" pitchFamily="49" charset="-122"/>
              </a:rPr>
              <a:t>绩效预算</a:t>
            </a:r>
            <a:endParaRPr lang="zh-CN" altLang="en-US" sz="3200" dirty="0">
              <a:solidFill>
                <a:schemeClr val="bg1"/>
              </a:solidFill>
              <a:latin typeface="Arial" panose="020B0604020202020204" pitchFamily="34" charset="0"/>
              <a:ea typeface="楷体_GB2312" panose="02010609030101010101" pitchFamily="49" charset="-122"/>
            </a:endParaRPr>
          </a:p>
        </p:txBody>
      </p:sp>
      <p:sp>
        <p:nvSpPr>
          <p:cNvPr id="66568" name="AutoShape 7"/>
          <p:cNvSpPr/>
          <p:nvPr/>
        </p:nvSpPr>
        <p:spPr>
          <a:xfrm>
            <a:off x="2711450" y="1700213"/>
            <a:ext cx="6048375" cy="1368425"/>
          </a:xfrm>
          <a:prstGeom prst="borderCallout2">
            <a:avLst>
              <a:gd name="adj1" fmla="val 8352"/>
              <a:gd name="adj2" fmla="val -1259"/>
              <a:gd name="adj3" fmla="val 8352"/>
              <a:gd name="adj4" fmla="val -4148"/>
              <a:gd name="adj5" fmla="val -38282"/>
              <a:gd name="adj6" fmla="val -7139"/>
            </a:avLst>
          </a:prstGeom>
          <a:solidFill>
            <a:schemeClr val="folHlink"/>
          </a:solidFill>
          <a:ln w="9525" cap="flat" cmpd="sng">
            <a:solidFill>
              <a:srgbClr val="0000FF"/>
            </a:solidFill>
            <a:prstDash val="solid"/>
            <a:miter/>
            <a:headEnd type="none" w="med" len="med"/>
            <a:tailEnd type="none" w="med" len="med"/>
          </a:ln>
        </p:spPr>
        <p:txBody>
          <a:bodyPr/>
          <a:p>
            <a:pPr lvl="0" eaLnBrk="1" hangingPunct="1"/>
            <a:r>
              <a:rPr lang="zh-CN" altLang="en-US" sz="2400" b="1" dirty="0">
                <a:solidFill>
                  <a:schemeClr val="tx2"/>
                </a:solidFill>
                <a:latin typeface="Garamond" panose="02020404030301010803" pitchFamily="18" charset="0"/>
                <a:ea typeface="仿宋_GB2312" panose="02010609030101010101" pitchFamily="1" charset="-122"/>
              </a:rPr>
              <a:t>　</a:t>
            </a:r>
            <a:r>
              <a:rPr lang="zh-CN" altLang="en-US" sz="2400" b="1" dirty="0">
                <a:latin typeface="Garamond" panose="02020404030301010803" pitchFamily="18" charset="0"/>
                <a:ea typeface="楷体_GB2312" panose="02010609030101010101" pitchFamily="49" charset="-122"/>
              </a:rPr>
              <a:t>根据统一</a:t>
            </a:r>
            <a:r>
              <a:rPr lang="zh-CN" altLang="en-US" sz="2400" b="1" dirty="0">
                <a:solidFill>
                  <a:srgbClr val="0033CC"/>
                </a:solidFill>
                <a:latin typeface="Garamond" panose="02020404030301010803" pitchFamily="18" charset="0"/>
                <a:ea typeface="楷体_GB2312" panose="02010609030101010101" pitchFamily="49" charset="-122"/>
              </a:rPr>
              <a:t>评价指标</a:t>
            </a:r>
            <a:r>
              <a:rPr lang="zh-CN" altLang="en-US" sz="2400" b="1" dirty="0">
                <a:latin typeface="Garamond" panose="02020404030301010803" pitchFamily="18" charset="0"/>
                <a:ea typeface="楷体_GB2312" panose="02010609030101010101" pitchFamily="49" charset="-122"/>
              </a:rPr>
              <a:t>和</a:t>
            </a:r>
            <a:r>
              <a:rPr lang="zh-CN" altLang="en-US" sz="2400" b="1" dirty="0">
                <a:solidFill>
                  <a:srgbClr val="0033CC"/>
                </a:solidFill>
                <a:latin typeface="Garamond" panose="02020404030301010803" pitchFamily="18" charset="0"/>
                <a:ea typeface="楷体_GB2312" panose="02010609030101010101" pitchFamily="49" charset="-122"/>
              </a:rPr>
              <a:t>标准</a:t>
            </a:r>
            <a:r>
              <a:rPr lang="zh-CN" altLang="en-US" sz="2400" b="1" dirty="0">
                <a:latin typeface="Garamond" panose="02020404030301010803" pitchFamily="18" charset="0"/>
                <a:ea typeface="楷体_GB2312" panose="02010609030101010101" pitchFamily="49" charset="-122"/>
              </a:rPr>
              <a:t>，按照一定程序，通过</a:t>
            </a:r>
            <a:r>
              <a:rPr lang="zh-CN" altLang="en-US" sz="2400" b="1" dirty="0">
                <a:solidFill>
                  <a:srgbClr val="0033CC"/>
                </a:solidFill>
                <a:latin typeface="Garamond" panose="02020404030301010803" pitchFamily="18" charset="0"/>
                <a:ea typeface="楷体_GB2312" panose="02010609030101010101" pitchFamily="49" charset="-122"/>
              </a:rPr>
              <a:t>定量和定性</a:t>
            </a:r>
            <a:r>
              <a:rPr lang="zh-CN" altLang="en-US" sz="2400" b="1" dirty="0">
                <a:latin typeface="Garamond" panose="02020404030301010803" pitchFamily="18" charset="0"/>
                <a:ea typeface="楷体_GB2312" panose="02010609030101010101" pitchFamily="49" charset="-122"/>
              </a:rPr>
              <a:t>对比分析，对财政支出的过程及效果作出客观的综合评判。</a:t>
            </a:r>
            <a:endParaRPr lang="zh-CN" altLang="en-US" sz="2400" b="1" dirty="0">
              <a:latin typeface="Garamond" panose="02020404030301010803" pitchFamily="18" charset="0"/>
              <a:ea typeface="楷体_GB2312" panose="02010609030101010101" pitchFamily="49" charset="-122"/>
            </a:endParaRPr>
          </a:p>
        </p:txBody>
      </p:sp>
      <p:sp>
        <p:nvSpPr>
          <p:cNvPr id="135176" name="Oval 8"/>
          <p:cNvSpPr/>
          <p:nvPr/>
        </p:nvSpPr>
        <p:spPr>
          <a:xfrm>
            <a:off x="7535863" y="333375"/>
            <a:ext cx="2592387" cy="1295400"/>
          </a:xfrm>
          <a:prstGeom prst="ellipse">
            <a:avLst/>
          </a:prstGeom>
          <a:solidFill>
            <a:schemeClr val="tx2"/>
          </a:solidFill>
          <a:ln w="9525">
            <a:noFill/>
          </a:ln>
        </p:spPr>
        <p:txBody>
          <a:bodyPr wrap="none" anchor="ctr"/>
          <a:p>
            <a:pPr lvl="0" algn="ctr" eaLnBrk="1" hangingPunct="1"/>
            <a:r>
              <a:rPr lang="zh-CN" altLang="en-US" dirty="0">
                <a:solidFill>
                  <a:schemeClr val="bg1"/>
                </a:solidFill>
                <a:latin typeface="Garamond" panose="02020404030301010803" pitchFamily="18" charset="0"/>
                <a:ea typeface="华文行楷" panose="02010800040101010101" pitchFamily="2" charset="-122"/>
              </a:rPr>
              <a:t>绩效评估</a:t>
            </a:r>
            <a:endParaRPr lang="zh-CN" altLang="en-US" dirty="0">
              <a:solidFill>
                <a:schemeClr val="bg1"/>
              </a:solidFill>
              <a:latin typeface="Garamond" panose="02020404030301010803" pitchFamily="18" charset="0"/>
              <a:ea typeface="华文行楷" panose="02010800040101010101" pitchFamily="2" charset="-122"/>
            </a:endParaRPr>
          </a:p>
        </p:txBody>
      </p:sp>
      <p:sp>
        <p:nvSpPr>
          <p:cNvPr id="66570" name="Rectangle 9"/>
          <p:cNvSpPr>
            <a:spLocks noGrp="1"/>
          </p:cNvSpPr>
          <p:nvPr>
            <p:ph idx="1"/>
          </p:nvPr>
        </p:nvSpPr>
        <p:spPr>
          <a:xfrm>
            <a:off x="6096000" y="3429000"/>
            <a:ext cx="4321175" cy="3024188"/>
          </a:xfrm>
        </p:spPr>
        <p:txBody>
          <a:bodyPr vert="horz" wrap="square" lIns="91440" tIns="45720" rIns="91440" bIns="45720" anchor="t"/>
          <a:p>
            <a:pPr eaLnBrk="1" hangingPunct="1"/>
            <a:r>
              <a:rPr lang="zh-CN" altLang="en-US" sz="2000" b="1" dirty="0"/>
              <a:t>绩效预算是一种</a:t>
            </a:r>
            <a:r>
              <a:rPr lang="zh-CN" altLang="en-US" sz="2000" b="1" dirty="0">
                <a:solidFill>
                  <a:srgbClr val="D9211D"/>
                </a:solidFill>
              </a:rPr>
              <a:t>以目标为导向</a:t>
            </a:r>
            <a:r>
              <a:rPr lang="zh-CN" altLang="en-US" sz="2000" b="1" dirty="0"/>
              <a:t>、</a:t>
            </a:r>
            <a:r>
              <a:rPr lang="zh-CN" altLang="en-US" sz="2000" b="1" dirty="0">
                <a:solidFill>
                  <a:srgbClr val="006600"/>
                </a:solidFill>
              </a:rPr>
              <a:t>以项目成本为衡量</a:t>
            </a:r>
            <a:r>
              <a:rPr lang="zh-CN" altLang="en-US" sz="2000" b="1" dirty="0"/>
              <a:t>、</a:t>
            </a:r>
            <a:r>
              <a:rPr lang="zh-CN" altLang="en-US" sz="2000" b="1" dirty="0">
                <a:solidFill>
                  <a:srgbClr val="FF00FF"/>
                </a:solidFill>
              </a:rPr>
              <a:t>以业绩评估为核心</a:t>
            </a:r>
            <a:r>
              <a:rPr lang="zh-CN" altLang="en-US" sz="2000" b="1" dirty="0"/>
              <a:t>的一种预算体制。</a:t>
            </a:r>
            <a:endParaRPr lang="zh-CN" altLang="en-US" sz="2000" b="1" dirty="0"/>
          </a:p>
          <a:p>
            <a:pPr eaLnBrk="1" hangingPunct="1"/>
            <a:r>
              <a:rPr lang="zh-CN" altLang="en-US" sz="2000" b="1" dirty="0"/>
              <a:t>请求拨款是为了达到</a:t>
            </a:r>
            <a:r>
              <a:rPr lang="zh-CN" altLang="en-US" sz="2000" b="1" dirty="0">
                <a:solidFill>
                  <a:srgbClr val="660066"/>
                </a:solidFill>
              </a:rPr>
              <a:t>什么目标</a:t>
            </a:r>
            <a:r>
              <a:rPr lang="zh-CN" altLang="en-US" sz="2000" b="1" dirty="0"/>
              <a:t>，为实现这些目标计划</a:t>
            </a:r>
            <a:r>
              <a:rPr lang="zh-CN" altLang="en-US" sz="2000" b="1" dirty="0">
                <a:solidFill>
                  <a:srgbClr val="660066"/>
                </a:solidFill>
              </a:rPr>
              <a:t>花多少钱</a:t>
            </a:r>
            <a:r>
              <a:rPr lang="zh-CN" altLang="en-US" sz="2000" b="1" dirty="0"/>
              <a:t>，用哪些</a:t>
            </a:r>
            <a:r>
              <a:rPr lang="zh-CN" altLang="en-US" sz="2000" b="1" dirty="0">
                <a:solidFill>
                  <a:srgbClr val="660066"/>
                </a:solidFill>
              </a:rPr>
              <a:t>量化的指标</a:t>
            </a:r>
            <a:r>
              <a:rPr lang="zh-CN" altLang="en-US" sz="2000" b="1" dirty="0"/>
              <a:t>衡量取得的成绩和完成工作的情况。</a:t>
            </a:r>
            <a:endParaRPr lang="zh-CN" altLang="en-US" sz="2000" b="1" dirty="0"/>
          </a:p>
        </p:txBody>
      </p:sp>
      <p:sp>
        <p:nvSpPr>
          <p:cNvPr id="135178" name="Text Box 10"/>
          <p:cNvSpPr txBox="1"/>
          <p:nvPr/>
        </p:nvSpPr>
        <p:spPr>
          <a:xfrm>
            <a:off x="2135188" y="4292600"/>
            <a:ext cx="576262" cy="365760"/>
          </a:xfrm>
          <a:prstGeom prst="rect">
            <a:avLst/>
          </a:prstGeom>
          <a:solidFill>
            <a:srgbClr val="800000"/>
          </a:solidFill>
          <a:ln w="9525">
            <a:noFill/>
          </a:ln>
        </p:spPr>
        <p:txBody>
          <a:bodyPr>
            <a:spAutoFit/>
          </a:bodyPr>
          <a:p>
            <a:pPr lvl="0" algn="ctr" eaLnBrk="1" hangingPunct="1">
              <a:spcBef>
                <a:spcPct val="50000"/>
              </a:spcBef>
              <a:buClr>
                <a:srgbClr val="000000"/>
              </a:buClr>
              <a:buFont typeface="Wingdings" panose="05000000000000000000" pitchFamily="2" charset="2"/>
              <a:buNone/>
            </a:pPr>
            <a:r>
              <a:rPr lang="zh-CN" altLang="en-US" sz="1800" b="1" dirty="0">
                <a:solidFill>
                  <a:schemeClr val="bg1"/>
                </a:solidFill>
                <a:latin typeface="Arial" panose="020B0604020202020204" pitchFamily="34" charset="0"/>
                <a:ea typeface="楷体_GB2312" panose="02010609030101010101" pitchFamily="49" charset="-122"/>
              </a:rPr>
              <a:t>绩</a:t>
            </a:r>
            <a:endParaRPr lang="zh-CN" altLang="en-US" sz="1800" b="1" dirty="0">
              <a:solidFill>
                <a:schemeClr val="bg1"/>
              </a:solidFill>
              <a:latin typeface="Arial" panose="020B0604020202020204" pitchFamily="34" charset="0"/>
              <a:ea typeface="楷体_GB2312" panose="02010609030101010101" pitchFamily="49" charset="-122"/>
            </a:endParaRPr>
          </a:p>
        </p:txBody>
      </p:sp>
      <p:sp>
        <p:nvSpPr>
          <p:cNvPr id="135179" name="Text Box 11"/>
          <p:cNvSpPr txBox="1"/>
          <p:nvPr/>
        </p:nvSpPr>
        <p:spPr>
          <a:xfrm>
            <a:off x="2135188" y="5013325"/>
            <a:ext cx="504825" cy="365760"/>
          </a:xfrm>
          <a:prstGeom prst="rect">
            <a:avLst/>
          </a:prstGeom>
          <a:solidFill>
            <a:srgbClr val="800000"/>
          </a:solidFill>
          <a:ln w="9525">
            <a:noFill/>
          </a:ln>
        </p:spPr>
        <p:txBody>
          <a:bodyPr>
            <a:spAutoFit/>
          </a:bodyPr>
          <a:p>
            <a:pPr lvl="0" algn="ctr" eaLnBrk="1" hangingPunct="1">
              <a:spcBef>
                <a:spcPct val="50000"/>
              </a:spcBef>
              <a:buClr>
                <a:srgbClr val="000000"/>
              </a:buClr>
              <a:buFont typeface="Wingdings" panose="05000000000000000000" pitchFamily="2" charset="2"/>
              <a:buNone/>
            </a:pPr>
            <a:r>
              <a:rPr lang="zh-CN" altLang="en-US" sz="1800" b="1" dirty="0">
                <a:solidFill>
                  <a:schemeClr val="bg1"/>
                </a:solidFill>
                <a:latin typeface="Arial" panose="020B0604020202020204" pitchFamily="34" charset="0"/>
                <a:ea typeface="楷体_GB2312" panose="02010609030101010101" pitchFamily="49" charset="-122"/>
              </a:rPr>
              <a:t>效</a:t>
            </a:r>
            <a:endParaRPr lang="zh-CN" altLang="en-US" sz="1800" b="1" dirty="0">
              <a:solidFill>
                <a:schemeClr val="bg1"/>
              </a:solidFill>
              <a:latin typeface="Arial" panose="020B0604020202020204" pitchFamily="34" charset="0"/>
              <a:ea typeface="楷体_GB2312" panose="02010609030101010101" pitchFamily="49" charset="-122"/>
            </a:endParaRPr>
          </a:p>
        </p:txBody>
      </p:sp>
      <p:sp>
        <p:nvSpPr>
          <p:cNvPr id="135180" name="Text Box 12"/>
          <p:cNvSpPr txBox="1"/>
          <p:nvPr/>
        </p:nvSpPr>
        <p:spPr>
          <a:xfrm>
            <a:off x="2135188" y="5661025"/>
            <a:ext cx="647700" cy="365760"/>
          </a:xfrm>
          <a:prstGeom prst="rect">
            <a:avLst/>
          </a:prstGeom>
          <a:solidFill>
            <a:srgbClr val="800000"/>
          </a:solidFill>
          <a:ln w="9525">
            <a:noFill/>
          </a:ln>
        </p:spPr>
        <p:txBody>
          <a:bodyPr>
            <a:spAutoFit/>
          </a:bodyPr>
          <a:p>
            <a:pPr lvl="0" algn="ctr" eaLnBrk="1" hangingPunct="1">
              <a:spcBef>
                <a:spcPct val="50000"/>
              </a:spcBef>
              <a:buClr>
                <a:srgbClr val="000000"/>
              </a:buClr>
              <a:buFont typeface="Wingdings" panose="05000000000000000000" pitchFamily="2" charset="2"/>
              <a:buNone/>
            </a:pPr>
            <a:r>
              <a:rPr lang="zh-CN" altLang="en-US" sz="1800" b="1" dirty="0">
                <a:solidFill>
                  <a:schemeClr val="bg1"/>
                </a:solidFill>
                <a:latin typeface="Arial" panose="020B0604020202020204" pitchFamily="34" charset="0"/>
                <a:ea typeface="楷体_GB2312" panose="02010609030101010101" pitchFamily="49" charset="-122"/>
              </a:rPr>
              <a:t>预算</a:t>
            </a:r>
            <a:endParaRPr lang="zh-CN" altLang="en-US" sz="1800" b="1" dirty="0">
              <a:solidFill>
                <a:schemeClr val="bg1"/>
              </a:solidFill>
              <a:latin typeface="Arial" panose="020B0604020202020204" pitchFamily="34" charset="0"/>
              <a:ea typeface="楷体_GB2312" panose="02010609030101010101" pitchFamily="49" charset="-122"/>
            </a:endParaRPr>
          </a:p>
        </p:txBody>
      </p:sp>
      <p:sp>
        <p:nvSpPr>
          <p:cNvPr id="135181" name="Text Box 13"/>
          <p:cNvSpPr txBox="1"/>
          <p:nvPr/>
        </p:nvSpPr>
        <p:spPr>
          <a:xfrm>
            <a:off x="3071813" y="4292600"/>
            <a:ext cx="3024187" cy="396240"/>
          </a:xfrm>
          <a:prstGeom prst="rect">
            <a:avLst/>
          </a:prstGeom>
          <a:solidFill>
            <a:srgbClr val="426362"/>
          </a:solidFill>
          <a:ln w="9525">
            <a:noFill/>
          </a:ln>
        </p:spPr>
        <p:txBody>
          <a:bodyPr>
            <a:spAutoFit/>
          </a:bodyPr>
          <a:p>
            <a:pPr lvl="0" eaLnBrk="1" hangingPunct="1">
              <a:spcBef>
                <a:spcPct val="50000"/>
              </a:spcBef>
              <a:buClr>
                <a:srgbClr val="000000"/>
              </a:buClr>
              <a:buFont typeface="Wingdings" panose="05000000000000000000" pitchFamily="2" charset="2"/>
              <a:buNone/>
            </a:pPr>
            <a:r>
              <a:rPr lang="zh-CN" altLang="en-US" sz="2000" dirty="0">
                <a:solidFill>
                  <a:schemeClr val="bg1"/>
                </a:solidFill>
                <a:latin typeface="Arial" panose="020B0604020202020204" pitchFamily="34" charset="0"/>
                <a:ea typeface="楷体_GB2312" panose="02010609030101010101" pitchFamily="49" charset="-122"/>
              </a:rPr>
              <a:t>财政支出要达到的目的</a:t>
            </a:r>
            <a:endParaRPr lang="zh-CN" altLang="en-US" sz="2000" dirty="0">
              <a:solidFill>
                <a:schemeClr val="bg1"/>
              </a:solidFill>
              <a:latin typeface="Arial" panose="020B0604020202020204" pitchFamily="34" charset="0"/>
              <a:ea typeface="楷体_GB2312" panose="02010609030101010101" pitchFamily="49" charset="-122"/>
            </a:endParaRPr>
          </a:p>
        </p:txBody>
      </p:sp>
      <p:sp>
        <p:nvSpPr>
          <p:cNvPr id="135182" name="Text Box 14"/>
          <p:cNvSpPr txBox="1"/>
          <p:nvPr/>
        </p:nvSpPr>
        <p:spPr>
          <a:xfrm>
            <a:off x="3071813" y="4797425"/>
            <a:ext cx="3024187" cy="701040"/>
          </a:xfrm>
          <a:prstGeom prst="rect">
            <a:avLst/>
          </a:prstGeom>
          <a:solidFill>
            <a:srgbClr val="426362"/>
          </a:solidFill>
          <a:ln w="9525">
            <a:noFill/>
          </a:ln>
        </p:spPr>
        <p:txBody>
          <a:bodyPr>
            <a:spAutoFit/>
          </a:bodyPr>
          <a:p>
            <a:pPr lvl="0" eaLnBrk="1" hangingPunct="1">
              <a:spcBef>
                <a:spcPct val="50000"/>
              </a:spcBef>
              <a:buClr>
                <a:srgbClr val="000000"/>
              </a:buClr>
              <a:buFont typeface="Wingdings" panose="05000000000000000000" pitchFamily="2" charset="2"/>
              <a:buNone/>
            </a:pPr>
            <a:r>
              <a:rPr lang="zh-CN" altLang="en-US" sz="2000" dirty="0">
                <a:solidFill>
                  <a:schemeClr val="bg1"/>
                </a:solidFill>
                <a:latin typeface="Arial" panose="020B0604020202020204" pitchFamily="34" charset="0"/>
                <a:ea typeface="楷体_GB2312" panose="02010609030101010101" pitchFamily="49" charset="-122"/>
              </a:rPr>
              <a:t>用具体指标评估成绩和完成工作的情况</a:t>
            </a:r>
            <a:endParaRPr lang="zh-CN" altLang="en-US" sz="2000" dirty="0">
              <a:solidFill>
                <a:schemeClr val="bg1"/>
              </a:solidFill>
              <a:latin typeface="Arial" panose="020B0604020202020204" pitchFamily="34" charset="0"/>
              <a:ea typeface="楷体_GB2312" panose="02010609030101010101" pitchFamily="49" charset="-122"/>
            </a:endParaRPr>
          </a:p>
        </p:txBody>
      </p:sp>
      <p:sp>
        <p:nvSpPr>
          <p:cNvPr id="135183" name="Text Box 15"/>
          <p:cNvSpPr txBox="1"/>
          <p:nvPr/>
        </p:nvSpPr>
        <p:spPr>
          <a:xfrm>
            <a:off x="3071813" y="5589588"/>
            <a:ext cx="3024187" cy="701040"/>
          </a:xfrm>
          <a:prstGeom prst="rect">
            <a:avLst/>
          </a:prstGeom>
          <a:solidFill>
            <a:srgbClr val="426362"/>
          </a:solidFill>
          <a:ln w="9525">
            <a:noFill/>
          </a:ln>
        </p:spPr>
        <p:txBody>
          <a:bodyPr>
            <a:spAutoFit/>
          </a:bodyPr>
          <a:p>
            <a:pPr lvl="0" eaLnBrk="1" hangingPunct="1">
              <a:spcBef>
                <a:spcPct val="50000"/>
              </a:spcBef>
              <a:buClr>
                <a:srgbClr val="000000"/>
              </a:buClr>
              <a:buFont typeface="Wingdings" panose="05000000000000000000" pitchFamily="2" charset="2"/>
              <a:buNone/>
            </a:pPr>
            <a:r>
              <a:rPr lang="zh-CN" altLang="en-US" sz="2000" dirty="0">
                <a:solidFill>
                  <a:schemeClr val="bg1"/>
                </a:solidFill>
                <a:latin typeface="Arial" panose="020B0604020202020204" pitchFamily="34" charset="0"/>
                <a:ea typeface="楷体_GB2312" panose="02010609030101010101" pitchFamily="49" charset="-122"/>
              </a:rPr>
              <a:t>财政根据目标完成情况提供拨款</a:t>
            </a:r>
            <a:endParaRPr lang="zh-CN" altLang="en-US" sz="2000" dirty="0">
              <a:solidFill>
                <a:schemeClr val="bg1"/>
              </a:solidFill>
              <a:latin typeface="Arial" panose="020B0604020202020204" pitchFamily="34" charset="0"/>
              <a:ea typeface="楷体_GB2312" panose="02010609030101010101" pitchFamily="49" charset="-122"/>
            </a:endParaRPr>
          </a:p>
        </p:txBody>
      </p:sp>
      <p:sp>
        <p:nvSpPr>
          <p:cNvPr id="66577" name="Line 16"/>
          <p:cNvSpPr/>
          <p:nvPr/>
        </p:nvSpPr>
        <p:spPr>
          <a:xfrm>
            <a:off x="4367213" y="3716338"/>
            <a:ext cx="1728787" cy="0"/>
          </a:xfrm>
          <a:prstGeom prst="line">
            <a:avLst/>
          </a:prstGeom>
          <a:ln w="9525" cap="flat" cmpd="sng">
            <a:solidFill>
              <a:srgbClr val="0000FF"/>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76"/>
                                        </p:tgtEl>
                                        <p:attrNameLst>
                                          <p:attrName>style.visibility</p:attrName>
                                        </p:attrNameLst>
                                      </p:cBhvr>
                                      <p:to>
                                        <p:strVal val="visible"/>
                                      </p:to>
                                    </p:set>
                                    <p:animEffect transition="in" filter="blinds(horizontal)">
                                      <p:cBhvr>
                                        <p:cTn id="7" dur="500"/>
                                        <p:tgtEl>
                                          <p:spTgt spid="1351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5178"/>
                                        </p:tgtEl>
                                        <p:attrNameLst>
                                          <p:attrName>style.visibility</p:attrName>
                                        </p:attrNameLst>
                                      </p:cBhvr>
                                      <p:to>
                                        <p:strVal val="visible"/>
                                      </p:to>
                                    </p:set>
                                    <p:animEffect transition="in" filter="blinds(horizontal)">
                                      <p:cBhvr>
                                        <p:cTn id="12" dur="500"/>
                                        <p:tgtEl>
                                          <p:spTgt spid="1351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5179"/>
                                        </p:tgtEl>
                                        <p:attrNameLst>
                                          <p:attrName>style.visibility</p:attrName>
                                        </p:attrNameLst>
                                      </p:cBhvr>
                                      <p:to>
                                        <p:strVal val="visible"/>
                                      </p:to>
                                    </p:set>
                                    <p:animEffect transition="in" filter="blinds(horizontal)">
                                      <p:cBhvr>
                                        <p:cTn id="17" dur="500"/>
                                        <p:tgtEl>
                                          <p:spTgt spid="13517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5180"/>
                                        </p:tgtEl>
                                        <p:attrNameLst>
                                          <p:attrName>style.visibility</p:attrName>
                                        </p:attrNameLst>
                                      </p:cBhvr>
                                      <p:to>
                                        <p:strVal val="visible"/>
                                      </p:to>
                                    </p:set>
                                    <p:animEffect transition="in" filter="blinds(horizontal)">
                                      <p:cBhvr>
                                        <p:cTn id="22" dur="500"/>
                                        <p:tgtEl>
                                          <p:spTgt spid="13518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5181"/>
                                        </p:tgtEl>
                                        <p:attrNameLst>
                                          <p:attrName>style.visibility</p:attrName>
                                        </p:attrNameLst>
                                      </p:cBhvr>
                                      <p:to>
                                        <p:strVal val="visible"/>
                                      </p:to>
                                    </p:set>
                                    <p:animEffect transition="in" filter="checkerboard(across)">
                                      <p:cBhvr>
                                        <p:cTn id="27" dur="500"/>
                                        <p:tgtEl>
                                          <p:spTgt spid="13518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5182"/>
                                        </p:tgtEl>
                                        <p:attrNameLst>
                                          <p:attrName>style.visibility</p:attrName>
                                        </p:attrNameLst>
                                      </p:cBhvr>
                                      <p:to>
                                        <p:strVal val="visible"/>
                                      </p:to>
                                    </p:set>
                                    <p:animEffect transition="in" filter="diamond(in)">
                                      <p:cBhvr>
                                        <p:cTn id="32" dur="2000"/>
                                        <p:tgtEl>
                                          <p:spTgt spid="13518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5183"/>
                                        </p:tgtEl>
                                        <p:attrNameLst>
                                          <p:attrName>style.visibility</p:attrName>
                                        </p:attrNameLst>
                                      </p:cBhvr>
                                      <p:to>
                                        <p:strVal val="visible"/>
                                      </p:to>
                                    </p:set>
                                    <p:animEffect transition="in" filter="checkerboard(across)">
                                      <p:cBhvr>
                                        <p:cTn id="37" dur="500"/>
                                        <p:tgtEl>
                                          <p:spTgt spid="135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6" grpId="0" bldLvl="0" animBg="1"/>
      <p:bldP spid="135178" grpId="0" bldLvl="0" animBg="1"/>
      <p:bldP spid="135179" grpId="0" bldLvl="0" animBg="1"/>
      <p:bldP spid="135180" grpId="0" bldLvl="0" animBg="1"/>
      <p:bldP spid="135181" grpId="0" bldLvl="0" animBg="1"/>
      <p:bldP spid="135182" grpId="0" bldLvl="0" animBg="1"/>
      <p:bldP spid="135183" grpId="0"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47528" y="1124744"/>
            <a:ext cx="8229600" cy="4752528"/>
          </a:xfrm>
        </p:spPr>
        <p:txBody>
          <a:bodyPr/>
          <a:lstStyle/>
          <a:p>
            <a:pPr>
              <a:lnSpc>
                <a:spcPct val="150000"/>
              </a:lnSpc>
            </a:pPr>
            <a:r>
              <a:rPr lang="en-US" altLang="zh-CN" b="1" dirty="0">
                <a:solidFill>
                  <a:srgbClr val="002060"/>
                </a:solidFill>
              </a:rPr>
              <a:t>（1）</a:t>
            </a:r>
            <a:r>
              <a:rPr lang="zh-CN" altLang="en-US" b="1" dirty="0">
                <a:solidFill>
                  <a:srgbClr val="002060"/>
                </a:solidFill>
              </a:rPr>
              <a:t>指向明确。符合国民经济和社会发展规划、部门职能及事业发展规划。</a:t>
            </a:r>
            <a:endParaRPr lang="zh-CN" altLang="en-US" b="1" dirty="0">
              <a:solidFill>
                <a:srgbClr val="002060"/>
              </a:solidFill>
            </a:endParaRPr>
          </a:p>
          <a:p>
            <a:pPr>
              <a:lnSpc>
                <a:spcPct val="150000"/>
              </a:lnSpc>
            </a:pPr>
            <a:r>
              <a:rPr lang="en-US" altLang="zh-CN" b="1" dirty="0">
                <a:solidFill>
                  <a:srgbClr val="002060"/>
                </a:solidFill>
              </a:rPr>
              <a:t>（2）</a:t>
            </a:r>
            <a:r>
              <a:rPr lang="zh-CN" altLang="en-US" b="1" dirty="0">
                <a:solidFill>
                  <a:srgbClr val="002060"/>
                </a:solidFill>
              </a:rPr>
              <a:t>细化量化。从数量、质量、成本、时效以及经济效益、社会效益、生态效益、可持续影响、满意度等方面细化</a:t>
            </a:r>
            <a:r>
              <a:rPr lang="en-US" altLang="zh-CN" b="1" dirty="0">
                <a:solidFill>
                  <a:srgbClr val="002060"/>
                </a:solidFill>
              </a:rPr>
              <a:t>,</a:t>
            </a:r>
            <a:r>
              <a:rPr lang="zh-CN" altLang="en-US" b="1" dirty="0">
                <a:solidFill>
                  <a:srgbClr val="002060"/>
                </a:solidFill>
              </a:rPr>
              <a:t>尽量进行定量表述。不能以量化形式表述的</a:t>
            </a:r>
            <a:r>
              <a:rPr lang="en-US" altLang="zh-CN" b="1" dirty="0">
                <a:solidFill>
                  <a:srgbClr val="002060"/>
                </a:solidFill>
              </a:rPr>
              <a:t>,</a:t>
            </a:r>
            <a:r>
              <a:rPr lang="zh-CN" altLang="en-US" b="1" dirty="0">
                <a:solidFill>
                  <a:srgbClr val="002060"/>
                </a:solidFill>
              </a:rPr>
              <a:t>可采用定性的分级分档形式表述</a:t>
            </a:r>
            <a:r>
              <a:rPr lang="en-US" altLang="zh-CN" b="1" dirty="0">
                <a:solidFill>
                  <a:srgbClr val="002060"/>
                </a:solidFill>
              </a:rPr>
              <a:t>,</a:t>
            </a:r>
            <a:r>
              <a:rPr lang="zh-CN" altLang="en-US" b="1" dirty="0">
                <a:solidFill>
                  <a:srgbClr val="002060"/>
                </a:solidFill>
              </a:rPr>
              <a:t>应具有可衡量性。</a:t>
            </a:r>
            <a:endParaRPr lang="zh-CN" altLang="en-US" b="1" dirty="0">
              <a:solidFill>
                <a:srgbClr val="002060"/>
              </a:solidFill>
            </a:endParaRPr>
          </a:p>
          <a:p>
            <a:pPr>
              <a:lnSpc>
                <a:spcPct val="150000"/>
              </a:lnSpc>
            </a:pPr>
            <a:r>
              <a:rPr lang="en-US" altLang="zh-CN" b="1" dirty="0">
                <a:solidFill>
                  <a:srgbClr val="002060"/>
                </a:solidFill>
              </a:rPr>
              <a:t>（3）</a:t>
            </a:r>
            <a:r>
              <a:rPr lang="zh-CN" altLang="en-US" b="1" dirty="0">
                <a:solidFill>
                  <a:srgbClr val="002060"/>
                </a:solidFill>
              </a:rPr>
              <a:t>合理可行。要经过调查研究和科学论证</a:t>
            </a:r>
            <a:r>
              <a:rPr lang="en-US" altLang="zh-CN" b="1" dirty="0">
                <a:solidFill>
                  <a:srgbClr val="002060"/>
                </a:solidFill>
              </a:rPr>
              <a:t>,</a:t>
            </a:r>
            <a:r>
              <a:rPr lang="zh-CN" altLang="en-US" b="1" dirty="0">
                <a:solidFill>
                  <a:srgbClr val="002060"/>
                </a:solidFill>
              </a:rPr>
              <a:t>符合客观实际</a:t>
            </a:r>
            <a:r>
              <a:rPr lang="en-US" altLang="zh-CN" b="1" dirty="0">
                <a:solidFill>
                  <a:srgbClr val="002060"/>
                </a:solidFill>
              </a:rPr>
              <a:t>,</a:t>
            </a:r>
            <a:r>
              <a:rPr lang="zh-CN" altLang="en-US" b="1" dirty="0">
                <a:solidFill>
                  <a:srgbClr val="002060"/>
                </a:solidFill>
              </a:rPr>
              <a:t>确保在一定时限内如期实现。</a:t>
            </a:r>
            <a:endParaRPr lang="zh-CN" altLang="en-US" b="1" dirty="0">
              <a:solidFill>
                <a:srgbClr val="002060"/>
              </a:solidFill>
            </a:endParaRPr>
          </a:p>
          <a:p>
            <a:pPr>
              <a:lnSpc>
                <a:spcPct val="150000"/>
              </a:lnSpc>
            </a:pPr>
            <a:r>
              <a:rPr lang="en-US" altLang="zh-CN" b="1" dirty="0">
                <a:solidFill>
                  <a:srgbClr val="002060"/>
                </a:solidFill>
              </a:rPr>
              <a:t>（4）</a:t>
            </a:r>
            <a:r>
              <a:rPr lang="zh-CN" altLang="en-US" b="1" dirty="0">
                <a:solidFill>
                  <a:srgbClr val="002060"/>
                </a:solidFill>
              </a:rPr>
              <a:t>相应匹配。要与计划期内的任务数或计划数相对应</a:t>
            </a:r>
            <a:r>
              <a:rPr lang="en-US" altLang="zh-CN" b="1" dirty="0">
                <a:solidFill>
                  <a:srgbClr val="002060"/>
                </a:solidFill>
              </a:rPr>
              <a:t>,</a:t>
            </a:r>
            <a:r>
              <a:rPr lang="zh-CN" altLang="en-US" b="1" dirty="0">
                <a:solidFill>
                  <a:srgbClr val="002060"/>
                </a:solidFill>
              </a:rPr>
              <a:t>与预算确定的投资额或资金量相匹配。</a:t>
            </a:r>
            <a:endParaRPr lang="zh-CN" altLang="en-US" b="1" dirty="0">
              <a:solidFill>
                <a:srgbClr val="002060"/>
              </a:solidFill>
            </a:endParaRPr>
          </a:p>
        </p:txBody>
      </p:sp>
      <p:sp>
        <p:nvSpPr>
          <p:cNvPr id="3" name="标题 2"/>
          <p:cNvSpPr>
            <a:spLocks noGrp="1"/>
          </p:cNvSpPr>
          <p:nvPr>
            <p:ph type="title"/>
          </p:nvPr>
        </p:nvSpPr>
        <p:spPr>
          <a:xfrm>
            <a:off x="1991544" y="404664"/>
            <a:ext cx="6912744" cy="432000"/>
          </a:xfrm>
        </p:spPr>
        <p:txBody>
          <a:bodyPr/>
          <a:lstStyle/>
          <a:p>
            <a:r>
              <a:rPr lang="en-US" altLang="zh-CN" b="1" dirty="0">
                <a:solidFill>
                  <a:srgbClr val="002060"/>
                </a:solidFill>
                <a:latin typeface="+mn-ea"/>
                <a:ea typeface="+mn-ea"/>
              </a:rPr>
              <a:t>1.</a:t>
            </a:r>
            <a:r>
              <a:rPr lang="zh-CN" altLang="zh-CN" b="1" dirty="0">
                <a:solidFill>
                  <a:srgbClr val="002060"/>
                </a:solidFill>
                <a:latin typeface="+mn-ea"/>
                <a:ea typeface="+mn-ea"/>
              </a:rPr>
              <a:t>绩效目标设置要求</a:t>
            </a:r>
            <a:br>
              <a:rPr lang="zh-CN" altLang="zh-CN" b="1" dirty="0">
                <a:solidFill>
                  <a:srgbClr val="002060"/>
                </a:solidFill>
                <a:latin typeface="+mn-ea"/>
                <a:ea typeface="+mn-ea"/>
              </a:rPr>
            </a:br>
            <a:endParaRPr lang="zh-CN" altLang="en-US" b="1" dirty="0">
              <a:solidFill>
                <a:srgbClr val="002060"/>
              </a:solidFill>
              <a:latin typeface="+mn-ea"/>
              <a:ea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1070507" y="3033843"/>
            <a:ext cx="2303916" cy="3128883"/>
            <a:chOff x="874713" y="3193141"/>
            <a:chExt cx="2303916" cy="3128883"/>
          </a:xfrm>
        </p:grpSpPr>
        <p:sp>
          <p:nvSpPr>
            <p:cNvPr id="198" name="矩形 197"/>
            <p:cNvSpPr/>
            <p:nvPr/>
          </p:nvSpPr>
          <p:spPr>
            <a:xfrm>
              <a:off x="874713" y="3193141"/>
              <a:ext cx="2303916" cy="3128883"/>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9" name="矩形 198"/>
            <p:cNvSpPr/>
            <p:nvPr/>
          </p:nvSpPr>
          <p:spPr>
            <a:xfrm>
              <a:off x="1073623" y="3422769"/>
              <a:ext cx="1912461" cy="275152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20000"/>
                </a:lnSpc>
                <a:spcBef>
                  <a:spcPts val="0"/>
                </a:spcBef>
                <a:spcAft>
                  <a:spcPts val="0"/>
                </a:spcAft>
              </a:pPr>
              <a:r>
                <a:rPr lang="zh-CN" altLang="en-US" sz="1600" dirty="0">
                  <a:solidFill>
                    <a:srgbClr val="7F7F7F"/>
                  </a:solidFill>
                  <a:ea typeface="微软雅黑" panose="020B0503020204020204" pitchFamily="34" charset="-122"/>
                </a:rPr>
                <a:t>绩效目标的设置应符合法律法规、国民经济和社会发展规划、部门</a:t>
              </a:r>
              <a:r>
                <a:rPr lang="en-US" altLang="zh-CN" sz="1600" dirty="0">
                  <a:solidFill>
                    <a:srgbClr val="7F7F7F"/>
                  </a:solidFill>
                  <a:ea typeface="微软雅黑" panose="020B0503020204020204" pitchFamily="34" charset="-122"/>
                </a:rPr>
                <a:t>(</a:t>
              </a:r>
              <a:r>
                <a:rPr lang="zh-CN" altLang="en-US" sz="1600" dirty="0">
                  <a:solidFill>
                    <a:srgbClr val="7F7F7F"/>
                  </a:solidFill>
                  <a:ea typeface="微软雅黑" panose="020B0503020204020204" pitchFamily="34" charset="-122"/>
                </a:rPr>
                <a:t>单位</a:t>
              </a:r>
              <a:r>
                <a:rPr lang="en-US" altLang="zh-CN" sz="1600" dirty="0">
                  <a:solidFill>
                    <a:srgbClr val="7F7F7F"/>
                  </a:solidFill>
                  <a:ea typeface="微软雅黑" panose="020B0503020204020204" pitchFamily="34" charset="-122"/>
                </a:rPr>
                <a:t>)</a:t>
              </a:r>
              <a:r>
                <a:rPr lang="zh-CN" altLang="en-US" sz="1600" dirty="0">
                  <a:solidFill>
                    <a:srgbClr val="7F7F7F"/>
                  </a:solidFill>
                  <a:ea typeface="微软雅黑" panose="020B0503020204020204" pitchFamily="34" charset="-122"/>
                </a:rPr>
                <a:t>职能及事业发展规划等要求；与相应的预算支出用途、使用范围、预期效果等紧密相关。</a:t>
              </a:r>
              <a:endParaRPr kumimoji="0" lang="zh-CN" altLang="en-US" sz="1600" b="0" i="0" u="none" strike="noStrike" kern="1200" cap="none" spc="0" normalizeH="0" baseline="0" noProof="0" dirty="0">
                <a:ln>
                  <a:noFill/>
                </a:ln>
                <a:solidFill>
                  <a:srgbClr val="7F7F7F"/>
                </a:solidFill>
                <a:effectLst/>
                <a:uLnTx/>
                <a:uFillTx/>
                <a:latin typeface="Arial" panose="020B0604020202020204"/>
                <a:ea typeface="微软雅黑" panose="020B0503020204020204" pitchFamily="34" charset="-122"/>
              </a:endParaRPr>
            </a:p>
          </p:txBody>
        </p:sp>
      </p:grpSp>
      <p:grpSp>
        <p:nvGrpSpPr>
          <p:cNvPr id="135" name="组合 134"/>
          <p:cNvGrpSpPr/>
          <p:nvPr/>
        </p:nvGrpSpPr>
        <p:grpSpPr>
          <a:xfrm>
            <a:off x="3783393" y="3033843"/>
            <a:ext cx="2303916" cy="3128883"/>
            <a:chOff x="3587599" y="3193141"/>
            <a:chExt cx="2303916" cy="3128883"/>
          </a:xfrm>
        </p:grpSpPr>
        <p:sp>
          <p:nvSpPr>
            <p:cNvPr id="192" name="矩形 191"/>
            <p:cNvSpPr/>
            <p:nvPr/>
          </p:nvSpPr>
          <p:spPr>
            <a:xfrm>
              <a:off x="3587599" y="3193141"/>
              <a:ext cx="2303916" cy="3128883"/>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3" name="矩形 192"/>
            <p:cNvSpPr/>
            <p:nvPr/>
          </p:nvSpPr>
          <p:spPr>
            <a:xfrm>
              <a:off x="3695498" y="3275036"/>
              <a:ext cx="2066689" cy="304698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20000"/>
                </a:lnSpc>
                <a:spcBef>
                  <a:spcPts val="0"/>
                </a:spcBef>
                <a:spcAft>
                  <a:spcPts val="0"/>
                </a:spcAft>
              </a:pPr>
              <a:r>
                <a:rPr lang="zh-CN" altLang="en-US" sz="1600" dirty="0">
                  <a:solidFill>
                    <a:srgbClr val="7F7F7F"/>
                  </a:solidFill>
                  <a:ea typeface="微软雅黑" panose="020B0503020204020204" pitchFamily="34" charset="-122"/>
                </a:rPr>
                <a:t>绩效目标应当从数量、质量、成本、时效以及经济效益、社会效益、生态效益、可持续影响、满意度等方面进行细化</a:t>
              </a:r>
              <a:r>
                <a:rPr lang="en-US" altLang="zh-CN" sz="1600" dirty="0">
                  <a:solidFill>
                    <a:srgbClr val="7F7F7F"/>
                  </a:solidFill>
                  <a:ea typeface="微软雅黑" panose="020B0503020204020204" pitchFamily="34" charset="-122"/>
                </a:rPr>
                <a:t>,</a:t>
              </a:r>
              <a:r>
                <a:rPr lang="zh-CN" altLang="en-US" sz="1600" dirty="0">
                  <a:solidFill>
                    <a:srgbClr val="7F7F7F"/>
                  </a:solidFill>
                  <a:ea typeface="微软雅黑" panose="020B0503020204020204" pitchFamily="34" charset="-122"/>
                </a:rPr>
                <a:t>以定量表述为主。不能以量化形式表述的</a:t>
              </a:r>
              <a:r>
                <a:rPr lang="en-US" altLang="zh-CN" sz="1600" dirty="0">
                  <a:solidFill>
                    <a:srgbClr val="7F7F7F"/>
                  </a:solidFill>
                  <a:ea typeface="微软雅黑" panose="020B0503020204020204" pitchFamily="34" charset="-122"/>
                </a:rPr>
                <a:t>,</a:t>
              </a:r>
              <a:r>
                <a:rPr lang="zh-CN" altLang="en-US" sz="1600" dirty="0">
                  <a:solidFill>
                    <a:srgbClr val="7F7F7F"/>
                  </a:solidFill>
                  <a:ea typeface="微软雅黑" panose="020B0503020204020204" pitchFamily="34" charset="-122"/>
                </a:rPr>
                <a:t>可采用定性表述</a:t>
              </a:r>
              <a:r>
                <a:rPr lang="en-US" altLang="zh-CN" sz="1600" dirty="0">
                  <a:solidFill>
                    <a:srgbClr val="7F7F7F"/>
                  </a:solidFill>
                  <a:ea typeface="微软雅黑" panose="020B0503020204020204" pitchFamily="34" charset="-122"/>
                </a:rPr>
                <a:t>,</a:t>
              </a:r>
              <a:r>
                <a:rPr lang="zh-CN" altLang="en-US" sz="1600" dirty="0">
                  <a:solidFill>
                    <a:srgbClr val="7F7F7F"/>
                  </a:solidFill>
                  <a:ea typeface="微软雅黑" panose="020B0503020204020204" pitchFamily="34" charset="-122"/>
                </a:rPr>
                <a:t>但应具有可衡量性。</a:t>
              </a:r>
              <a:endParaRPr kumimoji="0" lang="zh-CN" altLang="en-US" sz="1600" b="0" i="0" u="none" strike="noStrike" kern="1200" cap="none" spc="0" normalizeH="0" baseline="0" noProof="0" dirty="0">
                <a:ln>
                  <a:noFill/>
                </a:ln>
                <a:solidFill>
                  <a:srgbClr val="7F7F7F"/>
                </a:solidFill>
                <a:effectLst/>
                <a:uLnTx/>
                <a:uFillTx/>
                <a:latin typeface="Arial" panose="020B0604020202020204"/>
                <a:ea typeface="微软雅黑" panose="020B0503020204020204" pitchFamily="34" charset="-122"/>
              </a:endParaRPr>
            </a:p>
          </p:txBody>
        </p:sp>
      </p:grpSp>
      <p:grpSp>
        <p:nvGrpSpPr>
          <p:cNvPr id="136" name="组合 135"/>
          <p:cNvGrpSpPr/>
          <p:nvPr/>
        </p:nvGrpSpPr>
        <p:grpSpPr>
          <a:xfrm>
            <a:off x="6496279" y="3033843"/>
            <a:ext cx="2303916" cy="3128883"/>
            <a:chOff x="6300485" y="3193141"/>
            <a:chExt cx="2303916" cy="3128883"/>
          </a:xfrm>
        </p:grpSpPr>
        <p:sp>
          <p:nvSpPr>
            <p:cNvPr id="190" name="矩形 189"/>
            <p:cNvSpPr/>
            <p:nvPr/>
          </p:nvSpPr>
          <p:spPr>
            <a:xfrm>
              <a:off x="6300485" y="3193141"/>
              <a:ext cx="2303916" cy="3128883"/>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1" name="矩形 190"/>
            <p:cNvSpPr/>
            <p:nvPr/>
          </p:nvSpPr>
          <p:spPr>
            <a:xfrm>
              <a:off x="6484479" y="3985479"/>
              <a:ext cx="1912461" cy="154420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20000"/>
                </a:lnSpc>
                <a:spcBef>
                  <a:spcPts val="0"/>
                </a:spcBef>
                <a:spcAft>
                  <a:spcPts val="0"/>
                </a:spcAft>
              </a:pPr>
              <a:r>
                <a:rPr lang="zh-CN" altLang="en-US" sz="1600" dirty="0">
                  <a:solidFill>
                    <a:srgbClr val="7F7F7F"/>
                  </a:solidFill>
                  <a:ea typeface="微软雅黑" panose="020B0503020204020204" pitchFamily="34" charset="-122"/>
                </a:rPr>
                <a:t>设置绩效目标时要经过调查研究和科学论证</a:t>
              </a:r>
              <a:r>
                <a:rPr lang="en-US" altLang="zh-CN" sz="1600" dirty="0">
                  <a:solidFill>
                    <a:srgbClr val="7F7F7F"/>
                  </a:solidFill>
                  <a:ea typeface="微软雅黑" panose="020B0503020204020204" pitchFamily="34" charset="-122"/>
                </a:rPr>
                <a:t>,</a:t>
              </a:r>
              <a:r>
                <a:rPr lang="zh-CN" altLang="en-US" sz="1600" dirty="0">
                  <a:solidFill>
                    <a:srgbClr val="7F7F7F"/>
                  </a:solidFill>
                  <a:ea typeface="微软雅黑" panose="020B0503020204020204" pitchFamily="34" charset="-122"/>
                </a:rPr>
                <a:t>符合客观实际</a:t>
              </a:r>
              <a:r>
                <a:rPr lang="en-US" altLang="zh-CN" sz="1600" dirty="0">
                  <a:solidFill>
                    <a:srgbClr val="7F7F7F"/>
                  </a:solidFill>
                  <a:ea typeface="微软雅黑" panose="020B0503020204020204" pitchFamily="34" charset="-122"/>
                </a:rPr>
                <a:t>,</a:t>
              </a:r>
              <a:r>
                <a:rPr lang="zh-CN" altLang="en-US" sz="1600" dirty="0">
                  <a:solidFill>
                    <a:srgbClr val="7F7F7F"/>
                  </a:solidFill>
                  <a:ea typeface="微软雅黑" panose="020B0503020204020204" pitchFamily="34" charset="-122"/>
                </a:rPr>
                <a:t>能够在一定期限内如期实现。</a:t>
              </a:r>
              <a:endParaRPr kumimoji="0" lang="zh-CN" altLang="en-US" sz="1600" b="0" i="0" u="none" strike="noStrike" kern="1200" cap="none" spc="0" normalizeH="0" baseline="0" noProof="0" dirty="0">
                <a:ln>
                  <a:noFill/>
                </a:ln>
                <a:solidFill>
                  <a:srgbClr val="7F7F7F"/>
                </a:solidFill>
                <a:effectLst/>
                <a:uLnTx/>
                <a:uFillTx/>
                <a:latin typeface="Arial" panose="020B0604020202020204"/>
                <a:ea typeface="微软雅黑" panose="020B0503020204020204" pitchFamily="34" charset="-122"/>
              </a:endParaRPr>
            </a:p>
          </p:txBody>
        </p:sp>
      </p:grpSp>
      <p:grpSp>
        <p:nvGrpSpPr>
          <p:cNvPr id="137" name="组合 136"/>
          <p:cNvGrpSpPr/>
          <p:nvPr/>
        </p:nvGrpSpPr>
        <p:grpSpPr>
          <a:xfrm>
            <a:off x="9209166" y="3033843"/>
            <a:ext cx="2303916" cy="3128883"/>
            <a:chOff x="9013372" y="3193141"/>
            <a:chExt cx="2303916" cy="3128883"/>
          </a:xfrm>
        </p:grpSpPr>
        <p:sp>
          <p:nvSpPr>
            <p:cNvPr id="187" name="矩形 186"/>
            <p:cNvSpPr/>
            <p:nvPr/>
          </p:nvSpPr>
          <p:spPr>
            <a:xfrm>
              <a:off x="9013372" y="3193141"/>
              <a:ext cx="2303916" cy="3128883"/>
            </a:xfrm>
            <a:prstGeom prst="rect">
              <a:avLst/>
            </a:prstGeom>
            <a:solidFill>
              <a:srgbClr val="FFFFF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9" name="矩形 188"/>
            <p:cNvSpPr/>
            <p:nvPr/>
          </p:nvSpPr>
          <p:spPr>
            <a:xfrm>
              <a:off x="9209099" y="4026427"/>
              <a:ext cx="1912461" cy="154420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20000"/>
                </a:lnSpc>
                <a:spcBef>
                  <a:spcPts val="0"/>
                </a:spcBef>
                <a:spcAft>
                  <a:spcPts val="0"/>
                </a:spcAft>
              </a:pPr>
              <a:r>
                <a:rPr lang="zh-CN" altLang="en-US" sz="1600" dirty="0">
                  <a:solidFill>
                    <a:srgbClr val="7F7F7F"/>
                  </a:solidFill>
                  <a:ea typeface="微软雅黑" panose="020B0503020204020204" pitchFamily="34" charset="-122"/>
                </a:rPr>
                <a:t>绩效目标要与计划期内的任务数或计划数相对应</a:t>
              </a:r>
              <a:r>
                <a:rPr lang="en-US" altLang="zh-CN" sz="1600" dirty="0">
                  <a:solidFill>
                    <a:srgbClr val="7F7F7F"/>
                  </a:solidFill>
                  <a:ea typeface="微软雅黑" panose="020B0503020204020204" pitchFamily="34" charset="-122"/>
                </a:rPr>
                <a:t>,</a:t>
              </a:r>
              <a:r>
                <a:rPr lang="zh-CN" altLang="en-US" sz="1600" dirty="0">
                  <a:solidFill>
                    <a:srgbClr val="7F7F7F"/>
                  </a:solidFill>
                  <a:ea typeface="微软雅黑" panose="020B0503020204020204" pitchFamily="34" charset="-122"/>
                </a:rPr>
                <a:t>与预算确定的投资额或资金量相匹配。</a:t>
              </a:r>
              <a:endParaRPr kumimoji="0" lang="zh-CN" altLang="en-US" sz="1600" b="0" i="0" u="none" strike="noStrike" kern="1200" cap="none" spc="0" normalizeH="0" baseline="0" noProof="0" dirty="0">
                <a:ln>
                  <a:noFill/>
                </a:ln>
                <a:solidFill>
                  <a:srgbClr val="7F7F7F"/>
                </a:solidFill>
                <a:effectLst/>
                <a:uLnTx/>
                <a:uFillTx/>
                <a:latin typeface="Arial" panose="020B0604020202020204"/>
                <a:ea typeface="微软雅黑" panose="020B0503020204020204" pitchFamily="34" charset="-122"/>
              </a:endParaRPr>
            </a:p>
          </p:txBody>
        </p:sp>
      </p:grpSp>
      <p:grpSp>
        <p:nvGrpSpPr>
          <p:cNvPr id="138" name="组合 137"/>
          <p:cNvGrpSpPr/>
          <p:nvPr/>
        </p:nvGrpSpPr>
        <p:grpSpPr>
          <a:xfrm>
            <a:off x="1070507" y="1553387"/>
            <a:ext cx="2303916" cy="1349828"/>
            <a:chOff x="874713" y="1712685"/>
            <a:chExt cx="2303916" cy="1349828"/>
          </a:xfrm>
        </p:grpSpPr>
        <p:sp>
          <p:nvSpPr>
            <p:cNvPr id="151" name="矩形 150"/>
            <p:cNvSpPr/>
            <p:nvPr/>
          </p:nvSpPr>
          <p:spPr>
            <a:xfrm>
              <a:off x="874713" y="1712685"/>
              <a:ext cx="2303916" cy="1349828"/>
            </a:xfrm>
            <a:prstGeom prst="rect">
              <a:avLst/>
            </a:prstGeom>
            <a:solidFill>
              <a:srgbClr val="A6A6A6"/>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52" name="矩形 151"/>
            <p:cNvSpPr/>
            <p:nvPr/>
          </p:nvSpPr>
          <p:spPr>
            <a:xfrm>
              <a:off x="908867" y="2430982"/>
              <a:ext cx="2241974"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000" b="1" dirty="0">
                  <a:solidFill>
                    <a:srgbClr val="FFFFFF"/>
                  </a:solidFill>
                  <a:latin typeface="Arial" panose="020B0604020202020204"/>
                  <a:ea typeface="微软雅黑" panose="020B0503020204020204" pitchFamily="34" charset="-122"/>
                </a:rPr>
                <a:t>指向明确</a:t>
              </a:r>
              <a:endParaRPr kumimoji="0" lang="zh-CN" altLang="en-US" sz="2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153" name="椭圆 29"/>
            <p:cNvSpPr/>
            <p:nvPr/>
          </p:nvSpPr>
          <p:spPr>
            <a:xfrm>
              <a:off x="1796764" y="1933886"/>
              <a:ext cx="406382" cy="40638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39" name="组合 138"/>
          <p:cNvGrpSpPr/>
          <p:nvPr/>
        </p:nvGrpSpPr>
        <p:grpSpPr>
          <a:xfrm>
            <a:off x="3783393" y="1553387"/>
            <a:ext cx="2303916" cy="1349828"/>
            <a:chOff x="3587599" y="1712685"/>
            <a:chExt cx="2303916" cy="1349828"/>
          </a:xfrm>
        </p:grpSpPr>
        <p:sp>
          <p:nvSpPr>
            <p:cNvPr id="148" name="矩形 147"/>
            <p:cNvSpPr/>
            <p:nvPr/>
          </p:nvSpPr>
          <p:spPr>
            <a:xfrm>
              <a:off x="3587599" y="1712685"/>
              <a:ext cx="2303916" cy="1349828"/>
            </a:xfrm>
            <a:prstGeom prst="rect">
              <a:avLst/>
            </a:prstGeom>
            <a:solidFill>
              <a:srgbClr val="7F7F7F"/>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9" name="矩形 148"/>
            <p:cNvSpPr/>
            <p:nvPr/>
          </p:nvSpPr>
          <p:spPr>
            <a:xfrm>
              <a:off x="3625463" y="2430982"/>
              <a:ext cx="2241974"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000" b="1" dirty="0">
                  <a:solidFill>
                    <a:srgbClr val="FFFFFF"/>
                  </a:solidFill>
                  <a:latin typeface="Arial" panose="020B0604020202020204"/>
                  <a:ea typeface="微软雅黑" panose="020B0503020204020204" pitchFamily="34" charset="-122"/>
                </a:rPr>
                <a:t>量化细化</a:t>
              </a:r>
              <a:endParaRPr kumimoji="0" lang="zh-CN" altLang="en-US" sz="2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150" name="椭圆 30"/>
            <p:cNvSpPr/>
            <p:nvPr/>
          </p:nvSpPr>
          <p:spPr>
            <a:xfrm>
              <a:off x="4545754" y="1933886"/>
              <a:ext cx="392753" cy="40638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40" name="组合 139"/>
          <p:cNvGrpSpPr/>
          <p:nvPr/>
        </p:nvGrpSpPr>
        <p:grpSpPr>
          <a:xfrm>
            <a:off x="6496279" y="1553387"/>
            <a:ext cx="2303916" cy="1349828"/>
            <a:chOff x="6300485" y="1712685"/>
            <a:chExt cx="2303916" cy="1349828"/>
          </a:xfrm>
        </p:grpSpPr>
        <p:sp>
          <p:nvSpPr>
            <p:cNvPr id="145" name="矩形 144"/>
            <p:cNvSpPr/>
            <p:nvPr/>
          </p:nvSpPr>
          <p:spPr>
            <a:xfrm>
              <a:off x="6300485" y="1712685"/>
              <a:ext cx="2303916" cy="1349828"/>
            </a:xfrm>
            <a:prstGeom prst="rect">
              <a:avLst/>
            </a:prstGeom>
            <a:solidFill>
              <a:srgbClr val="595959"/>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6" name="矩形 145"/>
            <p:cNvSpPr/>
            <p:nvPr/>
          </p:nvSpPr>
          <p:spPr>
            <a:xfrm>
              <a:off x="6341919" y="2430982"/>
              <a:ext cx="2241974" cy="42986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000" b="1" dirty="0">
                  <a:solidFill>
                    <a:srgbClr val="FFFFFF"/>
                  </a:solidFill>
                  <a:latin typeface="Arial" panose="020B0604020202020204"/>
                  <a:ea typeface="微软雅黑" panose="020B0503020204020204" pitchFamily="34" charset="-122"/>
                </a:rPr>
                <a:t>合理可行</a:t>
              </a:r>
              <a:endParaRPr kumimoji="0" lang="zh-CN" altLang="en-US" sz="2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147" name="椭圆 31"/>
            <p:cNvSpPr/>
            <p:nvPr/>
          </p:nvSpPr>
          <p:spPr>
            <a:xfrm>
              <a:off x="7314127" y="1933886"/>
              <a:ext cx="340354" cy="406382"/>
            </a:xfrm>
            <a:custGeom>
              <a:avLst/>
              <a:gdLst>
                <a:gd name="connsiteX0" fmla="*/ 206816 w 281869"/>
                <a:gd name="connsiteY0" fmla="*/ 79120 h 336550"/>
                <a:gd name="connsiteX1" fmla="*/ 201524 w 281869"/>
                <a:gd name="connsiteY1" fmla="*/ 85782 h 336550"/>
                <a:gd name="connsiteX2" fmla="*/ 201524 w 281869"/>
                <a:gd name="connsiteY2" fmla="*/ 92444 h 336550"/>
                <a:gd name="connsiteX3" fmla="*/ 205493 w 281869"/>
                <a:gd name="connsiteY3" fmla="*/ 96441 h 336550"/>
                <a:gd name="connsiteX4" fmla="*/ 198878 w 281869"/>
                <a:gd name="connsiteY4" fmla="*/ 133748 h 336550"/>
                <a:gd name="connsiteX5" fmla="*/ 198878 w 281869"/>
                <a:gd name="connsiteY5" fmla="*/ 137745 h 336550"/>
                <a:gd name="connsiteX6" fmla="*/ 206816 w 281869"/>
                <a:gd name="connsiteY6" fmla="*/ 149736 h 336550"/>
                <a:gd name="connsiteX7" fmla="*/ 213430 w 281869"/>
                <a:gd name="connsiteY7" fmla="*/ 149736 h 336550"/>
                <a:gd name="connsiteX8" fmla="*/ 221368 w 281869"/>
                <a:gd name="connsiteY8" fmla="*/ 137745 h 336550"/>
                <a:gd name="connsiteX9" fmla="*/ 221368 w 281869"/>
                <a:gd name="connsiteY9" fmla="*/ 133748 h 336550"/>
                <a:gd name="connsiteX10" fmla="*/ 214753 w 281869"/>
                <a:gd name="connsiteY10" fmla="*/ 96441 h 336550"/>
                <a:gd name="connsiteX11" fmla="*/ 220045 w 281869"/>
                <a:gd name="connsiteY11" fmla="*/ 92444 h 336550"/>
                <a:gd name="connsiteX12" fmla="*/ 220045 w 281869"/>
                <a:gd name="connsiteY12" fmla="*/ 85782 h 336550"/>
                <a:gd name="connsiteX13" fmla="*/ 213430 w 281869"/>
                <a:gd name="connsiteY13" fmla="*/ 79120 h 336550"/>
                <a:gd name="connsiteX14" fmla="*/ 206816 w 281869"/>
                <a:gd name="connsiteY14" fmla="*/ 79120 h 336550"/>
                <a:gd name="connsiteX15" fmla="*/ 68439 w 281869"/>
                <a:gd name="connsiteY15" fmla="*/ 79120 h 336550"/>
                <a:gd name="connsiteX16" fmla="*/ 61824 w 281869"/>
                <a:gd name="connsiteY16" fmla="*/ 85782 h 336550"/>
                <a:gd name="connsiteX17" fmla="*/ 61824 w 281869"/>
                <a:gd name="connsiteY17" fmla="*/ 92444 h 336550"/>
                <a:gd name="connsiteX18" fmla="*/ 67116 w 281869"/>
                <a:gd name="connsiteY18" fmla="*/ 96441 h 336550"/>
                <a:gd name="connsiteX19" fmla="*/ 60501 w 281869"/>
                <a:gd name="connsiteY19" fmla="*/ 133748 h 336550"/>
                <a:gd name="connsiteX20" fmla="*/ 60501 w 281869"/>
                <a:gd name="connsiteY20" fmla="*/ 137745 h 336550"/>
                <a:gd name="connsiteX21" fmla="*/ 68439 w 281869"/>
                <a:gd name="connsiteY21" fmla="*/ 149736 h 336550"/>
                <a:gd name="connsiteX22" fmla="*/ 75053 w 281869"/>
                <a:gd name="connsiteY22" fmla="*/ 149736 h 336550"/>
                <a:gd name="connsiteX23" fmla="*/ 82991 w 281869"/>
                <a:gd name="connsiteY23" fmla="*/ 137745 h 336550"/>
                <a:gd name="connsiteX24" fmla="*/ 82991 w 281869"/>
                <a:gd name="connsiteY24" fmla="*/ 133748 h 336550"/>
                <a:gd name="connsiteX25" fmla="*/ 76376 w 281869"/>
                <a:gd name="connsiteY25" fmla="*/ 96441 h 336550"/>
                <a:gd name="connsiteX26" fmla="*/ 80345 w 281869"/>
                <a:gd name="connsiteY26" fmla="*/ 92444 h 336550"/>
                <a:gd name="connsiteX27" fmla="*/ 80345 w 281869"/>
                <a:gd name="connsiteY27" fmla="*/ 85782 h 336550"/>
                <a:gd name="connsiteX28" fmla="*/ 75053 w 281869"/>
                <a:gd name="connsiteY28" fmla="*/ 79120 h 336550"/>
                <a:gd name="connsiteX29" fmla="*/ 68439 w 281869"/>
                <a:gd name="connsiteY29" fmla="*/ 79120 h 336550"/>
                <a:gd name="connsiteX30" fmla="*/ 21218 w 281869"/>
                <a:gd name="connsiteY30" fmla="*/ 69850 h 336550"/>
                <a:gd name="connsiteX31" fmla="*/ 121201 w 281869"/>
                <a:gd name="connsiteY31" fmla="*/ 69850 h 336550"/>
                <a:gd name="connsiteX32" fmla="*/ 135672 w 281869"/>
                <a:gd name="connsiteY32" fmla="*/ 83053 h 336550"/>
                <a:gd name="connsiteX33" fmla="*/ 140934 w 281869"/>
                <a:gd name="connsiteY33" fmla="*/ 113420 h 336550"/>
                <a:gd name="connsiteX34" fmla="*/ 146197 w 281869"/>
                <a:gd name="connsiteY34" fmla="*/ 83053 h 336550"/>
                <a:gd name="connsiteX35" fmla="*/ 160668 w 281869"/>
                <a:gd name="connsiteY35" fmla="*/ 69850 h 336550"/>
                <a:gd name="connsiteX36" fmla="*/ 260651 w 281869"/>
                <a:gd name="connsiteY36" fmla="*/ 69850 h 336550"/>
                <a:gd name="connsiteX37" fmla="*/ 275123 w 281869"/>
                <a:gd name="connsiteY37" fmla="*/ 83053 h 336550"/>
                <a:gd name="connsiteX38" fmla="*/ 281700 w 281869"/>
                <a:gd name="connsiteY38" fmla="*/ 196599 h 336550"/>
                <a:gd name="connsiteX39" fmla="*/ 269860 w 281869"/>
                <a:gd name="connsiteY39" fmla="*/ 211122 h 336550"/>
                <a:gd name="connsiteX40" fmla="*/ 254073 w 281869"/>
                <a:gd name="connsiteY40" fmla="*/ 199239 h 336550"/>
                <a:gd name="connsiteX41" fmla="*/ 250127 w 281869"/>
                <a:gd name="connsiteY41" fmla="*/ 125303 h 336550"/>
                <a:gd name="connsiteX42" fmla="*/ 248811 w 281869"/>
                <a:gd name="connsiteY42" fmla="*/ 319386 h 336550"/>
                <a:gd name="connsiteX43" fmla="*/ 231709 w 281869"/>
                <a:gd name="connsiteY43" fmla="*/ 336550 h 336550"/>
                <a:gd name="connsiteX44" fmla="*/ 215922 w 281869"/>
                <a:gd name="connsiteY44" fmla="*/ 319386 h 336550"/>
                <a:gd name="connsiteX45" fmla="*/ 215922 w 281869"/>
                <a:gd name="connsiteY45" fmla="*/ 213762 h 336550"/>
                <a:gd name="connsiteX46" fmla="*/ 210660 w 281869"/>
                <a:gd name="connsiteY46" fmla="*/ 208481 h 336550"/>
                <a:gd name="connsiteX47" fmla="*/ 204082 w 281869"/>
                <a:gd name="connsiteY47" fmla="*/ 213762 h 336550"/>
                <a:gd name="connsiteX48" fmla="*/ 204082 w 281869"/>
                <a:gd name="connsiteY48" fmla="*/ 319386 h 336550"/>
                <a:gd name="connsiteX49" fmla="*/ 186979 w 281869"/>
                <a:gd name="connsiteY49" fmla="*/ 336550 h 336550"/>
                <a:gd name="connsiteX50" fmla="*/ 171193 w 281869"/>
                <a:gd name="connsiteY50" fmla="*/ 319386 h 336550"/>
                <a:gd name="connsiteX51" fmla="*/ 171193 w 281869"/>
                <a:gd name="connsiteY51" fmla="*/ 121342 h 336550"/>
                <a:gd name="connsiteX52" fmla="*/ 155406 w 281869"/>
                <a:gd name="connsiteY52" fmla="*/ 199239 h 336550"/>
                <a:gd name="connsiteX53" fmla="*/ 140934 w 281869"/>
                <a:gd name="connsiteY53" fmla="*/ 211122 h 336550"/>
                <a:gd name="connsiteX54" fmla="*/ 126463 w 281869"/>
                <a:gd name="connsiteY54" fmla="*/ 199239 h 336550"/>
                <a:gd name="connsiteX55" fmla="*/ 110676 w 281869"/>
                <a:gd name="connsiteY55" fmla="*/ 125303 h 336550"/>
                <a:gd name="connsiteX56" fmla="*/ 110676 w 281869"/>
                <a:gd name="connsiteY56" fmla="*/ 319386 h 336550"/>
                <a:gd name="connsiteX57" fmla="*/ 93574 w 281869"/>
                <a:gd name="connsiteY57" fmla="*/ 336550 h 336550"/>
                <a:gd name="connsiteX58" fmla="*/ 77787 w 281869"/>
                <a:gd name="connsiteY58" fmla="*/ 319386 h 336550"/>
                <a:gd name="connsiteX59" fmla="*/ 77787 w 281869"/>
                <a:gd name="connsiteY59" fmla="*/ 213762 h 336550"/>
                <a:gd name="connsiteX60" fmla="*/ 71209 w 281869"/>
                <a:gd name="connsiteY60" fmla="*/ 208481 h 336550"/>
                <a:gd name="connsiteX61" fmla="*/ 65947 w 281869"/>
                <a:gd name="connsiteY61" fmla="*/ 213762 h 336550"/>
                <a:gd name="connsiteX62" fmla="*/ 65947 w 281869"/>
                <a:gd name="connsiteY62" fmla="*/ 319386 h 336550"/>
                <a:gd name="connsiteX63" fmla="*/ 48845 w 281869"/>
                <a:gd name="connsiteY63" fmla="*/ 336550 h 336550"/>
                <a:gd name="connsiteX64" fmla="*/ 33058 w 281869"/>
                <a:gd name="connsiteY64" fmla="*/ 319386 h 336550"/>
                <a:gd name="connsiteX65" fmla="*/ 33058 w 281869"/>
                <a:gd name="connsiteY65" fmla="*/ 121342 h 336550"/>
                <a:gd name="connsiteX66" fmla="*/ 27796 w 281869"/>
                <a:gd name="connsiteY66" fmla="*/ 199239 h 336550"/>
                <a:gd name="connsiteX67" fmla="*/ 12009 w 281869"/>
                <a:gd name="connsiteY67" fmla="*/ 211122 h 336550"/>
                <a:gd name="connsiteX68" fmla="*/ 169 w 281869"/>
                <a:gd name="connsiteY68" fmla="*/ 196599 h 336550"/>
                <a:gd name="connsiteX69" fmla="*/ 6746 w 281869"/>
                <a:gd name="connsiteY69" fmla="*/ 83053 h 336550"/>
                <a:gd name="connsiteX70" fmla="*/ 21218 w 281869"/>
                <a:gd name="connsiteY70" fmla="*/ 69850 h 336550"/>
                <a:gd name="connsiteX71" fmla="*/ 210785 w 281869"/>
                <a:gd name="connsiteY71" fmla="*/ 0 h 336550"/>
                <a:gd name="connsiteX72" fmla="*/ 241742 w 281869"/>
                <a:gd name="connsiteY72" fmla="*/ 30163 h 336550"/>
                <a:gd name="connsiteX73" fmla="*/ 210785 w 281869"/>
                <a:gd name="connsiteY73" fmla="*/ 60326 h 336550"/>
                <a:gd name="connsiteX74" fmla="*/ 179828 w 281869"/>
                <a:gd name="connsiteY74" fmla="*/ 30163 h 336550"/>
                <a:gd name="connsiteX75" fmla="*/ 210785 w 281869"/>
                <a:gd name="connsiteY75" fmla="*/ 0 h 336550"/>
                <a:gd name="connsiteX76" fmla="*/ 71085 w 281869"/>
                <a:gd name="connsiteY76" fmla="*/ 0 h 336550"/>
                <a:gd name="connsiteX77" fmla="*/ 102042 w 281869"/>
                <a:gd name="connsiteY77" fmla="*/ 30163 h 336550"/>
                <a:gd name="connsiteX78" fmla="*/ 71085 w 281869"/>
                <a:gd name="connsiteY78" fmla="*/ 60326 h 336550"/>
                <a:gd name="connsiteX79" fmla="*/ 40128 w 281869"/>
                <a:gd name="connsiteY79" fmla="*/ 30163 h 336550"/>
                <a:gd name="connsiteX80" fmla="*/ 71085 w 281869"/>
                <a:gd name="connsiteY8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1869" h="336550">
                  <a:moveTo>
                    <a:pt x="206816" y="79120"/>
                  </a:moveTo>
                  <a:cubicBezTo>
                    <a:pt x="206816" y="79120"/>
                    <a:pt x="206816" y="79120"/>
                    <a:pt x="201524" y="85782"/>
                  </a:cubicBezTo>
                  <a:cubicBezTo>
                    <a:pt x="198878" y="88447"/>
                    <a:pt x="198878" y="89779"/>
                    <a:pt x="201524" y="92444"/>
                  </a:cubicBezTo>
                  <a:cubicBezTo>
                    <a:pt x="201524" y="92444"/>
                    <a:pt x="201524" y="92444"/>
                    <a:pt x="205493" y="96441"/>
                  </a:cubicBezTo>
                  <a:cubicBezTo>
                    <a:pt x="205493" y="96441"/>
                    <a:pt x="205493" y="96441"/>
                    <a:pt x="198878" y="133748"/>
                  </a:cubicBezTo>
                  <a:cubicBezTo>
                    <a:pt x="198878" y="135080"/>
                    <a:pt x="198878" y="136413"/>
                    <a:pt x="198878" y="137745"/>
                  </a:cubicBezTo>
                  <a:cubicBezTo>
                    <a:pt x="198878" y="137745"/>
                    <a:pt x="198878" y="137745"/>
                    <a:pt x="206816" y="149736"/>
                  </a:cubicBezTo>
                  <a:cubicBezTo>
                    <a:pt x="208139" y="152401"/>
                    <a:pt x="212107" y="152401"/>
                    <a:pt x="213430" y="149736"/>
                  </a:cubicBezTo>
                  <a:cubicBezTo>
                    <a:pt x="213430" y="149736"/>
                    <a:pt x="213430" y="149736"/>
                    <a:pt x="221368" y="137745"/>
                  </a:cubicBezTo>
                  <a:cubicBezTo>
                    <a:pt x="222691" y="136413"/>
                    <a:pt x="222691" y="135080"/>
                    <a:pt x="221368" y="133748"/>
                  </a:cubicBezTo>
                  <a:cubicBezTo>
                    <a:pt x="221368" y="133748"/>
                    <a:pt x="221368" y="133748"/>
                    <a:pt x="214753" y="96441"/>
                  </a:cubicBezTo>
                  <a:cubicBezTo>
                    <a:pt x="214753" y="96441"/>
                    <a:pt x="214753" y="96441"/>
                    <a:pt x="220045" y="92444"/>
                  </a:cubicBezTo>
                  <a:cubicBezTo>
                    <a:pt x="221368" y="89779"/>
                    <a:pt x="221368" y="88447"/>
                    <a:pt x="220045" y="85782"/>
                  </a:cubicBezTo>
                  <a:cubicBezTo>
                    <a:pt x="220045" y="85782"/>
                    <a:pt x="220045" y="85782"/>
                    <a:pt x="213430" y="79120"/>
                  </a:cubicBezTo>
                  <a:cubicBezTo>
                    <a:pt x="212107" y="77788"/>
                    <a:pt x="209462" y="77788"/>
                    <a:pt x="206816" y="79120"/>
                  </a:cubicBezTo>
                  <a:close/>
                  <a:moveTo>
                    <a:pt x="68439" y="79120"/>
                  </a:moveTo>
                  <a:cubicBezTo>
                    <a:pt x="68439" y="79120"/>
                    <a:pt x="68439" y="79120"/>
                    <a:pt x="61824" y="85782"/>
                  </a:cubicBezTo>
                  <a:cubicBezTo>
                    <a:pt x="60501" y="88447"/>
                    <a:pt x="60501" y="89779"/>
                    <a:pt x="61824" y="92444"/>
                  </a:cubicBezTo>
                  <a:cubicBezTo>
                    <a:pt x="61824" y="92444"/>
                    <a:pt x="61824" y="92444"/>
                    <a:pt x="67116" y="96441"/>
                  </a:cubicBezTo>
                  <a:cubicBezTo>
                    <a:pt x="67116" y="96441"/>
                    <a:pt x="67116" y="96441"/>
                    <a:pt x="60501" y="133748"/>
                  </a:cubicBezTo>
                  <a:cubicBezTo>
                    <a:pt x="59178" y="135080"/>
                    <a:pt x="59178" y="136413"/>
                    <a:pt x="60501" y="137745"/>
                  </a:cubicBezTo>
                  <a:cubicBezTo>
                    <a:pt x="60501" y="137745"/>
                    <a:pt x="60501" y="137745"/>
                    <a:pt x="68439" y="149736"/>
                  </a:cubicBezTo>
                  <a:cubicBezTo>
                    <a:pt x="69762" y="152401"/>
                    <a:pt x="73730" y="152401"/>
                    <a:pt x="75053" y="149736"/>
                  </a:cubicBezTo>
                  <a:cubicBezTo>
                    <a:pt x="75053" y="149736"/>
                    <a:pt x="75053" y="149736"/>
                    <a:pt x="82991" y="137745"/>
                  </a:cubicBezTo>
                  <a:cubicBezTo>
                    <a:pt x="82991" y="136413"/>
                    <a:pt x="82991" y="135080"/>
                    <a:pt x="82991" y="133748"/>
                  </a:cubicBezTo>
                  <a:cubicBezTo>
                    <a:pt x="82991" y="133748"/>
                    <a:pt x="82991" y="133748"/>
                    <a:pt x="76376" y="96441"/>
                  </a:cubicBezTo>
                  <a:cubicBezTo>
                    <a:pt x="76376" y="96441"/>
                    <a:pt x="76376" y="96441"/>
                    <a:pt x="80345" y="92444"/>
                  </a:cubicBezTo>
                  <a:cubicBezTo>
                    <a:pt x="82991" y="89779"/>
                    <a:pt x="82991" y="88447"/>
                    <a:pt x="80345" y="85782"/>
                  </a:cubicBezTo>
                  <a:cubicBezTo>
                    <a:pt x="80345" y="85782"/>
                    <a:pt x="80345" y="85782"/>
                    <a:pt x="75053" y="79120"/>
                  </a:cubicBezTo>
                  <a:cubicBezTo>
                    <a:pt x="72407" y="77788"/>
                    <a:pt x="69762" y="77788"/>
                    <a:pt x="68439" y="79120"/>
                  </a:cubicBezTo>
                  <a:close/>
                  <a:moveTo>
                    <a:pt x="21218" y="69850"/>
                  </a:moveTo>
                  <a:cubicBezTo>
                    <a:pt x="21218" y="69850"/>
                    <a:pt x="21218" y="69850"/>
                    <a:pt x="121201" y="69850"/>
                  </a:cubicBezTo>
                  <a:cubicBezTo>
                    <a:pt x="129094" y="69850"/>
                    <a:pt x="135672" y="76451"/>
                    <a:pt x="135672" y="83053"/>
                  </a:cubicBezTo>
                  <a:cubicBezTo>
                    <a:pt x="135672" y="83053"/>
                    <a:pt x="135672" y="83053"/>
                    <a:pt x="140934" y="113420"/>
                  </a:cubicBezTo>
                  <a:cubicBezTo>
                    <a:pt x="140934" y="113420"/>
                    <a:pt x="140934" y="113420"/>
                    <a:pt x="146197" y="83053"/>
                  </a:cubicBezTo>
                  <a:cubicBezTo>
                    <a:pt x="146197" y="76451"/>
                    <a:pt x="152775" y="69850"/>
                    <a:pt x="160668" y="69850"/>
                  </a:cubicBezTo>
                  <a:cubicBezTo>
                    <a:pt x="160668" y="69850"/>
                    <a:pt x="160668" y="69850"/>
                    <a:pt x="260651" y="69850"/>
                  </a:cubicBezTo>
                  <a:cubicBezTo>
                    <a:pt x="267229" y="69850"/>
                    <a:pt x="273807" y="76451"/>
                    <a:pt x="275123" y="83053"/>
                  </a:cubicBezTo>
                  <a:cubicBezTo>
                    <a:pt x="275123" y="83053"/>
                    <a:pt x="275123" y="83053"/>
                    <a:pt x="281700" y="196599"/>
                  </a:cubicBezTo>
                  <a:cubicBezTo>
                    <a:pt x="283016" y="204520"/>
                    <a:pt x="276438" y="211122"/>
                    <a:pt x="269860" y="211122"/>
                  </a:cubicBezTo>
                  <a:cubicBezTo>
                    <a:pt x="261967" y="212442"/>
                    <a:pt x="255389" y="205841"/>
                    <a:pt x="254073" y="199239"/>
                  </a:cubicBezTo>
                  <a:cubicBezTo>
                    <a:pt x="254073" y="199239"/>
                    <a:pt x="254073" y="199239"/>
                    <a:pt x="250127" y="125303"/>
                  </a:cubicBezTo>
                  <a:cubicBezTo>
                    <a:pt x="250127" y="125303"/>
                    <a:pt x="250127" y="125303"/>
                    <a:pt x="248811" y="319386"/>
                  </a:cubicBezTo>
                  <a:cubicBezTo>
                    <a:pt x="248811" y="329949"/>
                    <a:pt x="240918" y="336550"/>
                    <a:pt x="231709" y="336550"/>
                  </a:cubicBezTo>
                  <a:cubicBezTo>
                    <a:pt x="222500" y="336550"/>
                    <a:pt x="215922" y="328628"/>
                    <a:pt x="215922" y="319386"/>
                  </a:cubicBezTo>
                  <a:cubicBezTo>
                    <a:pt x="215922" y="319386"/>
                    <a:pt x="215922" y="319386"/>
                    <a:pt x="215922" y="213762"/>
                  </a:cubicBezTo>
                  <a:cubicBezTo>
                    <a:pt x="215922" y="211122"/>
                    <a:pt x="213291" y="208481"/>
                    <a:pt x="210660" y="208481"/>
                  </a:cubicBezTo>
                  <a:cubicBezTo>
                    <a:pt x="206713" y="208481"/>
                    <a:pt x="204082" y="211122"/>
                    <a:pt x="204082" y="213762"/>
                  </a:cubicBezTo>
                  <a:cubicBezTo>
                    <a:pt x="204082" y="213762"/>
                    <a:pt x="204082" y="213762"/>
                    <a:pt x="204082" y="319386"/>
                  </a:cubicBezTo>
                  <a:cubicBezTo>
                    <a:pt x="204082" y="329949"/>
                    <a:pt x="196188" y="336550"/>
                    <a:pt x="186979" y="336550"/>
                  </a:cubicBezTo>
                  <a:cubicBezTo>
                    <a:pt x="177770" y="336550"/>
                    <a:pt x="171193" y="328628"/>
                    <a:pt x="171193" y="319386"/>
                  </a:cubicBezTo>
                  <a:cubicBezTo>
                    <a:pt x="171193" y="319386"/>
                    <a:pt x="171193" y="319386"/>
                    <a:pt x="171193" y="121342"/>
                  </a:cubicBezTo>
                  <a:cubicBezTo>
                    <a:pt x="171193" y="121342"/>
                    <a:pt x="171193" y="121342"/>
                    <a:pt x="155406" y="199239"/>
                  </a:cubicBezTo>
                  <a:cubicBezTo>
                    <a:pt x="154090" y="205841"/>
                    <a:pt x="148828" y="212442"/>
                    <a:pt x="140934" y="211122"/>
                  </a:cubicBezTo>
                  <a:cubicBezTo>
                    <a:pt x="133041" y="212442"/>
                    <a:pt x="127779" y="205841"/>
                    <a:pt x="126463" y="199239"/>
                  </a:cubicBezTo>
                  <a:cubicBezTo>
                    <a:pt x="126463" y="199239"/>
                    <a:pt x="126463" y="199239"/>
                    <a:pt x="110676" y="125303"/>
                  </a:cubicBezTo>
                  <a:cubicBezTo>
                    <a:pt x="110676" y="125303"/>
                    <a:pt x="110676" y="125303"/>
                    <a:pt x="110676" y="319386"/>
                  </a:cubicBezTo>
                  <a:cubicBezTo>
                    <a:pt x="110676" y="329949"/>
                    <a:pt x="102783" y="336550"/>
                    <a:pt x="93574" y="336550"/>
                  </a:cubicBezTo>
                  <a:cubicBezTo>
                    <a:pt x="84365" y="336550"/>
                    <a:pt x="77787" y="328628"/>
                    <a:pt x="77787" y="319386"/>
                  </a:cubicBezTo>
                  <a:cubicBezTo>
                    <a:pt x="77787" y="319386"/>
                    <a:pt x="77787" y="319386"/>
                    <a:pt x="77787" y="213762"/>
                  </a:cubicBezTo>
                  <a:cubicBezTo>
                    <a:pt x="77787" y="211122"/>
                    <a:pt x="75156" y="208481"/>
                    <a:pt x="71209" y="208481"/>
                  </a:cubicBezTo>
                  <a:cubicBezTo>
                    <a:pt x="68578" y="208481"/>
                    <a:pt x="65947" y="211122"/>
                    <a:pt x="65947" y="213762"/>
                  </a:cubicBezTo>
                  <a:cubicBezTo>
                    <a:pt x="65947" y="213762"/>
                    <a:pt x="65947" y="213762"/>
                    <a:pt x="65947" y="319386"/>
                  </a:cubicBezTo>
                  <a:cubicBezTo>
                    <a:pt x="65947" y="329949"/>
                    <a:pt x="58054" y="336550"/>
                    <a:pt x="48845" y="336550"/>
                  </a:cubicBezTo>
                  <a:cubicBezTo>
                    <a:pt x="39636" y="336550"/>
                    <a:pt x="33058" y="328628"/>
                    <a:pt x="33058" y="319386"/>
                  </a:cubicBezTo>
                  <a:cubicBezTo>
                    <a:pt x="33058" y="319386"/>
                    <a:pt x="33058" y="319386"/>
                    <a:pt x="33058" y="121342"/>
                  </a:cubicBezTo>
                  <a:cubicBezTo>
                    <a:pt x="33058" y="121342"/>
                    <a:pt x="33058" y="121342"/>
                    <a:pt x="27796" y="199239"/>
                  </a:cubicBezTo>
                  <a:cubicBezTo>
                    <a:pt x="26480" y="205841"/>
                    <a:pt x="19902" y="212442"/>
                    <a:pt x="12009" y="211122"/>
                  </a:cubicBezTo>
                  <a:cubicBezTo>
                    <a:pt x="5431" y="211122"/>
                    <a:pt x="-1147" y="204520"/>
                    <a:pt x="169" y="196599"/>
                  </a:cubicBezTo>
                  <a:cubicBezTo>
                    <a:pt x="169" y="196599"/>
                    <a:pt x="169" y="196599"/>
                    <a:pt x="6746" y="83053"/>
                  </a:cubicBezTo>
                  <a:cubicBezTo>
                    <a:pt x="8062" y="76451"/>
                    <a:pt x="14640" y="69850"/>
                    <a:pt x="21218" y="69850"/>
                  </a:cubicBezTo>
                  <a:close/>
                  <a:moveTo>
                    <a:pt x="210785" y="0"/>
                  </a:moveTo>
                  <a:cubicBezTo>
                    <a:pt x="227882" y="0"/>
                    <a:pt x="241742" y="13504"/>
                    <a:pt x="241742" y="30163"/>
                  </a:cubicBezTo>
                  <a:cubicBezTo>
                    <a:pt x="241742" y="46822"/>
                    <a:pt x="227882" y="60326"/>
                    <a:pt x="210785" y="60326"/>
                  </a:cubicBezTo>
                  <a:cubicBezTo>
                    <a:pt x="193688" y="60326"/>
                    <a:pt x="179828" y="46822"/>
                    <a:pt x="179828" y="30163"/>
                  </a:cubicBezTo>
                  <a:cubicBezTo>
                    <a:pt x="179828" y="13504"/>
                    <a:pt x="193688" y="0"/>
                    <a:pt x="210785" y="0"/>
                  </a:cubicBezTo>
                  <a:close/>
                  <a:moveTo>
                    <a:pt x="71085" y="0"/>
                  </a:moveTo>
                  <a:cubicBezTo>
                    <a:pt x="88182" y="0"/>
                    <a:pt x="102042" y="13504"/>
                    <a:pt x="102042" y="30163"/>
                  </a:cubicBezTo>
                  <a:cubicBezTo>
                    <a:pt x="102042" y="46822"/>
                    <a:pt x="88182" y="60326"/>
                    <a:pt x="71085" y="60326"/>
                  </a:cubicBezTo>
                  <a:cubicBezTo>
                    <a:pt x="53988" y="60326"/>
                    <a:pt x="40128" y="46822"/>
                    <a:pt x="40128" y="30163"/>
                  </a:cubicBezTo>
                  <a:cubicBezTo>
                    <a:pt x="40128" y="13504"/>
                    <a:pt x="53988" y="0"/>
                    <a:pt x="71085"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41" name="组合 140"/>
          <p:cNvGrpSpPr/>
          <p:nvPr/>
        </p:nvGrpSpPr>
        <p:grpSpPr>
          <a:xfrm>
            <a:off x="9209166" y="1553387"/>
            <a:ext cx="2303916" cy="1349828"/>
            <a:chOff x="9013372" y="1712685"/>
            <a:chExt cx="2303916" cy="1349828"/>
          </a:xfrm>
        </p:grpSpPr>
        <p:sp>
          <p:nvSpPr>
            <p:cNvPr id="142" name="矩形 141"/>
            <p:cNvSpPr/>
            <p:nvPr/>
          </p:nvSpPr>
          <p:spPr>
            <a:xfrm>
              <a:off x="9013372" y="1712685"/>
              <a:ext cx="2303916" cy="1349828"/>
            </a:xfrm>
            <a:prstGeom prst="rect">
              <a:avLst/>
            </a:prstGeom>
            <a:solidFill>
              <a:srgbClr val="3E3E3E"/>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3" name="矩形 142"/>
            <p:cNvSpPr/>
            <p:nvPr/>
          </p:nvSpPr>
          <p:spPr>
            <a:xfrm>
              <a:off x="9047699" y="2430982"/>
              <a:ext cx="2241974" cy="42986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000" b="1" dirty="0">
                  <a:solidFill>
                    <a:srgbClr val="FFFFFF"/>
                  </a:solidFill>
                  <a:latin typeface="Arial" panose="020B0604020202020204"/>
                  <a:ea typeface="微软雅黑" panose="020B0503020204020204" pitchFamily="34" charset="-122"/>
                </a:rPr>
                <a:t>相应匹配</a:t>
              </a:r>
              <a:endParaRPr kumimoji="0" lang="zh-CN" altLang="en-US" sz="2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144" name="椭圆 32"/>
            <p:cNvSpPr/>
            <p:nvPr/>
          </p:nvSpPr>
          <p:spPr>
            <a:xfrm>
              <a:off x="10023289" y="1986354"/>
              <a:ext cx="406382" cy="301447"/>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32" name="组合 31"/>
          <p:cNvGrpSpPr/>
          <p:nvPr/>
        </p:nvGrpSpPr>
        <p:grpSpPr>
          <a:xfrm>
            <a:off x="-602332" y="141276"/>
            <a:ext cx="6217921" cy="984885"/>
            <a:chOff x="-633047" y="224137"/>
            <a:chExt cx="6330461" cy="984885"/>
          </a:xfrm>
        </p:grpSpPr>
        <p:sp>
          <p:nvSpPr>
            <p:cNvPr id="33"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目标管理    </a:t>
              </a:r>
              <a:r>
                <a:rPr lang="zh-CN" altLang="en-US" sz="2400" dirty="0">
                  <a:solidFill>
                    <a:schemeClr val="accent1"/>
                  </a:solidFill>
                  <a:latin typeface="华文细黑" panose="02010600040101010101" pitchFamily="2" charset="-122"/>
                  <a:ea typeface="华文细黑" panose="02010600040101010101" pitchFamily="2" charset="-122"/>
                </a:rPr>
                <a:t>目标设置要求</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34" name="直接连接符 33"/>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7401">
    <p:checke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387749" y="1535056"/>
            <a:ext cx="11789567" cy="4539823"/>
            <a:chOff x="387749" y="1893890"/>
            <a:chExt cx="11789567" cy="4539823"/>
          </a:xfrm>
        </p:grpSpPr>
        <p:grpSp>
          <p:nvGrpSpPr>
            <p:cNvPr id="2" name="组合 1"/>
            <p:cNvGrpSpPr/>
            <p:nvPr/>
          </p:nvGrpSpPr>
          <p:grpSpPr>
            <a:xfrm>
              <a:off x="4380707" y="2409821"/>
              <a:ext cx="3382964" cy="2921003"/>
              <a:chOff x="4406900" y="3832227"/>
              <a:chExt cx="3382964" cy="1631951"/>
            </a:xfrm>
          </p:grpSpPr>
          <p:sp>
            <p:nvSpPr>
              <p:cNvPr id="41986" name="稻壳儿小白白(http://dwz.cn/Wu2UP)"/>
              <p:cNvSpPr>
                <a:spLocks noChangeArrowheads="1"/>
              </p:cNvSpPr>
              <p:nvPr/>
            </p:nvSpPr>
            <p:spPr bwMode="auto">
              <a:xfrm>
                <a:off x="5699127" y="4451352"/>
                <a:ext cx="774700" cy="390525"/>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id-ID" altLang="en-US">
                  <a:solidFill>
                    <a:srgbClr val="333F4F"/>
                  </a:solidFill>
                  <a:sym typeface="Arial" panose="020B0604020202020204" pitchFamily="34" charset="0"/>
                </a:endParaRPr>
              </a:p>
            </p:txBody>
          </p:sp>
          <p:sp>
            <p:nvSpPr>
              <p:cNvPr id="41987" name="稻壳儿小白白(http://dwz.cn/Wu2UP)"/>
              <p:cNvSpPr>
                <a:spLocks noChangeArrowheads="1"/>
              </p:cNvSpPr>
              <p:nvPr/>
            </p:nvSpPr>
            <p:spPr bwMode="auto">
              <a:xfrm>
                <a:off x="4468815" y="3832227"/>
                <a:ext cx="3246437" cy="1631951"/>
              </a:xfrm>
              <a:prstGeom prst="ellipse">
                <a:avLst/>
              </a:prstGeom>
              <a:noFill/>
              <a:ln w="12700">
                <a:solidFill>
                  <a:srgbClr val="333F4F"/>
                </a:solidFill>
                <a:prstDash val="lgDash"/>
                <a:round/>
              </a:ln>
              <a:extLst>
                <a:ext uri="{909E8E84-426E-40DD-AFC4-6F175D3DCCD1}">
                  <a14:hiddenFill xmlns:a14="http://schemas.microsoft.com/office/drawing/2010/main">
                    <a:solidFill>
                      <a:srgbClr val="FFFFFF"/>
                    </a:solidFill>
                  </a14:hiddenFill>
                </a:ext>
              </a:extLst>
            </p:spPr>
            <p:txBody>
              <a:bodyPr lIns="91436" tIns="45718" rIns="91436" bIns="45718" anchor="ctr"/>
              <a:lstStyle/>
              <a:p>
                <a:pPr algn="ctr" eaLnBrk="1" hangingPunct="1">
                  <a:buFont typeface="Arial" panose="020B0604020202020204" pitchFamily="34" charset="0"/>
                  <a:buNone/>
                </a:pPr>
                <a:endParaRPr lang="id-ID" altLang="en-US">
                  <a:solidFill>
                    <a:srgbClr val="333F4F"/>
                  </a:solidFill>
                  <a:sym typeface="Arial" panose="020B0604020202020204" pitchFamily="34" charset="0"/>
                </a:endParaRPr>
              </a:p>
            </p:txBody>
          </p:sp>
          <p:sp>
            <p:nvSpPr>
              <p:cNvPr id="41988" name="稻壳儿小白白(http://dwz.cn/Wu2UP)"/>
              <p:cNvSpPr>
                <a:spLocks noChangeArrowheads="1"/>
              </p:cNvSpPr>
              <p:nvPr/>
            </p:nvSpPr>
            <p:spPr bwMode="auto">
              <a:xfrm>
                <a:off x="4406900" y="4611689"/>
                <a:ext cx="136525" cy="77787"/>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id-ID" altLang="en-US">
                  <a:solidFill>
                    <a:srgbClr val="333F4F"/>
                  </a:solidFill>
                  <a:sym typeface="Arial" panose="020B0604020202020204" pitchFamily="34" charset="0"/>
                </a:endParaRPr>
              </a:p>
            </p:txBody>
          </p:sp>
          <p:sp>
            <p:nvSpPr>
              <p:cNvPr id="41989" name="稻壳儿小白白(http://dwz.cn/Wu2UP)"/>
              <p:cNvSpPr>
                <a:spLocks noChangeArrowheads="1"/>
              </p:cNvSpPr>
              <p:nvPr/>
            </p:nvSpPr>
            <p:spPr bwMode="auto">
              <a:xfrm>
                <a:off x="7654925" y="4611689"/>
                <a:ext cx="134939" cy="77787"/>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id-ID" altLang="en-US">
                  <a:solidFill>
                    <a:srgbClr val="333F4F"/>
                  </a:solidFill>
                  <a:sym typeface="Arial" panose="020B0604020202020204" pitchFamily="34" charset="0"/>
                </a:endParaRPr>
              </a:p>
            </p:txBody>
          </p:sp>
          <p:sp>
            <p:nvSpPr>
              <p:cNvPr id="41990" name="稻壳儿小白白(http://dwz.cn/Wu2UP)"/>
              <p:cNvSpPr>
                <a:spLocks noChangeArrowheads="1"/>
              </p:cNvSpPr>
              <p:nvPr/>
            </p:nvSpPr>
            <p:spPr bwMode="auto">
              <a:xfrm>
                <a:off x="6837366" y="3903665"/>
                <a:ext cx="134937" cy="77787"/>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id-ID" altLang="en-US">
                  <a:solidFill>
                    <a:srgbClr val="333F4F"/>
                  </a:solidFill>
                  <a:sym typeface="Arial" panose="020B0604020202020204" pitchFamily="34" charset="0"/>
                </a:endParaRPr>
              </a:p>
            </p:txBody>
          </p:sp>
          <p:sp>
            <p:nvSpPr>
              <p:cNvPr id="41991" name="稻壳儿小白白(http://dwz.cn/Wu2UP)"/>
              <p:cNvSpPr>
                <a:spLocks noChangeArrowheads="1"/>
              </p:cNvSpPr>
              <p:nvPr/>
            </p:nvSpPr>
            <p:spPr bwMode="auto">
              <a:xfrm>
                <a:off x="5226052" y="3903665"/>
                <a:ext cx="136525" cy="77787"/>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id-ID" altLang="en-US">
                  <a:solidFill>
                    <a:srgbClr val="333F4F"/>
                  </a:solidFill>
                  <a:sym typeface="Arial" panose="020B0604020202020204" pitchFamily="34" charset="0"/>
                </a:endParaRPr>
              </a:p>
            </p:txBody>
          </p:sp>
          <p:sp>
            <p:nvSpPr>
              <p:cNvPr id="41992" name="稻壳儿小白白(http://dwz.cn/Wu2UP)"/>
              <p:cNvSpPr>
                <a:spLocks noChangeArrowheads="1"/>
              </p:cNvSpPr>
              <p:nvPr/>
            </p:nvSpPr>
            <p:spPr bwMode="auto">
              <a:xfrm>
                <a:off x="6837366" y="5321302"/>
                <a:ext cx="134937" cy="77788"/>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id-ID" altLang="en-US">
                  <a:solidFill>
                    <a:srgbClr val="333F4F"/>
                  </a:solidFill>
                  <a:sym typeface="Arial" panose="020B0604020202020204" pitchFamily="34" charset="0"/>
                </a:endParaRPr>
              </a:p>
            </p:txBody>
          </p:sp>
          <p:sp>
            <p:nvSpPr>
              <p:cNvPr id="41993" name="稻壳儿小白白(http://dwz.cn/Wu2UP)"/>
              <p:cNvSpPr>
                <a:spLocks noChangeArrowheads="1"/>
              </p:cNvSpPr>
              <p:nvPr/>
            </p:nvSpPr>
            <p:spPr bwMode="auto">
              <a:xfrm>
                <a:off x="5226052" y="5321302"/>
                <a:ext cx="136525" cy="77788"/>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id-ID" altLang="en-US">
                  <a:solidFill>
                    <a:srgbClr val="333F4F"/>
                  </a:solidFill>
                  <a:sym typeface="Arial" panose="020B0604020202020204" pitchFamily="34" charset="0"/>
                </a:endParaRPr>
              </a:p>
            </p:txBody>
          </p:sp>
        </p:grpSp>
        <p:sp>
          <p:nvSpPr>
            <p:cNvPr id="41994" name="稻壳儿小白白(http://dwz.cn/Wu2UP)"/>
            <p:cNvSpPr>
              <a:spLocks noChangeArrowheads="1"/>
            </p:cNvSpPr>
            <p:nvPr/>
          </p:nvSpPr>
          <p:spPr bwMode="auto">
            <a:xfrm flipH="1">
              <a:off x="4046540" y="1927225"/>
              <a:ext cx="549275" cy="547688"/>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en-AU" altLang="en-US" sz="1600">
                <a:solidFill>
                  <a:srgbClr val="333F4F"/>
                </a:solidFill>
                <a:sym typeface="Arial" panose="020B0604020202020204" pitchFamily="34" charset="0"/>
              </a:endParaRPr>
            </a:p>
          </p:txBody>
        </p:sp>
        <p:sp>
          <p:nvSpPr>
            <p:cNvPr id="41995" name="稻壳儿小白白(http://dwz.cn/Wu2UP)"/>
            <p:cNvSpPr>
              <a:spLocks noEditPoints="1"/>
            </p:cNvSpPr>
            <p:nvPr/>
          </p:nvSpPr>
          <p:spPr bwMode="auto">
            <a:xfrm>
              <a:off x="4137028" y="2052639"/>
              <a:ext cx="377825" cy="296863"/>
            </a:xfrm>
            <a:custGeom>
              <a:avLst/>
              <a:gdLst>
                <a:gd name="T0" fmla="*/ 2147483646 w 106"/>
                <a:gd name="T1" fmla="*/ 2147483646 h 83"/>
                <a:gd name="T2" fmla="*/ 2147483646 w 106"/>
                <a:gd name="T3" fmla="*/ 2147483646 h 83"/>
                <a:gd name="T4" fmla="*/ 2147483646 w 106"/>
                <a:gd name="T5" fmla="*/ 2147483646 h 83"/>
                <a:gd name="T6" fmla="*/ 2147483646 w 106"/>
                <a:gd name="T7" fmla="*/ 2147483646 h 83"/>
                <a:gd name="T8" fmla="*/ 2147483646 w 106"/>
                <a:gd name="T9" fmla="*/ 2147483646 h 83"/>
                <a:gd name="T10" fmla="*/ 2147483646 w 106"/>
                <a:gd name="T11" fmla="*/ 2147483646 h 83"/>
                <a:gd name="T12" fmla="*/ 2147483646 w 106"/>
                <a:gd name="T13" fmla="*/ 2147483646 h 83"/>
                <a:gd name="T14" fmla="*/ 2147483646 w 106"/>
                <a:gd name="T15" fmla="*/ 2147483646 h 83"/>
                <a:gd name="T16" fmla="*/ 2147483646 w 106"/>
                <a:gd name="T17" fmla="*/ 2147483646 h 83"/>
                <a:gd name="T18" fmla="*/ 2147483646 w 106"/>
                <a:gd name="T19" fmla="*/ 2147483646 h 83"/>
                <a:gd name="T20" fmla="*/ 2147483646 w 106"/>
                <a:gd name="T21" fmla="*/ 2147483646 h 83"/>
                <a:gd name="T22" fmla="*/ 2147483646 w 106"/>
                <a:gd name="T23" fmla="*/ 2147483646 h 83"/>
                <a:gd name="T24" fmla="*/ 2147483646 w 106"/>
                <a:gd name="T25" fmla="*/ 2147483646 h 83"/>
                <a:gd name="T26" fmla="*/ 2147483646 w 106"/>
                <a:gd name="T27" fmla="*/ 2147483646 h 83"/>
                <a:gd name="T28" fmla="*/ 2147483646 w 106"/>
                <a:gd name="T29" fmla="*/ 2147483646 h 83"/>
                <a:gd name="T30" fmla="*/ 2147483646 w 106"/>
                <a:gd name="T31" fmla="*/ 2147483646 h 83"/>
                <a:gd name="T32" fmla="*/ 2147483646 w 106"/>
                <a:gd name="T33" fmla="*/ 2147483646 h 83"/>
                <a:gd name="T34" fmla="*/ 2147483646 w 106"/>
                <a:gd name="T35" fmla="*/ 2147483646 h 83"/>
                <a:gd name="T36" fmla="*/ 2147483646 w 106"/>
                <a:gd name="T37" fmla="*/ 2147483646 h 83"/>
                <a:gd name="T38" fmla="*/ 2147483646 w 106"/>
                <a:gd name="T39" fmla="*/ 0 h 83"/>
                <a:gd name="T40" fmla="*/ 2147483646 w 106"/>
                <a:gd name="T41" fmla="*/ 2147483646 h 83"/>
                <a:gd name="T42" fmla="*/ 2147483646 w 106"/>
                <a:gd name="T43" fmla="*/ 2147483646 h 83"/>
                <a:gd name="T44" fmla="*/ 2147483646 w 106"/>
                <a:gd name="T45" fmla="*/ 2147483646 h 83"/>
                <a:gd name="T46" fmla="*/ 2147483646 w 106"/>
                <a:gd name="T47" fmla="*/ 2147483646 h 83"/>
                <a:gd name="T48" fmla="*/ 2147483646 w 106"/>
                <a:gd name="T49" fmla="*/ 2147483646 h 83"/>
                <a:gd name="T50" fmla="*/ 2147483646 w 106"/>
                <a:gd name="T51" fmla="*/ 2147483646 h 83"/>
                <a:gd name="T52" fmla="*/ 2147483646 w 106"/>
                <a:gd name="T53" fmla="*/ 2147483646 h 83"/>
                <a:gd name="T54" fmla="*/ 2147483646 w 106"/>
                <a:gd name="T55" fmla="*/ 0 h 83"/>
                <a:gd name="T56" fmla="*/ 0 w 106"/>
                <a:gd name="T57" fmla="*/ 2147483646 h 83"/>
                <a:gd name="T58" fmla="*/ 2147483646 w 106"/>
                <a:gd name="T59" fmla="*/ 2147483646 h 83"/>
                <a:gd name="T60" fmla="*/ 2147483646 w 106"/>
                <a:gd name="T61" fmla="*/ 2147483646 h 83"/>
                <a:gd name="T62" fmla="*/ 2147483646 w 106"/>
                <a:gd name="T63" fmla="*/ 2147483646 h 83"/>
                <a:gd name="T64" fmla="*/ 2147483646 w 106"/>
                <a:gd name="T65" fmla="*/ 2147483646 h 83"/>
                <a:gd name="T66" fmla="*/ 2147483646 w 106"/>
                <a:gd name="T67" fmla="*/ 2147483646 h 83"/>
                <a:gd name="T68" fmla="*/ 2147483646 w 106"/>
                <a:gd name="T69" fmla="*/ 2147483646 h 83"/>
                <a:gd name="T70" fmla="*/ 2147483646 w 106"/>
                <a:gd name="T71" fmla="*/ 2147483646 h 83"/>
                <a:gd name="T72" fmla="*/ 2147483646 w 106"/>
                <a:gd name="T73" fmla="*/ 2147483646 h 83"/>
                <a:gd name="T74" fmla="*/ 2147483646 w 106"/>
                <a:gd name="T75" fmla="*/ 2147483646 h 83"/>
                <a:gd name="T76" fmla="*/ 2147483646 w 106"/>
                <a:gd name="T77" fmla="*/ 2147483646 h 83"/>
                <a:gd name="T78" fmla="*/ 2147483646 w 106"/>
                <a:gd name="T79" fmla="*/ 2147483646 h 83"/>
                <a:gd name="T80" fmla="*/ 2147483646 w 106"/>
                <a:gd name="T81" fmla="*/ 2147483646 h 83"/>
                <a:gd name="T82" fmla="*/ 2147483646 w 106"/>
                <a:gd name="T83" fmla="*/ 2147483646 h 83"/>
                <a:gd name="T84" fmla="*/ 2147483646 w 106"/>
                <a:gd name="T85" fmla="*/ 2147483646 h 83"/>
                <a:gd name="T86" fmla="*/ 2147483646 w 106"/>
                <a:gd name="T87" fmla="*/ 2147483646 h 83"/>
                <a:gd name="T88" fmla="*/ 2147483646 w 106"/>
                <a:gd name="T89" fmla="*/ 2147483646 h 83"/>
                <a:gd name="T90" fmla="*/ 2147483646 w 106"/>
                <a:gd name="T91" fmla="*/ 2147483646 h 83"/>
                <a:gd name="T92" fmla="*/ 2147483646 w 106"/>
                <a:gd name="T93" fmla="*/ 2147483646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
                <a:gd name="T142" fmla="*/ 0 h 83"/>
                <a:gd name="T143" fmla="*/ 106 w 106"/>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lstStyle/>
            <a:p>
              <a:endParaRPr lang="zh-CN" altLang="en-US"/>
            </a:p>
          </p:txBody>
        </p:sp>
        <p:sp>
          <p:nvSpPr>
            <p:cNvPr id="41996" name="稻壳儿小白白(http://dwz.cn/Wu2UP)"/>
            <p:cNvSpPr>
              <a:spLocks noChangeArrowheads="1"/>
            </p:cNvSpPr>
            <p:nvPr/>
          </p:nvSpPr>
          <p:spPr bwMode="auto">
            <a:xfrm flipH="1">
              <a:off x="3200401" y="3471866"/>
              <a:ext cx="549275" cy="547687"/>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r" eaLnBrk="1" hangingPunct="1">
                <a:buFont typeface="Arial" panose="020B0604020202020204" pitchFamily="34" charset="0"/>
                <a:buNone/>
              </a:pPr>
              <a:endParaRPr lang="en-US" altLang="zh-CN" sz="1600">
                <a:solidFill>
                  <a:srgbClr val="333F4F"/>
                </a:solidFill>
                <a:sym typeface="Arial" panose="020B0604020202020204" pitchFamily="34" charset="0"/>
              </a:endParaRPr>
            </a:p>
          </p:txBody>
        </p:sp>
        <p:sp>
          <p:nvSpPr>
            <p:cNvPr id="41997" name="稻壳儿小白白(http://dwz.cn/Wu2UP)"/>
            <p:cNvSpPr>
              <a:spLocks noEditPoints="1"/>
            </p:cNvSpPr>
            <p:nvPr/>
          </p:nvSpPr>
          <p:spPr bwMode="auto">
            <a:xfrm>
              <a:off x="3260727" y="3584578"/>
              <a:ext cx="412751" cy="341313"/>
            </a:xfrm>
            <a:custGeom>
              <a:avLst/>
              <a:gdLst>
                <a:gd name="T0" fmla="*/ 2147483646 w 107"/>
                <a:gd name="T1" fmla="*/ 2147483646 h 88"/>
                <a:gd name="T2" fmla="*/ 2147483646 w 107"/>
                <a:gd name="T3" fmla="*/ 2147483646 h 88"/>
                <a:gd name="T4" fmla="*/ 2147483646 w 107"/>
                <a:gd name="T5" fmla="*/ 2147483646 h 88"/>
                <a:gd name="T6" fmla="*/ 2147483646 w 107"/>
                <a:gd name="T7" fmla="*/ 0 h 88"/>
                <a:gd name="T8" fmla="*/ 2147483646 w 107"/>
                <a:gd name="T9" fmla="*/ 0 h 88"/>
                <a:gd name="T10" fmla="*/ 2147483646 w 107"/>
                <a:gd name="T11" fmla="*/ 0 h 88"/>
                <a:gd name="T12" fmla="*/ 2147483646 w 107"/>
                <a:gd name="T13" fmla="*/ 2147483646 h 88"/>
                <a:gd name="T14" fmla="*/ 2147483646 w 107"/>
                <a:gd name="T15" fmla="*/ 2147483646 h 88"/>
                <a:gd name="T16" fmla="*/ 2147483646 w 107"/>
                <a:gd name="T17" fmla="*/ 2147483646 h 88"/>
                <a:gd name="T18" fmla="*/ 2147483646 w 107"/>
                <a:gd name="T19" fmla="*/ 2147483646 h 88"/>
                <a:gd name="T20" fmla="*/ 2147483646 w 107"/>
                <a:gd name="T21" fmla="*/ 2147483646 h 88"/>
                <a:gd name="T22" fmla="*/ 2147483646 w 107"/>
                <a:gd name="T23" fmla="*/ 2147483646 h 88"/>
                <a:gd name="T24" fmla="*/ 2147483646 w 107"/>
                <a:gd name="T25" fmla="*/ 2147483646 h 88"/>
                <a:gd name="T26" fmla="*/ 2147483646 w 107"/>
                <a:gd name="T27" fmla="*/ 2147483646 h 88"/>
                <a:gd name="T28" fmla="*/ 2147483646 w 107"/>
                <a:gd name="T29" fmla="*/ 0 h 88"/>
                <a:gd name="T30" fmla="*/ 2147483646 w 107"/>
                <a:gd name="T31" fmla="*/ 0 h 88"/>
                <a:gd name="T32" fmla="*/ 2147483646 w 107"/>
                <a:gd name="T33" fmla="*/ 0 h 88"/>
                <a:gd name="T34" fmla="*/ 2147483646 w 107"/>
                <a:gd name="T35" fmla="*/ 2147483646 h 88"/>
                <a:gd name="T36" fmla="*/ 2147483646 w 107"/>
                <a:gd name="T37" fmla="*/ 2147483646 h 88"/>
                <a:gd name="T38" fmla="*/ 2147483646 w 107"/>
                <a:gd name="T39" fmla="*/ 2147483646 h 88"/>
                <a:gd name="T40" fmla="*/ 2147483646 w 107"/>
                <a:gd name="T41" fmla="*/ 2147483646 h 88"/>
                <a:gd name="T42" fmla="*/ 2147483646 w 107"/>
                <a:gd name="T43" fmla="*/ 2147483646 h 88"/>
                <a:gd name="T44" fmla="*/ 2147483646 w 107"/>
                <a:gd name="T45" fmla="*/ 2147483646 h 88"/>
                <a:gd name="T46" fmla="*/ 2147483646 w 107"/>
                <a:gd name="T47" fmla="*/ 2147483646 h 88"/>
                <a:gd name="T48" fmla="*/ 2147483646 w 107"/>
                <a:gd name="T49" fmla="*/ 2147483646 h 88"/>
                <a:gd name="T50" fmla="*/ 2147483646 w 107"/>
                <a:gd name="T51" fmla="*/ 2147483646 h 88"/>
                <a:gd name="T52" fmla="*/ 2147483646 w 107"/>
                <a:gd name="T53" fmla="*/ 2147483646 h 88"/>
                <a:gd name="T54" fmla="*/ 2147483646 w 107"/>
                <a:gd name="T55" fmla="*/ 2147483646 h 88"/>
                <a:gd name="T56" fmla="*/ 2147483646 w 107"/>
                <a:gd name="T57" fmla="*/ 2147483646 h 88"/>
                <a:gd name="T58" fmla="*/ 2147483646 w 107"/>
                <a:gd name="T59" fmla="*/ 2147483646 h 88"/>
                <a:gd name="T60" fmla="*/ 2147483646 w 107"/>
                <a:gd name="T61" fmla="*/ 2147483646 h 88"/>
                <a:gd name="T62" fmla="*/ 2147483646 w 107"/>
                <a:gd name="T63" fmla="*/ 2147483646 h 88"/>
                <a:gd name="T64" fmla="*/ 2147483646 w 107"/>
                <a:gd name="T65" fmla="*/ 2147483646 h 88"/>
                <a:gd name="T66" fmla="*/ 2147483646 w 107"/>
                <a:gd name="T67" fmla="*/ 2147483646 h 88"/>
                <a:gd name="T68" fmla="*/ 2147483646 w 107"/>
                <a:gd name="T69" fmla="*/ 2147483646 h 88"/>
                <a:gd name="T70" fmla="*/ 2147483646 w 107"/>
                <a:gd name="T71" fmla="*/ 2147483646 h 88"/>
                <a:gd name="T72" fmla="*/ 2147483646 w 107"/>
                <a:gd name="T73" fmla="*/ 2147483646 h 88"/>
                <a:gd name="T74" fmla="*/ 2147483646 w 107"/>
                <a:gd name="T75" fmla="*/ 2147483646 h 88"/>
                <a:gd name="T76" fmla="*/ 2147483646 w 107"/>
                <a:gd name="T77" fmla="*/ 2147483646 h 88"/>
                <a:gd name="T78" fmla="*/ 2147483646 w 107"/>
                <a:gd name="T79" fmla="*/ 2147483646 h 88"/>
                <a:gd name="T80" fmla="*/ 2147483646 w 107"/>
                <a:gd name="T81" fmla="*/ 2147483646 h 88"/>
                <a:gd name="T82" fmla="*/ 2147483646 w 107"/>
                <a:gd name="T83" fmla="*/ 2147483646 h 88"/>
                <a:gd name="T84" fmla="*/ 2147483646 w 107"/>
                <a:gd name="T85" fmla="*/ 2147483646 h 88"/>
                <a:gd name="T86" fmla="*/ 2147483646 w 107"/>
                <a:gd name="T87" fmla="*/ 2147483646 h 88"/>
                <a:gd name="T88" fmla="*/ 2147483646 w 107"/>
                <a:gd name="T89" fmla="*/ 2147483646 h 88"/>
                <a:gd name="T90" fmla="*/ 2147483646 w 107"/>
                <a:gd name="T91" fmla="*/ 2147483646 h 88"/>
                <a:gd name="T92" fmla="*/ 2147483646 w 107"/>
                <a:gd name="T93" fmla="*/ 2147483646 h 88"/>
                <a:gd name="T94" fmla="*/ 2147483646 w 107"/>
                <a:gd name="T95" fmla="*/ 2147483646 h 88"/>
                <a:gd name="T96" fmla="*/ 2147483646 w 107"/>
                <a:gd name="T97" fmla="*/ 2147483646 h 88"/>
                <a:gd name="T98" fmla="*/ 2147483646 w 107"/>
                <a:gd name="T99" fmla="*/ 2147483646 h 88"/>
                <a:gd name="T100" fmla="*/ 2147483646 w 107"/>
                <a:gd name="T101" fmla="*/ 2147483646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
                <a:gd name="T154" fmla="*/ 0 h 88"/>
                <a:gd name="T155" fmla="*/ 107 w 107"/>
                <a:gd name="T156" fmla="*/ 88 h 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lstStyle/>
            <a:p>
              <a:endParaRPr lang="zh-CN" altLang="en-US"/>
            </a:p>
          </p:txBody>
        </p:sp>
        <p:sp>
          <p:nvSpPr>
            <p:cNvPr id="41998" name="稻壳儿小白白(http://dwz.cn/Wu2UP)"/>
            <p:cNvSpPr>
              <a:spLocks noChangeArrowheads="1"/>
            </p:cNvSpPr>
            <p:nvPr/>
          </p:nvSpPr>
          <p:spPr bwMode="auto">
            <a:xfrm>
              <a:off x="8480425" y="3471866"/>
              <a:ext cx="549275" cy="547687"/>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en-US" altLang="zh-CN" sz="1600">
                <a:solidFill>
                  <a:srgbClr val="333F4F"/>
                </a:solidFill>
                <a:sym typeface="Arial" panose="020B0604020202020204" pitchFamily="34" charset="0"/>
              </a:endParaRPr>
            </a:p>
          </p:txBody>
        </p:sp>
        <p:sp>
          <p:nvSpPr>
            <p:cNvPr id="41999" name="稻壳儿小白白(http://dwz.cn/Wu2UP)"/>
            <p:cNvSpPr/>
            <p:nvPr/>
          </p:nvSpPr>
          <p:spPr bwMode="auto">
            <a:xfrm>
              <a:off x="8623300" y="3656013"/>
              <a:ext cx="254000" cy="228600"/>
            </a:xfrm>
            <a:custGeom>
              <a:avLst/>
              <a:gdLst>
                <a:gd name="T0" fmla="*/ 0 w 161"/>
                <a:gd name="T1" fmla="*/ 2147483646 h 145"/>
                <a:gd name="T2" fmla="*/ 0 w 161"/>
                <a:gd name="T3" fmla="*/ 2147483646 h 145"/>
                <a:gd name="T4" fmla="*/ 2147483646 w 161"/>
                <a:gd name="T5" fmla="*/ 2147483646 h 145"/>
                <a:gd name="T6" fmla="*/ 2147483646 w 161"/>
                <a:gd name="T7" fmla="*/ 2147483646 h 145"/>
                <a:gd name="T8" fmla="*/ 2147483646 w 161"/>
                <a:gd name="T9" fmla="*/ 2147483646 h 145"/>
                <a:gd name="T10" fmla="*/ 2147483646 w 161"/>
                <a:gd name="T11" fmla="*/ 2147483646 h 145"/>
                <a:gd name="T12" fmla="*/ 2147483646 w 161"/>
                <a:gd name="T13" fmla="*/ 0 h 145"/>
                <a:gd name="T14" fmla="*/ 0 w 161"/>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45"/>
                <a:gd name="T26" fmla="*/ 161 w 161"/>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45">
                  <a:moveTo>
                    <a:pt x="0" y="62"/>
                  </a:moveTo>
                  <a:lnTo>
                    <a:pt x="0" y="145"/>
                  </a:lnTo>
                  <a:lnTo>
                    <a:pt x="31" y="145"/>
                  </a:lnTo>
                  <a:lnTo>
                    <a:pt x="130" y="145"/>
                  </a:lnTo>
                  <a:lnTo>
                    <a:pt x="161" y="145"/>
                  </a:lnTo>
                  <a:lnTo>
                    <a:pt x="161" y="62"/>
                  </a:lnTo>
                  <a:lnTo>
                    <a:pt x="81" y="0"/>
                  </a:lnTo>
                  <a:lnTo>
                    <a:pt x="0"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lstStyle/>
            <a:p>
              <a:endParaRPr lang="zh-CN" altLang="en-US"/>
            </a:p>
          </p:txBody>
        </p:sp>
        <p:sp>
          <p:nvSpPr>
            <p:cNvPr id="42000" name="稻壳儿小白白(http://dwz.cn/Wu2UP)"/>
            <p:cNvSpPr/>
            <p:nvPr/>
          </p:nvSpPr>
          <p:spPr bwMode="auto">
            <a:xfrm>
              <a:off x="8556626" y="3559177"/>
              <a:ext cx="387351" cy="193675"/>
            </a:xfrm>
            <a:custGeom>
              <a:avLst/>
              <a:gdLst>
                <a:gd name="T0" fmla="*/ 2147483646 w 246"/>
                <a:gd name="T1" fmla="*/ 2147483646 h 123"/>
                <a:gd name="T2" fmla="*/ 2147483646 w 246"/>
                <a:gd name="T3" fmla="*/ 2147483646 h 123"/>
                <a:gd name="T4" fmla="*/ 2147483646 w 246"/>
                <a:gd name="T5" fmla="*/ 2147483646 h 123"/>
                <a:gd name="T6" fmla="*/ 2147483646 w 246"/>
                <a:gd name="T7" fmla="*/ 2147483646 h 123"/>
                <a:gd name="T8" fmla="*/ 2147483646 w 246"/>
                <a:gd name="T9" fmla="*/ 0 h 123"/>
                <a:gd name="T10" fmla="*/ 2147483646 w 246"/>
                <a:gd name="T11" fmla="*/ 0 h 123"/>
                <a:gd name="T12" fmla="*/ 2147483646 w 246"/>
                <a:gd name="T13" fmla="*/ 0 h 123"/>
                <a:gd name="T14" fmla="*/ 2147483646 w 246"/>
                <a:gd name="T15" fmla="*/ 0 h 123"/>
                <a:gd name="T16" fmla="*/ 2147483646 w 246"/>
                <a:gd name="T17" fmla="*/ 0 h 123"/>
                <a:gd name="T18" fmla="*/ 0 w 246"/>
                <a:gd name="T19" fmla="*/ 2147483646 h 123"/>
                <a:gd name="T20" fmla="*/ 2147483646 w 246"/>
                <a:gd name="T21" fmla="*/ 2147483646 h 123"/>
                <a:gd name="T22" fmla="*/ 2147483646 w 246"/>
                <a:gd name="T23" fmla="*/ 2147483646 h 123"/>
                <a:gd name="T24" fmla="*/ 2147483646 w 246"/>
                <a:gd name="T25" fmla="*/ 2147483646 h 123"/>
                <a:gd name="T26" fmla="*/ 2147483646 w 246"/>
                <a:gd name="T27" fmla="*/ 2147483646 h 123"/>
                <a:gd name="T28" fmla="*/ 2147483646 w 246"/>
                <a:gd name="T29" fmla="*/ 214748364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
                <a:gd name="T46" fmla="*/ 0 h 123"/>
                <a:gd name="T47" fmla="*/ 246 w 246"/>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 h="123">
                  <a:moveTo>
                    <a:pt x="225" y="80"/>
                  </a:moveTo>
                  <a:lnTo>
                    <a:pt x="225" y="21"/>
                  </a:lnTo>
                  <a:lnTo>
                    <a:pt x="182" y="21"/>
                  </a:lnTo>
                  <a:lnTo>
                    <a:pt x="182" y="47"/>
                  </a:lnTo>
                  <a:lnTo>
                    <a:pt x="123" y="0"/>
                  </a:lnTo>
                  <a:lnTo>
                    <a:pt x="0" y="97"/>
                  </a:lnTo>
                  <a:lnTo>
                    <a:pt x="21" y="123"/>
                  </a:lnTo>
                  <a:lnTo>
                    <a:pt x="123" y="42"/>
                  </a:lnTo>
                  <a:lnTo>
                    <a:pt x="225" y="123"/>
                  </a:lnTo>
                  <a:lnTo>
                    <a:pt x="246" y="97"/>
                  </a:lnTo>
                  <a:lnTo>
                    <a:pt x="225" y="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lstStyle/>
            <a:p>
              <a:endParaRPr lang="zh-CN" altLang="en-US"/>
            </a:p>
          </p:txBody>
        </p:sp>
        <p:sp>
          <p:nvSpPr>
            <p:cNvPr id="42001" name="稻壳儿小白白(http://dwz.cn/Wu2UP)"/>
            <p:cNvSpPr>
              <a:spLocks noChangeArrowheads="1"/>
            </p:cNvSpPr>
            <p:nvPr/>
          </p:nvSpPr>
          <p:spPr bwMode="auto">
            <a:xfrm>
              <a:off x="7986713" y="5237166"/>
              <a:ext cx="549275" cy="547687"/>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en-AU" altLang="en-US" sz="1600">
                <a:solidFill>
                  <a:srgbClr val="333F4F"/>
                </a:solidFill>
                <a:sym typeface="Arial" panose="020B0604020202020204" pitchFamily="34" charset="0"/>
              </a:endParaRPr>
            </a:p>
          </p:txBody>
        </p:sp>
        <p:sp>
          <p:nvSpPr>
            <p:cNvPr id="42002" name="稻壳儿小白白(http://dwz.cn/Wu2UP)"/>
            <p:cNvSpPr>
              <a:spLocks noEditPoints="1"/>
            </p:cNvSpPr>
            <p:nvPr/>
          </p:nvSpPr>
          <p:spPr bwMode="auto">
            <a:xfrm>
              <a:off x="8051800" y="5346701"/>
              <a:ext cx="379413" cy="349251"/>
            </a:xfrm>
            <a:custGeom>
              <a:avLst/>
              <a:gdLst>
                <a:gd name="T0" fmla="*/ 2147483646 w 68"/>
                <a:gd name="T1" fmla="*/ 2147483646 h 63"/>
                <a:gd name="T2" fmla="*/ 2147483646 w 68"/>
                <a:gd name="T3" fmla="*/ 2147483646 h 63"/>
                <a:gd name="T4" fmla="*/ 2147483646 w 68"/>
                <a:gd name="T5" fmla="*/ 2147483646 h 63"/>
                <a:gd name="T6" fmla="*/ 2147483646 w 68"/>
                <a:gd name="T7" fmla="*/ 2147483646 h 63"/>
                <a:gd name="T8" fmla="*/ 2147483646 w 68"/>
                <a:gd name="T9" fmla="*/ 2147483646 h 63"/>
                <a:gd name="T10" fmla="*/ 2147483646 w 68"/>
                <a:gd name="T11" fmla="*/ 2147483646 h 63"/>
                <a:gd name="T12" fmla="*/ 2147483646 w 68"/>
                <a:gd name="T13" fmla="*/ 2147483646 h 63"/>
                <a:gd name="T14" fmla="*/ 2147483646 w 68"/>
                <a:gd name="T15" fmla="*/ 2147483646 h 63"/>
                <a:gd name="T16" fmla="*/ 0 w 68"/>
                <a:gd name="T17" fmla="*/ 2147483646 h 63"/>
                <a:gd name="T18" fmla="*/ 2147483646 w 68"/>
                <a:gd name="T19" fmla="*/ 2147483646 h 63"/>
                <a:gd name="T20" fmla="*/ 2147483646 w 68"/>
                <a:gd name="T21" fmla="*/ 2147483646 h 63"/>
                <a:gd name="T22" fmla="*/ 2147483646 w 68"/>
                <a:gd name="T23" fmla="*/ 2147483646 h 63"/>
                <a:gd name="T24" fmla="*/ 2147483646 w 68"/>
                <a:gd name="T25" fmla="*/ 2147483646 h 63"/>
                <a:gd name="T26" fmla="*/ 2147483646 w 68"/>
                <a:gd name="T27" fmla="*/ 2147483646 h 63"/>
                <a:gd name="T28" fmla="*/ 2147483646 w 68"/>
                <a:gd name="T29" fmla="*/ 2147483646 h 63"/>
                <a:gd name="T30" fmla="*/ 2147483646 w 68"/>
                <a:gd name="T31" fmla="*/ 2147483646 h 63"/>
                <a:gd name="T32" fmla="*/ 2147483646 w 68"/>
                <a:gd name="T33" fmla="*/ 2147483646 h 63"/>
                <a:gd name="T34" fmla="*/ 2147483646 w 68"/>
                <a:gd name="T35" fmla="*/ 2147483646 h 63"/>
                <a:gd name="T36" fmla="*/ 2147483646 w 68"/>
                <a:gd name="T37" fmla="*/ 2147483646 h 63"/>
                <a:gd name="T38" fmla="*/ 2147483646 w 68"/>
                <a:gd name="T39" fmla="*/ 2147483646 h 63"/>
                <a:gd name="T40" fmla="*/ 2147483646 w 68"/>
                <a:gd name="T41" fmla="*/ 2147483646 h 63"/>
                <a:gd name="T42" fmla="*/ 2147483646 w 68"/>
                <a:gd name="T43" fmla="*/ 2147483646 h 63"/>
                <a:gd name="T44" fmla="*/ 2147483646 w 68"/>
                <a:gd name="T45" fmla="*/ 2147483646 h 63"/>
                <a:gd name="T46" fmla="*/ 2147483646 w 68"/>
                <a:gd name="T47" fmla="*/ 2147483646 h 63"/>
                <a:gd name="T48" fmla="*/ 2147483646 w 68"/>
                <a:gd name="T49" fmla="*/ 2147483646 h 63"/>
                <a:gd name="T50" fmla="*/ 2147483646 w 68"/>
                <a:gd name="T51" fmla="*/ 2147483646 h 63"/>
                <a:gd name="T52" fmla="*/ 2147483646 w 68"/>
                <a:gd name="T53" fmla="*/ 2147483646 h 63"/>
                <a:gd name="T54" fmla="*/ 2147483646 w 68"/>
                <a:gd name="T55" fmla="*/ 0 h 63"/>
                <a:gd name="T56" fmla="*/ 2147483646 w 68"/>
                <a:gd name="T57" fmla="*/ 2147483646 h 63"/>
                <a:gd name="T58" fmla="*/ 2147483646 w 68"/>
                <a:gd name="T59" fmla="*/ 2147483646 h 63"/>
                <a:gd name="T60" fmla="*/ 2147483646 w 68"/>
                <a:gd name="T61" fmla="*/ 2147483646 h 63"/>
                <a:gd name="T62" fmla="*/ 2147483646 w 68"/>
                <a:gd name="T63" fmla="*/ 2147483646 h 63"/>
                <a:gd name="T64" fmla="*/ 2147483646 w 68"/>
                <a:gd name="T65" fmla="*/ 2147483646 h 63"/>
                <a:gd name="T66" fmla="*/ 2147483646 w 68"/>
                <a:gd name="T67" fmla="*/ 2147483646 h 63"/>
                <a:gd name="T68" fmla="*/ 2147483646 w 68"/>
                <a:gd name="T69" fmla="*/ 2147483646 h 63"/>
                <a:gd name="T70" fmla="*/ 2147483646 w 68"/>
                <a:gd name="T71" fmla="*/ 2147483646 h 63"/>
                <a:gd name="T72" fmla="*/ 2147483646 w 68"/>
                <a:gd name="T73" fmla="*/ 2147483646 h 63"/>
                <a:gd name="T74" fmla="*/ 2147483646 w 68"/>
                <a:gd name="T75" fmla="*/ 2147483646 h 63"/>
                <a:gd name="T76" fmla="*/ 2147483646 w 68"/>
                <a:gd name="T77" fmla="*/ 2147483646 h 63"/>
                <a:gd name="T78" fmla="*/ 2147483646 w 68"/>
                <a:gd name="T79" fmla="*/ 2147483646 h 63"/>
                <a:gd name="T80" fmla="*/ 2147483646 w 68"/>
                <a:gd name="T81" fmla="*/ 2147483646 h 63"/>
                <a:gd name="T82" fmla="*/ 2147483646 w 68"/>
                <a:gd name="T83" fmla="*/ 2147483646 h 63"/>
                <a:gd name="T84" fmla="*/ 2147483646 w 68"/>
                <a:gd name="T85" fmla="*/ 2147483646 h 63"/>
                <a:gd name="T86" fmla="*/ 2147483646 w 68"/>
                <a:gd name="T87" fmla="*/ 2147483646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63"/>
                <a:gd name="T134" fmla="*/ 68 w 68"/>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lstStyle/>
            <a:p>
              <a:endParaRPr lang="zh-CN" altLang="en-US"/>
            </a:p>
          </p:txBody>
        </p:sp>
        <p:sp>
          <p:nvSpPr>
            <p:cNvPr id="42005" name="稻壳儿小白白(http://dwz.cn/Wu2UP)"/>
            <p:cNvSpPr>
              <a:spLocks noChangeArrowheads="1"/>
            </p:cNvSpPr>
            <p:nvPr/>
          </p:nvSpPr>
          <p:spPr bwMode="auto">
            <a:xfrm>
              <a:off x="7634289" y="1927225"/>
              <a:ext cx="549275" cy="547688"/>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en-AU" altLang="en-US" sz="1600">
                <a:solidFill>
                  <a:srgbClr val="333F4F"/>
                </a:solidFill>
                <a:sym typeface="Arial" panose="020B0604020202020204" pitchFamily="34" charset="0"/>
              </a:endParaRPr>
            </a:p>
          </p:txBody>
        </p:sp>
        <p:sp>
          <p:nvSpPr>
            <p:cNvPr id="42006" name="稻壳儿小白白(http://dwz.cn/Wu2UP)"/>
            <p:cNvSpPr>
              <a:spLocks noEditPoints="1"/>
            </p:cNvSpPr>
            <p:nvPr/>
          </p:nvSpPr>
          <p:spPr bwMode="auto">
            <a:xfrm>
              <a:off x="7729539" y="2036764"/>
              <a:ext cx="379412" cy="314325"/>
            </a:xfrm>
            <a:custGeom>
              <a:avLst/>
              <a:gdLst>
                <a:gd name="T0" fmla="*/ 2147483646 w 287"/>
                <a:gd name="T1" fmla="*/ 2147483646 h 237"/>
                <a:gd name="T2" fmla="*/ 2147483646 w 287"/>
                <a:gd name="T3" fmla="*/ 2147483646 h 237"/>
                <a:gd name="T4" fmla="*/ 2147483646 w 287"/>
                <a:gd name="T5" fmla="*/ 2147483646 h 237"/>
                <a:gd name="T6" fmla="*/ 2147483646 w 287"/>
                <a:gd name="T7" fmla="*/ 2147483646 h 237"/>
                <a:gd name="T8" fmla="*/ 2147483646 w 287"/>
                <a:gd name="T9" fmla="*/ 2147483646 h 237"/>
                <a:gd name="T10" fmla="*/ 2147483646 w 287"/>
                <a:gd name="T11" fmla="*/ 2147483646 h 237"/>
                <a:gd name="T12" fmla="*/ 2147483646 w 287"/>
                <a:gd name="T13" fmla="*/ 2147483646 h 237"/>
                <a:gd name="T14" fmla="*/ 2147483646 w 287"/>
                <a:gd name="T15" fmla="*/ 2147483646 h 237"/>
                <a:gd name="T16" fmla="*/ 2147483646 w 287"/>
                <a:gd name="T17" fmla="*/ 2147483646 h 237"/>
                <a:gd name="T18" fmla="*/ 2147483646 w 287"/>
                <a:gd name="T19" fmla="*/ 2147483646 h 237"/>
                <a:gd name="T20" fmla="*/ 2147483646 w 287"/>
                <a:gd name="T21" fmla="*/ 2147483646 h 237"/>
                <a:gd name="T22" fmla="*/ 2147483646 w 287"/>
                <a:gd name="T23" fmla="*/ 2147483646 h 237"/>
                <a:gd name="T24" fmla="*/ 2147483646 w 287"/>
                <a:gd name="T25" fmla="*/ 2147483646 h 237"/>
                <a:gd name="T26" fmla="*/ 2147483646 w 287"/>
                <a:gd name="T27" fmla="*/ 2147483646 h 237"/>
                <a:gd name="T28" fmla="*/ 2147483646 w 287"/>
                <a:gd name="T29" fmla="*/ 2147483646 h 237"/>
                <a:gd name="T30" fmla="*/ 2147483646 w 287"/>
                <a:gd name="T31" fmla="*/ 2147483646 h 237"/>
                <a:gd name="T32" fmla="*/ 2147483646 w 287"/>
                <a:gd name="T33" fmla="*/ 2147483646 h 237"/>
                <a:gd name="T34" fmla="*/ 2147483646 w 287"/>
                <a:gd name="T35" fmla="*/ 2147483646 h 237"/>
                <a:gd name="T36" fmla="*/ 2147483646 w 287"/>
                <a:gd name="T37" fmla="*/ 2147483646 h 237"/>
                <a:gd name="T38" fmla="*/ 2147483646 w 287"/>
                <a:gd name="T39" fmla="*/ 2147483646 h 237"/>
                <a:gd name="T40" fmla="*/ 2147483646 w 287"/>
                <a:gd name="T41" fmla="*/ 2147483646 h 237"/>
                <a:gd name="T42" fmla="*/ 2147483646 w 287"/>
                <a:gd name="T43" fmla="*/ 2147483646 h 237"/>
                <a:gd name="T44" fmla="*/ 2147483646 w 287"/>
                <a:gd name="T45" fmla="*/ 2147483646 h 237"/>
                <a:gd name="T46" fmla="*/ 2147483646 w 287"/>
                <a:gd name="T47" fmla="*/ 2147483646 h 237"/>
                <a:gd name="T48" fmla="*/ 2147483646 w 287"/>
                <a:gd name="T49" fmla="*/ 2147483646 h 237"/>
                <a:gd name="T50" fmla="*/ 2147483646 w 287"/>
                <a:gd name="T51" fmla="*/ 2147483646 h 237"/>
                <a:gd name="T52" fmla="*/ 2147483646 w 287"/>
                <a:gd name="T53" fmla="*/ 2147483646 h 237"/>
                <a:gd name="T54" fmla="*/ 2147483646 w 287"/>
                <a:gd name="T55" fmla="*/ 2147483646 h 237"/>
                <a:gd name="T56" fmla="*/ 2147483646 w 287"/>
                <a:gd name="T57" fmla="*/ 2147483646 h 237"/>
                <a:gd name="T58" fmla="*/ 2147483646 w 287"/>
                <a:gd name="T59" fmla="*/ 2147483646 h 237"/>
                <a:gd name="T60" fmla="*/ 2147483646 w 287"/>
                <a:gd name="T61" fmla="*/ 2147483646 h 237"/>
                <a:gd name="T62" fmla="*/ 0 w 287"/>
                <a:gd name="T63" fmla="*/ 2147483646 h 237"/>
                <a:gd name="T64" fmla="*/ 0 w 287"/>
                <a:gd name="T65" fmla="*/ 2147483646 h 237"/>
                <a:gd name="T66" fmla="*/ 2147483646 w 287"/>
                <a:gd name="T67" fmla="*/ 2147483646 h 237"/>
                <a:gd name="T68" fmla="*/ 2147483646 w 287"/>
                <a:gd name="T69" fmla="*/ 0 h 237"/>
                <a:gd name="T70" fmla="*/ 2147483646 w 287"/>
                <a:gd name="T71" fmla="*/ 2147483646 h 237"/>
                <a:gd name="T72" fmla="*/ 2147483646 w 287"/>
                <a:gd name="T73" fmla="*/ 2147483646 h 237"/>
                <a:gd name="T74" fmla="*/ 2147483646 w 287"/>
                <a:gd name="T75" fmla="*/ 2147483646 h 237"/>
                <a:gd name="T76" fmla="*/ 2147483646 w 287"/>
                <a:gd name="T77" fmla="*/ 0 h 237"/>
                <a:gd name="T78" fmla="*/ 2147483646 w 287"/>
                <a:gd name="T79" fmla="*/ 2147483646 h 237"/>
                <a:gd name="T80" fmla="*/ 2147483646 w 287"/>
                <a:gd name="T81" fmla="*/ 2147483646 h 237"/>
                <a:gd name="T82" fmla="*/ 2147483646 w 287"/>
                <a:gd name="T83" fmla="*/ 2147483646 h 237"/>
                <a:gd name="T84" fmla="*/ 2147483646 w 287"/>
                <a:gd name="T85" fmla="*/ 2147483646 h 237"/>
                <a:gd name="T86" fmla="*/ 2147483646 w 287"/>
                <a:gd name="T87" fmla="*/ 2147483646 h 237"/>
                <a:gd name="T88" fmla="*/ 2147483646 w 287"/>
                <a:gd name="T89" fmla="*/ 2147483646 h 237"/>
                <a:gd name="T90" fmla="*/ 2147483646 w 287"/>
                <a:gd name="T91" fmla="*/ 2147483646 h 237"/>
                <a:gd name="T92" fmla="*/ 2147483646 w 287"/>
                <a:gd name="T93" fmla="*/ 2147483646 h 237"/>
                <a:gd name="T94" fmla="*/ 2147483646 w 287"/>
                <a:gd name="T95" fmla="*/ 2147483646 h 237"/>
                <a:gd name="T96" fmla="*/ 2147483646 w 287"/>
                <a:gd name="T97" fmla="*/ 2147483646 h 237"/>
                <a:gd name="T98" fmla="*/ 2147483646 w 287"/>
                <a:gd name="T99" fmla="*/ 2147483646 h 237"/>
                <a:gd name="T100" fmla="*/ 2147483646 w 287"/>
                <a:gd name="T101" fmla="*/ 2147483646 h 237"/>
                <a:gd name="T102" fmla="*/ 2147483646 w 287"/>
                <a:gd name="T103" fmla="*/ 2147483646 h 237"/>
                <a:gd name="T104" fmla="*/ 2147483646 w 287"/>
                <a:gd name="T105" fmla="*/ 2147483646 h 237"/>
                <a:gd name="T106" fmla="*/ 2147483646 w 287"/>
                <a:gd name="T107" fmla="*/ 2147483646 h 237"/>
                <a:gd name="T108" fmla="*/ 2147483646 w 287"/>
                <a:gd name="T109" fmla="*/ 2147483646 h 237"/>
                <a:gd name="T110" fmla="*/ 2147483646 w 287"/>
                <a:gd name="T111" fmla="*/ 2147483646 h 237"/>
                <a:gd name="T112" fmla="*/ 2147483646 w 287"/>
                <a:gd name="T113" fmla="*/ 2147483646 h 237"/>
                <a:gd name="T114" fmla="*/ 2147483646 w 287"/>
                <a:gd name="T115" fmla="*/ 2147483646 h 237"/>
                <a:gd name="T116" fmla="*/ 2147483646 w 287"/>
                <a:gd name="T117" fmla="*/ 2147483646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37"/>
                <a:gd name="T179" fmla="*/ 287 w 287"/>
                <a:gd name="T180" fmla="*/ 237 h 2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lstStyle/>
            <a:p>
              <a:endParaRPr lang="zh-CN" altLang="en-US"/>
            </a:p>
          </p:txBody>
        </p:sp>
        <p:sp>
          <p:nvSpPr>
            <p:cNvPr id="42007" name="稻壳儿小白白(http://dwz.cn/Wu2UP)"/>
            <p:cNvSpPr>
              <a:spLocks noChangeArrowheads="1"/>
            </p:cNvSpPr>
            <p:nvPr/>
          </p:nvSpPr>
          <p:spPr bwMode="auto">
            <a:xfrm flipH="1">
              <a:off x="3675064" y="5237166"/>
              <a:ext cx="549275" cy="547687"/>
            </a:xfrm>
            <a:prstGeom prst="ellipse">
              <a:avLst/>
            </a:prstGeom>
            <a:solidFill>
              <a:srgbClr val="333F4F"/>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nchor="ctr"/>
            <a:lstStyle/>
            <a:p>
              <a:pPr algn="ctr" eaLnBrk="1" hangingPunct="1">
                <a:buFont typeface="Arial" panose="020B0604020202020204" pitchFamily="34" charset="0"/>
                <a:buNone/>
              </a:pPr>
              <a:endParaRPr lang="en-AU" altLang="en-US" sz="1600">
                <a:solidFill>
                  <a:srgbClr val="333F4F"/>
                </a:solidFill>
                <a:sym typeface="Arial" panose="020B0604020202020204" pitchFamily="34" charset="0"/>
              </a:endParaRPr>
            </a:p>
          </p:txBody>
        </p:sp>
        <p:sp>
          <p:nvSpPr>
            <p:cNvPr id="42008" name="稻壳儿小白白(http://dwz.cn/Wu2UP)"/>
            <p:cNvSpPr/>
            <p:nvPr/>
          </p:nvSpPr>
          <p:spPr bwMode="auto">
            <a:xfrm>
              <a:off x="3771903" y="5337178"/>
              <a:ext cx="358775" cy="358775"/>
            </a:xfrm>
            <a:custGeom>
              <a:avLst/>
              <a:gdLst>
                <a:gd name="T0" fmla="*/ 2147483646 w 360"/>
                <a:gd name="T1" fmla="*/ 2147483646 h 360"/>
                <a:gd name="T2" fmla="*/ 2147483646 w 360"/>
                <a:gd name="T3" fmla="*/ 2147483646 h 360"/>
                <a:gd name="T4" fmla="*/ 2147483646 w 360"/>
                <a:gd name="T5" fmla="*/ 2147483646 h 360"/>
                <a:gd name="T6" fmla="*/ 2147483646 w 360"/>
                <a:gd name="T7" fmla="*/ 2147483646 h 360"/>
                <a:gd name="T8" fmla="*/ 2147483646 w 360"/>
                <a:gd name="T9" fmla="*/ 2147483646 h 360"/>
                <a:gd name="T10" fmla="*/ 2147483646 w 360"/>
                <a:gd name="T11" fmla="*/ 2147483646 h 360"/>
                <a:gd name="T12" fmla="*/ 2147483646 w 360"/>
                <a:gd name="T13" fmla="*/ 2147483646 h 360"/>
                <a:gd name="T14" fmla="*/ 2147483646 w 360"/>
                <a:gd name="T15" fmla="*/ 2147483646 h 360"/>
                <a:gd name="T16" fmla="*/ 0 w 360"/>
                <a:gd name="T17" fmla="*/ 2147483646 h 360"/>
                <a:gd name="T18" fmla="*/ 2147483646 w 360"/>
                <a:gd name="T19" fmla="*/ 2147483646 h 360"/>
                <a:gd name="T20" fmla="*/ 2147483646 w 360"/>
                <a:gd name="T21" fmla="*/ 2147483646 h 360"/>
                <a:gd name="T22" fmla="*/ 2147483646 w 360"/>
                <a:gd name="T23" fmla="*/ 2147483646 h 360"/>
                <a:gd name="T24" fmla="*/ 2147483646 w 360"/>
                <a:gd name="T25" fmla="*/ 2147483646 h 360"/>
                <a:gd name="T26" fmla="*/ 2147483646 w 360"/>
                <a:gd name="T27" fmla="*/ 2147483646 h 360"/>
                <a:gd name="T28" fmla="*/ 2147483646 w 360"/>
                <a:gd name="T29" fmla="*/ 2147483646 h 360"/>
                <a:gd name="T30" fmla="*/ 2147483646 w 360"/>
                <a:gd name="T31" fmla="*/ 2147483646 h 360"/>
                <a:gd name="T32" fmla="*/ 2147483646 w 360"/>
                <a:gd name="T33" fmla="*/ 2147483646 h 360"/>
                <a:gd name="T34" fmla="*/ 2147483646 w 360"/>
                <a:gd name="T35" fmla="*/ 2147483646 h 360"/>
                <a:gd name="T36" fmla="*/ 2147483646 w 360"/>
                <a:gd name="T37" fmla="*/ 2147483646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360"/>
                <a:gd name="T59" fmla="*/ 360 w 360"/>
                <a:gd name="T60" fmla="*/ 360 h 3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lstStyle/>
            <a:p>
              <a:endParaRPr lang="zh-CN" altLang="en-US"/>
            </a:p>
          </p:txBody>
        </p:sp>
        <p:sp>
          <p:nvSpPr>
            <p:cNvPr id="42009" name="稻壳儿小白白(http://dwz.cn/Wu2UP)"/>
            <p:cNvSpPr txBox="1">
              <a:spLocks noChangeArrowheads="1"/>
            </p:cNvSpPr>
            <p:nvPr/>
          </p:nvSpPr>
          <p:spPr bwMode="auto">
            <a:xfrm>
              <a:off x="1947866" y="1893890"/>
              <a:ext cx="195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buFont typeface="Arial" panose="020B0604020202020204" pitchFamily="34" charset="0"/>
                <a:buNone/>
              </a:pPr>
              <a:r>
                <a:rPr lang="zh-CN" altLang="en-US" b="1" dirty="0">
                  <a:solidFill>
                    <a:srgbClr val="333F4F"/>
                  </a:solidFill>
                  <a:sym typeface="Arial" panose="020B0604020202020204" pitchFamily="34" charset="0"/>
                </a:rPr>
                <a:t>产出指标</a:t>
              </a:r>
              <a:endParaRPr lang="en-US" altLang="zh-CN" b="1" dirty="0">
                <a:solidFill>
                  <a:srgbClr val="333F4F"/>
                </a:solidFill>
                <a:sym typeface="Arial" panose="020B0604020202020204" pitchFamily="34" charset="0"/>
              </a:endParaRPr>
            </a:p>
          </p:txBody>
        </p:sp>
        <p:sp>
          <p:nvSpPr>
            <p:cNvPr id="42010" name="稻壳儿小白白(http://dwz.cn/Wu2UP)"/>
            <p:cNvSpPr txBox="1">
              <a:spLocks noChangeArrowheads="1"/>
            </p:cNvSpPr>
            <p:nvPr/>
          </p:nvSpPr>
          <p:spPr bwMode="auto">
            <a:xfrm>
              <a:off x="420691" y="2216153"/>
              <a:ext cx="36258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dirty="0">
                  <a:solidFill>
                    <a:srgbClr val="333F4F"/>
                  </a:solidFill>
                  <a:sym typeface="Arial" panose="020B0604020202020204" pitchFamily="34" charset="0"/>
                </a:rPr>
                <a:t>产出指标是对预期产出的描述</a:t>
              </a:r>
              <a:r>
                <a:rPr lang="en-US" altLang="zh-CN" dirty="0">
                  <a:solidFill>
                    <a:srgbClr val="333F4F"/>
                  </a:solidFill>
                  <a:sym typeface="Arial" panose="020B0604020202020204" pitchFamily="34" charset="0"/>
                </a:rPr>
                <a:t>,</a:t>
              </a:r>
              <a:r>
                <a:rPr lang="zh-CN" altLang="en-US" dirty="0">
                  <a:solidFill>
                    <a:srgbClr val="333F4F"/>
                  </a:solidFill>
                  <a:sym typeface="Arial" panose="020B0604020202020204" pitchFamily="34" charset="0"/>
                </a:rPr>
                <a:t>包括数量指标、质量指标、时效指标、成本指标等。</a:t>
              </a:r>
              <a:endParaRPr lang="en-US" altLang="zh-CN" dirty="0">
                <a:solidFill>
                  <a:srgbClr val="333F4F"/>
                </a:solidFill>
                <a:sym typeface="Arial" panose="020B0604020202020204" pitchFamily="34" charset="0"/>
              </a:endParaRPr>
            </a:p>
          </p:txBody>
        </p:sp>
        <p:sp>
          <p:nvSpPr>
            <p:cNvPr id="42" name="文本框 8"/>
            <p:cNvSpPr txBox="1">
              <a:spLocks noChangeArrowheads="1"/>
            </p:cNvSpPr>
            <p:nvPr/>
          </p:nvSpPr>
          <p:spPr bwMode="auto">
            <a:xfrm>
              <a:off x="4421193" y="3690140"/>
              <a:ext cx="134222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041" tIns="53020" rIns="106041" bIns="530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sz="2000" b="1" dirty="0">
                  <a:latin typeface="微软雅黑" panose="020B0503020204020204" pitchFamily="34" charset="-122"/>
                  <a:ea typeface="微软雅黑" panose="020B0503020204020204" pitchFamily="34" charset="-122"/>
                </a:rPr>
                <a:t>绩效指标</a:t>
              </a:r>
              <a:endParaRPr lang="zh-CN" altLang="en-US" sz="2000" b="1" dirty="0">
                <a:latin typeface="微软雅黑" panose="020B0503020204020204" pitchFamily="34" charset="-122"/>
                <a:ea typeface="微软雅黑" panose="020B0503020204020204" pitchFamily="34" charset="-122"/>
              </a:endParaRPr>
            </a:p>
          </p:txBody>
        </p:sp>
        <p:sp>
          <p:nvSpPr>
            <p:cNvPr id="43" name="文本框 8"/>
            <p:cNvSpPr txBox="1">
              <a:spLocks noChangeArrowheads="1"/>
            </p:cNvSpPr>
            <p:nvPr/>
          </p:nvSpPr>
          <p:spPr bwMode="auto">
            <a:xfrm>
              <a:off x="6311509" y="3665320"/>
              <a:ext cx="134222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041" tIns="53020" rIns="106041" bIns="530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sz="2000" b="1" dirty="0">
                  <a:latin typeface="微软雅黑" panose="020B0503020204020204" pitchFamily="34" charset="-122"/>
                  <a:ea typeface="微软雅黑" panose="020B0503020204020204" pitchFamily="34" charset="-122"/>
                </a:rPr>
                <a:t>绩效标准</a:t>
              </a:r>
              <a:endParaRPr lang="zh-CN" altLang="en-US" sz="2000" b="1" dirty="0">
                <a:latin typeface="微软雅黑" panose="020B0503020204020204" pitchFamily="34" charset="-122"/>
                <a:ea typeface="微软雅黑" panose="020B0503020204020204" pitchFamily="34" charset="-122"/>
              </a:endParaRPr>
            </a:p>
          </p:txBody>
        </p:sp>
        <p:sp>
          <p:nvSpPr>
            <p:cNvPr id="44" name="稻壳儿小白白(http://dwz.cn/Wu2UP)"/>
            <p:cNvSpPr txBox="1">
              <a:spLocks noChangeArrowheads="1"/>
            </p:cNvSpPr>
            <p:nvPr/>
          </p:nvSpPr>
          <p:spPr bwMode="auto">
            <a:xfrm>
              <a:off x="1009655" y="3607209"/>
              <a:ext cx="195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buFont typeface="Arial" panose="020B0604020202020204" pitchFamily="34" charset="0"/>
                <a:buNone/>
              </a:pPr>
              <a:r>
                <a:rPr lang="zh-CN" altLang="en-US" b="1" dirty="0">
                  <a:solidFill>
                    <a:srgbClr val="333F4F"/>
                  </a:solidFill>
                  <a:sym typeface="Arial" panose="020B0604020202020204" pitchFamily="34" charset="0"/>
                </a:rPr>
                <a:t>效益指标</a:t>
              </a:r>
              <a:endParaRPr lang="en-US" altLang="zh-CN" b="1" dirty="0">
                <a:solidFill>
                  <a:srgbClr val="333F4F"/>
                </a:solidFill>
                <a:sym typeface="Arial" panose="020B0604020202020204" pitchFamily="34" charset="0"/>
              </a:endParaRPr>
            </a:p>
          </p:txBody>
        </p:sp>
        <p:sp>
          <p:nvSpPr>
            <p:cNvPr id="45" name="稻壳儿小白白(http://dwz.cn/Wu2UP)"/>
            <p:cNvSpPr txBox="1">
              <a:spLocks noChangeArrowheads="1"/>
            </p:cNvSpPr>
            <p:nvPr/>
          </p:nvSpPr>
          <p:spPr bwMode="auto">
            <a:xfrm>
              <a:off x="387749" y="4232055"/>
              <a:ext cx="40282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dirty="0">
                  <a:solidFill>
                    <a:srgbClr val="333F4F"/>
                  </a:solidFill>
                  <a:sym typeface="Arial" panose="020B0604020202020204" pitchFamily="34" charset="0"/>
                </a:rPr>
                <a:t>效益指标是对预期效果的描述</a:t>
              </a:r>
              <a:r>
                <a:rPr lang="en-US" altLang="zh-CN" dirty="0">
                  <a:solidFill>
                    <a:srgbClr val="333F4F"/>
                  </a:solidFill>
                  <a:sym typeface="Arial" panose="020B0604020202020204" pitchFamily="34" charset="0"/>
                </a:rPr>
                <a:t>,</a:t>
              </a:r>
              <a:r>
                <a:rPr lang="zh-CN" altLang="en-US" dirty="0">
                  <a:solidFill>
                    <a:srgbClr val="333F4F"/>
                  </a:solidFill>
                  <a:sym typeface="Arial" panose="020B0604020202020204" pitchFamily="34" charset="0"/>
                </a:rPr>
                <a:t>包括经济效益指标、社会效益指标、生态效益指标、可持续影响指标等。</a:t>
              </a:r>
              <a:endParaRPr lang="en-US" altLang="zh-CN" dirty="0">
                <a:solidFill>
                  <a:srgbClr val="333F4F"/>
                </a:solidFill>
                <a:sym typeface="Arial" panose="020B0604020202020204" pitchFamily="34" charset="0"/>
              </a:endParaRPr>
            </a:p>
          </p:txBody>
        </p:sp>
        <p:sp>
          <p:nvSpPr>
            <p:cNvPr id="46" name="稻壳儿小白白(http://dwz.cn/Wu2UP)"/>
            <p:cNvSpPr txBox="1">
              <a:spLocks noChangeArrowheads="1"/>
            </p:cNvSpPr>
            <p:nvPr/>
          </p:nvSpPr>
          <p:spPr bwMode="auto">
            <a:xfrm>
              <a:off x="2299893" y="5372509"/>
              <a:ext cx="12485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buFont typeface="Arial" panose="020B0604020202020204" pitchFamily="34" charset="0"/>
                <a:buNone/>
              </a:pPr>
              <a:r>
                <a:rPr lang="zh-CN" altLang="en-US" b="1" dirty="0">
                  <a:solidFill>
                    <a:srgbClr val="333F4F"/>
                  </a:solidFill>
                  <a:sym typeface="Arial" panose="020B0604020202020204" pitchFamily="34" charset="0"/>
                </a:rPr>
                <a:t>满意度指标</a:t>
              </a:r>
              <a:endParaRPr lang="en-US" altLang="zh-CN" b="1" dirty="0">
                <a:solidFill>
                  <a:srgbClr val="333F4F"/>
                </a:solidFill>
                <a:sym typeface="Arial" panose="020B0604020202020204" pitchFamily="34" charset="0"/>
              </a:endParaRPr>
            </a:p>
          </p:txBody>
        </p:sp>
        <p:sp>
          <p:nvSpPr>
            <p:cNvPr id="47" name="稻壳儿小白白(http://dwz.cn/Wu2UP)"/>
            <p:cNvSpPr txBox="1">
              <a:spLocks noChangeArrowheads="1"/>
            </p:cNvSpPr>
            <p:nvPr/>
          </p:nvSpPr>
          <p:spPr bwMode="auto">
            <a:xfrm>
              <a:off x="387749" y="5879715"/>
              <a:ext cx="49660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dirty="0"/>
                <a:t>满意度指标是反映服务对象或项目受益人的认可程度的指标。</a:t>
              </a:r>
              <a:endParaRPr lang="en-US" altLang="zh-CN" dirty="0">
                <a:solidFill>
                  <a:srgbClr val="333F4F"/>
                </a:solidFill>
                <a:sym typeface="Arial" panose="020B0604020202020204" pitchFamily="34" charset="0"/>
              </a:endParaRPr>
            </a:p>
          </p:txBody>
        </p:sp>
        <p:sp>
          <p:nvSpPr>
            <p:cNvPr id="48" name="稻壳儿小白白(http://dwz.cn/Wu2UP)"/>
            <p:cNvSpPr txBox="1">
              <a:spLocks noChangeArrowheads="1"/>
            </p:cNvSpPr>
            <p:nvPr/>
          </p:nvSpPr>
          <p:spPr bwMode="auto">
            <a:xfrm>
              <a:off x="8351442" y="1953055"/>
              <a:ext cx="1185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b="1" dirty="0">
                  <a:solidFill>
                    <a:srgbClr val="333F4F"/>
                  </a:solidFill>
                  <a:sym typeface="Arial" panose="020B0604020202020204" pitchFamily="34" charset="0"/>
                </a:rPr>
                <a:t>历史标准</a:t>
              </a:r>
              <a:endParaRPr lang="en-US" altLang="zh-CN" b="1" dirty="0">
                <a:solidFill>
                  <a:srgbClr val="333F4F"/>
                </a:solidFill>
                <a:sym typeface="Arial" panose="020B0604020202020204" pitchFamily="34" charset="0"/>
              </a:endParaRPr>
            </a:p>
          </p:txBody>
        </p:sp>
        <p:sp>
          <p:nvSpPr>
            <p:cNvPr id="49" name="稻壳儿小白白(http://dwz.cn/Wu2UP)"/>
            <p:cNvSpPr txBox="1">
              <a:spLocks noChangeArrowheads="1"/>
            </p:cNvSpPr>
            <p:nvPr/>
          </p:nvSpPr>
          <p:spPr bwMode="auto">
            <a:xfrm>
              <a:off x="8261350" y="2409821"/>
              <a:ext cx="36258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dirty="0"/>
                <a:t>指同类指标的历史数据等。</a:t>
              </a:r>
              <a:endParaRPr lang="en-US" altLang="zh-CN" dirty="0">
                <a:solidFill>
                  <a:srgbClr val="333F4F"/>
                </a:solidFill>
                <a:sym typeface="Arial" panose="020B0604020202020204" pitchFamily="34" charset="0"/>
              </a:endParaRPr>
            </a:p>
          </p:txBody>
        </p:sp>
        <p:sp>
          <p:nvSpPr>
            <p:cNvPr id="50" name="稻壳儿小白白(http://dwz.cn/Wu2UP)"/>
            <p:cNvSpPr txBox="1">
              <a:spLocks noChangeArrowheads="1"/>
            </p:cNvSpPr>
            <p:nvPr/>
          </p:nvSpPr>
          <p:spPr bwMode="auto">
            <a:xfrm>
              <a:off x="9236080" y="3568917"/>
              <a:ext cx="1185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b="1" dirty="0">
                  <a:solidFill>
                    <a:srgbClr val="333F4F"/>
                  </a:solidFill>
                  <a:sym typeface="Arial" panose="020B0604020202020204" pitchFamily="34" charset="0"/>
                </a:rPr>
                <a:t>行业标准</a:t>
              </a:r>
              <a:endParaRPr lang="en-US" altLang="zh-CN" b="1" dirty="0">
                <a:solidFill>
                  <a:srgbClr val="333F4F"/>
                </a:solidFill>
                <a:sym typeface="Arial" panose="020B0604020202020204" pitchFamily="34" charset="0"/>
              </a:endParaRPr>
            </a:p>
          </p:txBody>
        </p:sp>
        <p:sp>
          <p:nvSpPr>
            <p:cNvPr id="51" name="稻壳儿小白白(http://dwz.cn/Wu2UP)"/>
            <p:cNvSpPr txBox="1">
              <a:spLocks noChangeArrowheads="1"/>
            </p:cNvSpPr>
            <p:nvPr/>
          </p:nvSpPr>
          <p:spPr bwMode="auto">
            <a:xfrm>
              <a:off x="8051800" y="4171322"/>
              <a:ext cx="36258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dirty="0"/>
                <a:t>是指国家公布的行业指标数据等。</a:t>
              </a:r>
              <a:endParaRPr lang="en-US" altLang="zh-CN" dirty="0">
                <a:solidFill>
                  <a:srgbClr val="333F4F"/>
                </a:solidFill>
                <a:sym typeface="Arial" panose="020B0604020202020204" pitchFamily="34" charset="0"/>
              </a:endParaRPr>
            </a:p>
          </p:txBody>
        </p:sp>
        <p:sp>
          <p:nvSpPr>
            <p:cNvPr id="53" name="稻壳儿小白白(http://dwz.cn/Wu2UP)"/>
            <p:cNvSpPr txBox="1">
              <a:spLocks noChangeArrowheads="1"/>
            </p:cNvSpPr>
            <p:nvPr/>
          </p:nvSpPr>
          <p:spPr bwMode="auto">
            <a:xfrm>
              <a:off x="8698317" y="5362980"/>
              <a:ext cx="1185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b="1" dirty="0">
                  <a:solidFill>
                    <a:srgbClr val="333F4F"/>
                  </a:solidFill>
                  <a:sym typeface="Arial" panose="020B0604020202020204" pitchFamily="34" charset="0"/>
                </a:rPr>
                <a:t>历史标准</a:t>
              </a:r>
              <a:endParaRPr lang="en-US" altLang="zh-CN" b="1" dirty="0">
                <a:solidFill>
                  <a:srgbClr val="333F4F"/>
                </a:solidFill>
                <a:sym typeface="Arial" panose="020B0604020202020204" pitchFamily="34" charset="0"/>
              </a:endParaRPr>
            </a:p>
          </p:txBody>
        </p:sp>
        <p:sp>
          <p:nvSpPr>
            <p:cNvPr id="54" name="稻壳儿小白白(http://dwz.cn/Wu2UP)"/>
            <p:cNvSpPr txBox="1">
              <a:spLocks noChangeArrowheads="1"/>
            </p:cNvSpPr>
            <p:nvPr/>
          </p:nvSpPr>
          <p:spPr bwMode="auto">
            <a:xfrm>
              <a:off x="8351442" y="5879715"/>
              <a:ext cx="38258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dirty="0"/>
                <a:t>是指预先制定的目标、计划、预算、定额等数据</a:t>
              </a:r>
              <a:endParaRPr lang="en-US" altLang="zh-CN" dirty="0">
                <a:solidFill>
                  <a:srgbClr val="333F4F"/>
                </a:solidFill>
                <a:sym typeface="Arial" panose="020B0604020202020204" pitchFamily="34" charset="0"/>
              </a:endParaRPr>
            </a:p>
          </p:txBody>
        </p:sp>
      </p:grpSp>
      <p:grpSp>
        <p:nvGrpSpPr>
          <p:cNvPr id="41" name="组合 40"/>
          <p:cNvGrpSpPr/>
          <p:nvPr/>
        </p:nvGrpSpPr>
        <p:grpSpPr>
          <a:xfrm>
            <a:off x="-602332" y="141276"/>
            <a:ext cx="7413505" cy="984885"/>
            <a:chOff x="-633047" y="224137"/>
            <a:chExt cx="6330461" cy="984885"/>
          </a:xfrm>
        </p:grpSpPr>
        <p:sp>
          <p:nvSpPr>
            <p:cNvPr id="52"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目标管理    </a:t>
              </a:r>
              <a:r>
                <a:rPr lang="zh-CN" altLang="en-US" sz="2400" dirty="0">
                  <a:solidFill>
                    <a:schemeClr val="accent1"/>
                  </a:solidFill>
                  <a:latin typeface="华文细黑" panose="02010600040101010101" pitchFamily="2" charset="-122"/>
                  <a:ea typeface="华文细黑" panose="02010600040101010101" pitchFamily="2" charset="-122"/>
                </a:rPr>
                <a:t>目标设置标准和细化</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55" name="直接连接符 54"/>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3" name="文本框 2"/>
          <p:cNvSpPr txBox="1"/>
          <p:nvPr/>
        </p:nvSpPr>
        <p:spPr>
          <a:xfrm>
            <a:off x="364490" y="873760"/>
            <a:ext cx="5364480" cy="483235"/>
          </a:xfrm>
          <a:prstGeom prst="rect">
            <a:avLst/>
          </a:prstGeom>
          <a:noFill/>
        </p:spPr>
        <p:txBody>
          <a:bodyPr wrap="none" rtlCol="0">
            <a:spAutoFit/>
          </a:bodyPr>
          <a:p>
            <a:r>
              <a:rPr lang="zh-CN" altLang="en-US" sz="2400" b="1">
                <a:solidFill>
                  <a:schemeClr val="accent2">
                    <a:lumMod val="75000"/>
                  </a:schemeClr>
                </a:solidFill>
              </a:rPr>
              <a:t>绩效指标是绩效目标的细化和量化描述</a:t>
            </a:r>
            <a:endParaRPr lang="zh-CN" altLang="en-US" sz="2400" b="1">
              <a:solidFill>
                <a:schemeClr val="accent2">
                  <a:lumMod val="75000"/>
                </a:schemeClr>
              </a:solidFill>
            </a:endParaRPr>
          </a:p>
        </p:txBody>
      </p:sp>
      <p:sp>
        <p:nvSpPr>
          <p:cNvPr id="100" name="文本框 99"/>
          <p:cNvSpPr txBox="1"/>
          <p:nvPr/>
        </p:nvSpPr>
        <p:spPr>
          <a:xfrm>
            <a:off x="6447790" y="745490"/>
            <a:ext cx="5366385" cy="848995"/>
          </a:xfrm>
          <a:prstGeom prst="rect">
            <a:avLst/>
          </a:prstGeom>
          <a:noFill/>
          <a:ln w="9525">
            <a:noFill/>
          </a:ln>
        </p:spPr>
        <p:txBody>
          <a:bodyPr wrap="square">
            <a:spAutoFit/>
          </a:bodyPr>
          <a:p>
            <a:pPr marL="0" indent="0" algn="l"/>
            <a:r>
              <a:rPr lang="zh-CN" altLang="en-US" sz="2400" b="1" u="none">
                <a:solidFill>
                  <a:schemeClr val="accent2">
                    <a:lumMod val="75000"/>
                  </a:schemeClr>
                </a:solidFill>
              </a:rPr>
              <a:t>绩效标准是设置绩效指标时所依据或参考的标准</a:t>
            </a:r>
            <a:endParaRPr lang="zh-CN" altLang="en-US"/>
          </a:p>
        </p:txBody>
      </p:sp>
    </p:spTree>
    <p:custDataLst>
      <p:tags r:id="rId1"/>
    </p:custDataLst>
  </p:cSld>
  <p:clrMapOvr>
    <a:masterClrMapping/>
  </p:clrMapOvr>
  <p:transition spd="slow" advClick="0" advTm="6191">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87120" y="441960"/>
            <a:ext cx="5080000" cy="518160"/>
          </a:xfrm>
          <a:prstGeom prst="rect">
            <a:avLst/>
          </a:prstGeom>
          <a:noFill/>
          <a:ln w="9525">
            <a:noFill/>
          </a:ln>
        </p:spPr>
        <p:txBody>
          <a:bodyPr>
            <a:spAutoFit/>
          </a:bodyPr>
          <a:p>
            <a:pPr marL="0" indent="0" algn="l"/>
            <a:r>
              <a:rPr lang="zh-CN" altLang="en-US" sz="2800" b="1" u="none">
                <a:solidFill>
                  <a:srgbClr val="323232"/>
                </a:solidFill>
                <a:latin typeface="仿宋_GB2312" panose="02010609030101010101" pitchFamily="1" charset="-122"/>
                <a:ea typeface="仿宋_GB2312" panose="02010609030101010101" pitchFamily="1" charset="-122"/>
                <a:cs typeface="仿宋_GB2312" panose="02010609030101010101" pitchFamily="1" charset="-122"/>
              </a:rPr>
              <a:t>预算绩效目标设置要求</a:t>
            </a:r>
            <a:endParaRPr lang="zh-CN" altLang="en-US" sz="2800" b="1" u="none">
              <a:solidFill>
                <a:srgbClr val="323232"/>
              </a:solidFill>
              <a:latin typeface="仿宋_GB2312" panose="02010609030101010101" pitchFamily="1" charset="-122"/>
              <a:ea typeface="仿宋_GB2312" panose="02010609030101010101" pitchFamily="1" charset="-122"/>
              <a:cs typeface="仿宋_GB2312" panose="02010609030101010101" pitchFamily="1" charset="-122"/>
            </a:endParaRPr>
          </a:p>
        </p:txBody>
      </p:sp>
      <p:sp>
        <p:nvSpPr>
          <p:cNvPr id="2" name="文本框 1"/>
          <p:cNvSpPr txBox="1"/>
          <p:nvPr/>
        </p:nvSpPr>
        <p:spPr>
          <a:xfrm>
            <a:off x="554355" y="1051560"/>
            <a:ext cx="10671810" cy="5638800"/>
          </a:xfrm>
          <a:prstGeom prst="rect">
            <a:avLst/>
          </a:prstGeom>
          <a:noFill/>
          <a:ln w="9525">
            <a:noFill/>
          </a:ln>
        </p:spPr>
        <p:txBody>
          <a:bodyPr wrap="square">
            <a:spAutoFit/>
          </a:bodyPr>
          <a:p>
            <a:pPr marL="0" indent="406400" algn="l"/>
            <a:r>
              <a:rPr lang="zh-CN" altLang="en-US" sz="2800" b="1" u="none">
                <a:solidFill>
                  <a:schemeClr val="accent2">
                    <a:lumMod val="75000"/>
                  </a:schemeClr>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项目绩效目标设置</a:t>
            </a:r>
            <a:endParaRPr lang="zh-CN" altLang="en-US" sz="2800" b="1" u="none">
              <a:solidFill>
                <a:schemeClr val="accent2">
                  <a:lumMod val="75000"/>
                </a:schemeClr>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对项目的功能进行梳理，包括资金性质、预期投入、支出范围、实施内容、工作任务、受益对象等，明确项目的功能特性。</a:t>
            </a:r>
            <a:endParaRPr lang="zh-CN" altLang="en-US"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2.</a:t>
            </a:r>
            <a:r>
              <a:rPr lang="zh-CN" altLang="en-US"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依据该项目的功能特性，预计项目实施在一定时期内所要达到的总体产出和效果，确定项目所要实现的总体目标，并以定量和定性指标相结合的方式进行表述。</a:t>
            </a:r>
            <a:endParaRPr lang="zh-CN" altLang="en-US"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3.</a:t>
            </a:r>
            <a:r>
              <a:rPr lang="zh-CN" altLang="en-US"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将项目支出总体目标进行细化分解，从中概括、提炼出最能反映总体目标预期实现程度的关键性指标，并将其确定为相应的绩效指标。</a:t>
            </a:r>
            <a:endParaRPr lang="zh-CN" altLang="en-US"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endParaRPr>
          </a:p>
          <a:p>
            <a:pPr marL="0" indent="406400" algn="l"/>
            <a:r>
              <a:rPr lang="en-US" altLang="zh-CN"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4.</a:t>
            </a:r>
            <a:r>
              <a:rPr lang="zh-CN" altLang="en-US"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通过收集相关基准数据，如过去三年的平均值、以前某年度的数值、平均趋势、类似项目的先进水平、行业标准、经验标准等，确定绩效标准，并结合项目预期进度、预计投入等情况，确定绩效指标的具体数值</a:t>
            </a:r>
            <a:r>
              <a:rPr lang="zh-CN" altLang="en-US" sz="2800" b="0"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a:t>
            </a:r>
            <a:endParaRPr lang="zh-CN" altLang="en-US" sz="2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47528" y="1124744"/>
            <a:ext cx="8229600" cy="4752528"/>
          </a:xfrm>
        </p:spPr>
        <p:txBody>
          <a:bodyPr/>
          <a:lstStyle/>
          <a:p>
            <a:r>
              <a:rPr lang="zh-CN" altLang="en-US" sz="2400" b="1" dirty="0">
                <a:solidFill>
                  <a:srgbClr val="002060"/>
                </a:solidFill>
              </a:rPr>
              <a:t>（</a:t>
            </a:r>
            <a:r>
              <a:rPr lang="en-US" altLang="zh-CN" sz="2400" b="1" dirty="0">
                <a:solidFill>
                  <a:srgbClr val="002060"/>
                </a:solidFill>
              </a:rPr>
              <a:t>1</a:t>
            </a:r>
            <a:r>
              <a:rPr lang="zh-CN" altLang="en-US" sz="2400" b="1" dirty="0">
                <a:solidFill>
                  <a:srgbClr val="002060"/>
                </a:solidFill>
              </a:rPr>
              <a:t>）对项目的功能进行梳理，包括资金性质、预期投入、支出范围、实施内容、工作任务、受益对象等，明确项目的功能特性。</a:t>
            </a:r>
            <a:endParaRPr lang="en-US" altLang="zh-CN" sz="2400" b="1" dirty="0">
              <a:solidFill>
                <a:srgbClr val="002060"/>
              </a:solidFill>
            </a:endParaRPr>
          </a:p>
          <a:p>
            <a:r>
              <a:rPr lang="zh-CN" altLang="en-US" sz="2400" b="1" dirty="0">
                <a:solidFill>
                  <a:srgbClr val="002060"/>
                </a:solidFill>
              </a:rPr>
              <a:t>（</a:t>
            </a:r>
            <a:r>
              <a:rPr lang="en-US" altLang="zh-CN" sz="2400" b="1" dirty="0">
                <a:solidFill>
                  <a:srgbClr val="002060"/>
                </a:solidFill>
              </a:rPr>
              <a:t>2</a:t>
            </a:r>
            <a:r>
              <a:rPr lang="zh-CN" altLang="en-US" sz="2400" b="1" dirty="0">
                <a:solidFill>
                  <a:srgbClr val="002060"/>
                </a:solidFill>
              </a:rPr>
              <a:t>）依据项目的功能特性，预计项目实施在一段时期要达到的总体产出和效果，确定项目所要实现的总体目标，并以定量和定性相结合的方式进行表达。</a:t>
            </a:r>
            <a:endParaRPr lang="en-US" altLang="zh-CN" sz="2400" b="1" dirty="0">
              <a:solidFill>
                <a:srgbClr val="002060"/>
              </a:solidFill>
            </a:endParaRPr>
          </a:p>
          <a:p>
            <a:r>
              <a:rPr lang="zh-CN" altLang="en-US" sz="2400" b="1" dirty="0">
                <a:solidFill>
                  <a:srgbClr val="002060"/>
                </a:solidFill>
              </a:rPr>
              <a:t>（</a:t>
            </a:r>
            <a:r>
              <a:rPr lang="en-US" altLang="zh-CN" sz="2400" b="1" dirty="0">
                <a:solidFill>
                  <a:srgbClr val="002060"/>
                </a:solidFill>
              </a:rPr>
              <a:t>3</a:t>
            </a:r>
            <a:r>
              <a:rPr lang="zh-CN" altLang="en-US" sz="2400" b="1" dirty="0">
                <a:solidFill>
                  <a:srgbClr val="002060"/>
                </a:solidFill>
              </a:rPr>
              <a:t>）对项目支出总体目标进行细化分解，从中概括、提炼出最能反映总体目标预期实现程度的关键性指标，将其确定为相应的绩效指标。</a:t>
            </a:r>
            <a:endParaRPr lang="en-US" altLang="zh-CN" sz="2400" b="1" dirty="0">
              <a:solidFill>
                <a:srgbClr val="002060"/>
              </a:solidFill>
            </a:endParaRPr>
          </a:p>
          <a:p>
            <a:r>
              <a:rPr lang="zh-CN" altLang="en-US" sz="2400" b="1" dirty="0">
                <a:solidFill>
                  <a:srgbClr val="002060"/>
                </a:solidFill>
              </a:rPr>
              <a:t>（</a:t>
            </a:r>
            <a:r>
              <a:rPr lang="en-US" altLang="zh-CN" sz="2400" b="1" dirty="0">
                <a:solidFill>
                  <a:srgbClr val="002060"/>
                </a:solidFill>
              </a:rPr>
              <a:t>4</a:t>
            </a:r>
            <a:r>
              <a:rPr lang="zh-CN" altLang="en-US" sz="2400" b="1" dirty="0">
                <a:solidFill>
                  <a:srgbClr val="002060"/>
                </a:solidFill>
              </a:rPr>
              <a:t>）通过收集相关基准数据，确定绩效标准，并结合项目预期进展、预期投入等情况，确定绩效指标具体数值。</a:t>
            </a:r>
            <a:endParaRPr lang="zh-CN" altLang="en-US" sz="2400" b="1" dirty="0">
              <a:solidFill>
                <a:srgbClr val="002060"/>
              </a:solidFill>
            </a:endParaRPr>
          </a:p>
        </p:txBody>
      </p:sp>
      <p:sp>
        <p:nvSpPr>
          <p:cNvPr id="3" name="标题 2"/>
          <p:cNvSpPr>
            <a:spLocks noGrp="1"/>
          </p:cNvSpPr>
          <p:nvPr>
            <p:ph type="title"/>
          </p:nvPr>
        </p:nvSpPr>
        <p:spPr/>
        <p:txBody>
          <a:bodyPr/>
          <a:lstStyle/>
          <a:p>
            <a:r>
              <a:rPr lang="en-US" altLang="zh-CN" b="1" dirty="0">
                <a:solidFill>
                  <a:srgbClr val="002060"/>
                </a:solidFill>
                <a:latin typeface="+mn-ea"/>
                <a:ea typeface="+mn-ea"/>
              </a:rPr>
              <a:t>6.</a:t>
            </a:r>
            <a:r>
              <a:rPr lang="zh-CN" altLang="en-US" b="1" dirty="0">
                <a:solidFill>
                  <a:srgbClr val="002060"/>
                </a:solidFill>
                <a:latin typeface="+mn-ea"/>
                <a:ea typeface="+mn-ea"/>
              </a:rPr>
              <a:t>项目绩效目标设定</a:t>
            </a:r>
            <a:endParaRPr lang="zh-CN" altLang="en-US" b="1" dirty="0">
              <a:solidFill>
                <a:srgbClr val="002060"/>
              </a:solidFill>
              <a:latin typeface="+mn-ea"/>
              <a:ea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2135560" y="332656"/>
            <a:ext cx="6912744" cy="432000"/>
          </a:xfrm>
        </p:spPr>
        <p:txBody>
          <a:bodyPr/>
          <a:lstStyle/>
          <a:p>
            <a:pPr algn="ctr"/>
            <a:r>
              <a:rPr lang="zh-CN" altLang="en-US" sz="3200" b="1" dirty="0">
                <a:solidFill>
                  <a:srgbClr val="002060"/>
                </a:solidFill>
                <a:latin typeface="+mn-ea"/>
                <a:ea typeface="+mn-ea"/>
              </a:rPr>
              <a:t>案例</a:t>
            </a:r>
            <a:r>
              <a:rPr lang="en-US" altLang="zh-CN" sz="3200" b="1" dirty="0">
                <a:solidFill>
                  <a:srgbClr val="002060"/>
                </a:solidFill>
                <a:latin typeface="+mn-ea"/>
                <a:ea typeface="+mn-ea"/>
              </a:rPr>
              <a:t>4   </a:t>
            </a:r>
            <a:r>
              <a:rPr lang="zh-CN" altLang="en-US" sz="3200" b="1" dirty="0">
                <a:solidFill>
                  <a:srgbClr val="002060"/>
                </a:solidFill>
                <a:latin typeface="+mn-ea"/>
                <a:ea typeface="+mn-ea"/>
              </a:rPr>
              <a:t>优秀绩效目标推荐</a:t>
            </a:r>
            <a:endParaRPr lang="zh-CN" altLang="en-US" sz="3200" dirty="0">
              <a:solidFill>
                <a:srgbClr val="002060"/>
              </a:solidFill>
              <a:latin typeface="+mn-ea"/>
              <a:ea typeface="+mn-ea"/>
            </a:endParaRPr>
          </a:p>
        </p:txBody>
      </p:sp>
      <p:sp>
        <p:nvSpPr>
          <p:cNvPr id="5" name="内容占位符 4"/>
          <p:cNvSpPr>
            <a:spLocks noGrp="1"/>
          </p:cNvSpPr>
          <p:nvPr>
            <p:ph idx="1"/>
          </p:nvPr>
        </p:nvSpPr>
        <p:spPr>
          <a:xfrm>
            <a:off x="1847528" y="1052736"/>
            <a:ext cx="8229600" cy="4752528"/>
          </a:xfrm>
        </p:spPr>
        <p:txBody>
          <a:bodyPr/>
          <a:lstStyle/>
          <a:p>
            <a:r>
              <a:rPr lang="zh-CN" altLang="zh-CN" sz="2400" b="1" dirty="0">
                <a:solidFill>
                  <a:srgbClr val="FF0000"/>
                </a:solidFill>
              </a:rPr>
              <a:t>长期绩效目标</a:t>
            </a:r>
            <a:endParaRPr lang="en-US" altLang="zh-CN" sz="2400" b="1" dirty="0">
              <a:solidFill>
                <a:srgbClr val="FF0000"/>
              </a:solidFill>
            </a:endParaRPr>
          </a:p>
          <a:p>
            <a:r>
              <a:rPr lang="zh-CN" altLang="zh-CN" sz="2400" dirty="0">
                <a:solidFill>
                  <a:srgbClr val="002060"/>
                </a:solidFill>
              </a:rPr>
              <a:t>通过连续参加世界技能大赛，积累开展技能竞赛经验，实现以世界技能大赛为龙头，带动国内竞赛工作协调发展、以竞赛工作促进职业技能培训和人才队伍建设的新局面。</a:t>
            </a:r>
            <a:endParaRPr lang="zh-CN" altLang="zh-CN" sz="2400" dirty="0">
              <a:solidFill>
                <a:srgbClr val="002060"/>
              </a:solidFill>
            </a:endParaRPr>
          </a:p>
          <a:p>
            <a:r>
              <a:rPr lang="zh-CN" altLang="zh-CN" sz="2400" b="1" dirty="0">
                <a:solidFill>
                  <a:srgbClr val="FF0000"/>
                </a:solidFill>
              </a:rPr>
              <a:t>年度绩效目标</a:t>
            </a:r>
            <a:endParaRPr lang="en-US" altLang="zh-CN" sz="2400" b="1" dirty="0">
              <a:solidFill>
                <a:srgbClr val="FF0000"/>
              </a:solidFill>
            </a:endParaRPr>
          </a:p>
          <a:p>
            <a:r>
              <a:rPr lang="zh-CN" altLang="zh-CN" sz="2400" dirty="0">
                <a:solidFill>
                  <a:srgbClr val="002060"/>
                </a:solidFill>
              </a:rPr>
              <a:t>组织开展参赛选手集训活动；开展国内外技术交流等活动，组织参加第</a:t>
            </a:r>
            <a:r>
              <a:rPr lang="en-US" altLang="zh-CN" sz="2400" dirty="0">
                <a:solidFill>
                  <a:srgbClr val="002060"/>
                </a:solidFill>
              </a:rPr>
              <a:t>43</a:t>
            </a:r>
            <a:r>
              <a:rPr lang="zh-CN" altLang="zh-CN" sz="2400" dirty="0">
                <a:solidFill>
                  <a:srgbClr val="002060"/>
                </a:solidFill>
              </a:rPr>
              <a:t>届世界技能大赛，力争取得优异成绩，实现金牌零的突破。</a:t>
            </a:r>
            <a:endParaRPr lang="zh-CN" altLang="zh-CN" sz="2400" dirty="0">
              <a:solidFill>
                <a:srgbClr val="002060"/>
              </a:solidFill>
            </a:endParaRPr>
          </a:p>
        </p:txBody>
      </p:sp>
      <p:pic>
        <p:nvPicPr>
          <p:cNvPr id="90114" name="Picture 2" descr="http://thumbs.dreamstime.com/z/%E4%B8%AD%E5%BF%83%E7%9B%AE%E6%A0%87-17303790.jpg"/>
          <p:cNvPicPr>
            <a:picLocks noChangeAspect="1" noChangeArrowheads="1"/>
          </p:cNvPicPr>
          <p:nvPr/>
        </p:nvPicPr>
        <p:blipFill>
          <a:blip r:embed="rId1" cstate="print"/>
          <a:srcRect/>
          <a:stretch>
            <a:fillRect/>
          </a:stretch>
        </p:blipFill>
        <p:spPr bwMode="auto">
          <a:xfrm>
            <a:off x="6384032" y="3933056"/>
            <a:ext cx="3852937" cy="216024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4" name="内容占位符 4"/>
          <p:cNvSpPr>
            <a:spLocks noGrp="1"/>
          </p:cNvSpPr>
          <p:nvPr>
            <p:ph idx="1"/>
          </p:nvPr>
        </p:nvSpPr>
        <p:spPr>
          <a:xfrm>
            <a:off x="1991544" y="908720"/>
            <a:ext cx="8229600" cy="4752528"/>
          </a:xfrm>
        </p:spPr>
        <p:txBody>
          <a:bodyPr/>
          <a:lstStyle/>
          <a:p>
            <a:r>
              <a:rPr lang="zh-CN" altLang="en-US" b="1" dirty="0">
                <a:solidFill>
                  <a:srgbClr val="FF0000"/>
                </a:solidFill>
              </a:rPr>
              <a:t>产出</a:t>
            </a:r>
            <a:r>
              <a:rPr lang="zh-CN" altLang="zh-CN" b="1" dirty="0">
                <a:solidFill>
                  <a:srgbClr val="FF0000"/>
                </a:solidFill>
              </a:rPr>
              <a:t>数量指标</a:t>
            </a:r>
            <a:endParaRPr lang="en-US" altLang="zh-CN" b="1" dirty="0">
              <a:solidFill>
                <a:srgbClr val="FF0000"/>
              </a:solidFill>
            </a:endParaRPr>
          </a:p>
          <a:p>
            <a:r>
              <a:rPr lang="zh-CN" altLang="zh-CN" dirty="0">
                <a:solidFill>
                  <a:srgbClr val="002060"/>
                </a:solidFill>
              </a:rPr>
              <a:t>参赛项目</a:t>
            </a:r>
            <a:r>
              <a:rPr lang="en-US" altLang="zh-CN" dirty="0">
                <a:solidFill>
                  <a:srgbClr val="002060"/>
                </a:solidFill>
              </a:rPr>
              <a:t>29</a:t>
            </a:r>
            <a:r>
              <a:rPr lang="zh-CN" altLang="zh-CN" dirty="0">
                <a:solidFill>
                  <a:srgbClr val="002060"/>
                </a:solidFill>
              </a:rPr>
              <a:t>个、确定集训基地</a:t>
            </a:r>
            <a:r>
              <a:rPr lang="en-US" altLang="zh-CN" dirty="0">
                <a:solidFill>
                  <a:srgbClr val="002060"/>
                </a:solidFill>
              </a:rPr>
              <a:t>29</a:t>
            </a:r>
            <a:r>
              <a:rPr lang="zh-CN" altLang="zh-CN" dirty="0">
                <a:solidFill>
                  <a:srgbClr val="002060"/>
                </a:solidFill>
              </a:rPr>
              <a:t>个、开展技术交流活动</a:t>
            </a:r>
            <a:r>
              <a:rPr lang="en-US" altLang="zh-CN" dirty="0">
                <a:solidFill>
                  <a:srgbClr val="002060"/>
                </a:solidFill>
              </a:rPr>
              <a:t>3</a:t>
            </a:r>
            <a:r>
              <a:rPr lang="zh-CN" altLang="zh-CN" dirty="0">
                <a:solidFill>
                  <a:srgbClr val="002060"/>
                </a:solidFill>
              </a:rPr>
              <a:t>个；开展课题研究</a:t>
            </a:r>
            <a:r>
              <a:rPr lang="en-US" altLang="zh-CN" dirty="0">
                <a:solidFill>
                  <a:srgbClr val="002060"/>
                </a:solidFill>
              </a:rPr>
              <a:t>4</a:t>
            </a:r>
            <a:r>
              <a:rPr lang="zh-CN" altLang="zh-CN" dirty="0">
                <a:solidFill>
                  <a:srgbClr val="002060"/>
                </a:solidFill>
              </a:rPr>
              <a:t>项；组织参加</a:t>
            </a:r>
            <a:r>
              <a:rPr lang="en-US" altLang="zh-CN" dirty="0">
                <a:solidFill>
                  <a:srgbClr val="002060"/>
                </a:solidFill>
              </a:rPr>
              <a:t>43</a:t>
            </a:r>
            <a:r>
              <a:rPr lang="zh-CN" altLang="zh-CN" dirty="0">
                <a:solidFill>
                  <a:srgbClr val="002060"/>
                </a:solidFill>
              </a:rPr>
              <a:t>届世界技能大赛及英国和大洋洲技能大赛；开展世界技能大赛宣传工作。</a:t>
            </a:r>
            <a:endParaRPr lang="zh-CN" altLang="zh-CN" dirty="0">
              <a:solidFill>
                <a:srgbClr val="002060"/>
              </a:solidFill>
            </a:endParaRPr>
          </a:p>
          <a:p>
            <a:r>
              <a:rPr lang="zh-CN" altLang="en-US" b="1" dirty="0">
                <a:solidFill>
                  <a:srgbClr val="FF0000"/>
                </a:solidFill>
              </a:rPr>
              <a:t>产出</a:t>
            </a:r>
            <a:r>
              <a:rPr lang="zh-CN" altLang="zh-CN" b="1" dirty="0">
                <a:solidFill>
                  <a:srgbClr val="FF0000"/>
                </a:solidFill>
              </a:rPr>
              <a:t>质量指标</a:t>
            </a:r>
            <a:endParaRPr lang="en-US" altLang="zh-CN" b="1" dirty="0">
              <a:solidFill>
                <a:srgbClr val="FF0000"/>
              </a:solidFill>
            </a:endParaRPr>
          </a:p>
          <a:p>
            <a:r>
              <a:rPr lang="zh-CN" altLang="zh-CN" dirty="0">
                <a:solidFill>
                  <a:srgbClr val="002060"/>
                </a:solidFill>
              </a:rPr>
              <a:t>参加第</a:t>
            </a:r>
            <a:r>
              <a:rPr lang="en-US" altLang="zh-CN" dirty="0">
                <a:solidFill>
                  <a:srgbClr val="002060"/>
                </a:solidFill>
              </a:rPr>
              <a:t>43</a:t>
            </a:r>
            <a:r>
              <a:rPr lang="zh-CN" altLang="zh-CN" dirty="0">
                <a:solidFill>
                  <a:srgbClr val="002060"/>
                </a:solidFill>
              </a:rPr>
              <a:t>届世界技能大赛六大类</a:t>
            </a:r>
            <a:r>
              <a:rPr lang="en-US" altLang="zh-CN" dirty="0">
                <a:solidFill>
                  <a:srgbClr val="002060"/>
                </a:solidFill>
              </a:rPr>
              <a:t>29</a:t>
            </a:r>
            <a:r>
              <a:rPr lang="zh-CN" altLang="zh-CN" dirty="0">
                <a:solidFill>
                  <a:srgbClr val="002060"/>
                </a:solidFill>
              </a:rPr>
              <a:t>个项目的比赛，力争取得更加优异的成绩，实现金牌零的突破。</a:t>
            </a:r>
            <a:endParaRPr lang="en-US" altLang="zh-CN" dirty="0">
              <a:solidFill>
                <a:srgbClr val="002060"/>
              </a:solidFill>
            </a:endParaRPr>
          </a:p>
          <a:p>
            <a:r>
              <a:rPr lang="zh-CN" altLang="en-US" b="1" dirty="0">
                <a:solidFill>
                  <a:srgbClr val="FF0000"/>
                </a:solidFill>
              </a:rPr>
              <a:t>产出进度指标</a:t>
            </a:r>
            <a:endParaRPr lang="en-US" altLang="zh-CN" b="1" dirty="0">
              <a:solidFill>
                <a:srgbClr val="FF0000"/>
              </a:solidFill>
            </a:endParaRPr>
          </a:p>
          <a:p>
            <a:r>
              <a:rPr lang="en-US" altLang="zh-CN" dirty="0">
                <a:solidFill>
                  <a:srgbClr val="002060"/>
                </a:solidFill>
              </a:rPr>
              <a:t>4</a:t>
            </a:r>
            <a:r>
              <a:rPr lang="zh-CN" altLang="zh-CN" dirty="0">
                <a:solidFill>
                  <a:srgbClr val="002060"/>
                </a:solidFill>
              </a:rPr>
              <a:t>月下拨集训补贴经费；</a:t>
            </a:r>
            <a:endParaRPr lang="en-US" altLang="zh-CN" dirty="0">
              <a:solidFill>
                <a:srgbClr val="002060"/>
              </a:solidFill>
            </a:endParaRPr>
          </a:p>
          <a:p>
            <a:r>
              <a:rPr lang="en-US" altLang="zh-CN" dirty="0">
                <a:solidFill>
                  <a:srgbClr val="002060"/>
                </a:solidFill>
              </a:rPr>
              <a:t>4</a:t>
            </a:r>
            <a:r>
              <a:rPr lang="zh-CN" altLang="zh-CN" dirty="0">
                <a:solidFill>
                  <a:srgbClr val="002060"/>
                </a:solidFill>
              </a:rPr>
              <a:t>月、</a:t>
            </a:r>
            <a:r>
              <a:rPr lang="en-US" altLang="zh-CN" dirty="0">
                <a:solidFill>
                  <a:srgbClr val="002060"/>
                </a:solidFill>
              </a:rPr>
              <a:t>8</a:t>
            </a:r>
            <a:r>
              <a:rPr lang="zh-CN" altLang="zh-CN" dirty="0">
                <a:solidFill>
                  <a:srgbClr val="002060"/>
                </a:solidFill>
              </a:rPr>
              <a:t>月和</a:t>
            </a:r>
            <a:r>
              <a:rPr lang="en-US" altLang="zh-CN" dirty="0">
                <a:solidFill>
                  <a:srgbClr val="002060"/>
                </a:solidFill>
              </a:rPr>
              <a:t>12</a:t>
            </a:r>
            <a:r>
              <a:rPr lang="zh-CN" altLang="zh-CN" dirty="0">
                <a:solidFill>
                  <a:srgbClr val="002060"/>
                </a:solidFill>
              </a:rPr>
              <a:t>月召开大赛行前动员会和总结座谈会，开展</a:t>
            </a:r>
            <a:r>
              <a:rPr lang="en-US" altLang="zh-CN" dirty="0">
                <a:solidFill>
                  <a:srgbClr val="002060"/>
                </a:solidFill>
              </a:rPr>
              <a:t>3</a:t>
            </a:r>
            <a:r>
              <a:rPr lang="zh-CN" altLang="zh-CN" dirty="0">
                <a:solidFill>
                  <a:srgbClr val="002060"/>
                </a:solidFill>
              </a:rPr>
              <a:t>次技术交流活动；</a:t>
            </a:r>
            <a:endParaRPr lang="en-US" altLang="zh-CN" dirty="0">
              <a:solidFill>
                <a:srgbClr val="002060"/>
              </a:solidFill>
            </a:endParaRPr>
          </a:p>
          <a:p>
            <a:r>
              <a:rPr lang="en-US" altLang="zh-CN" dirty="0">
                <a:solidFill>
                  <a:srgbClr val="002060"/>
                </a:solidFill>
              </a:rPr>
              <a:t>4</a:t>
            </a:r>
            <a:r>
              <a:rPr lang="zh-CN" altLang="zh-CN" dirty="0">
                <a:solidFill>
                  <a:srgbClr val="002060"/>
                </a:solidFill>
              </a:rPr>
              <a:t>月、</a:t>
            </a:r>
            <a:r>
              <a:rPr lang="en-US" altLang="zh-CN" dirty="0">
                <a:solidFill>
                  <a:srgbClr val="002060"/>
                </a:solidFill>
              </a:rPr>
              <a:t>5</a:t>
            </a:r>
            <a:r>
              <a:rPr lang="zh-CN" altLang="zh-CN" dirty="0">
                <a:solidFill>
                  <a:srgbClr val="002060"/>
                </a:solidFill>
              </a:rPr>
              <a:t>月和</a:t>
            </a:r>
            <a:r>
              <a:rPr lang="en-US" altLang="zh-CN" dirty="0">
                <a:solidFill>
                  <a:srgbClr val="002060"/>
                </a:solidFill>
              </a:rPr>
              <a:t>8</a:t>
            </a:r>
            <a:r>
              <a:rPr lang="zh-CN" altLang="zh-CN" dirty="0">
                <a:solidFill>
                  <a:srgbClr val="002060"/>
                </a:solidFill>
              </a:rPr>
              <a:t>月，派团参加大洋洲技能大赛、英国技能大赛和第</a:t>
            </a:r>
            <a:r>
              <a:rPr lang="en-US" altLang="zh-CN" dirty="0">
                <a:solidFill>
                  <a:srgbClr val="002060"/>
                </a:solidFill>
              </a:rPr>
              <a:t>43</a:t>
            </a:r>
            <a:r>
              <a:rPr lang="zh-CN" altLang="zh-CN" dirty="0">
                <a:solidFill>
                  <a:srgbClr val="002060"/>
                </a:solidFill>
              </a:rPr>
              <a:t>届世界技能大赛</a:t>
            </a:r>
            <a:r>
              <a:rPr lang="zh-CN" altLang="en-US" dirty="0">
                <a:solidFill>
                  <a:srgbClr val="002060"/>
                </a:solidFill>
              </a:rPr>
              <a:t>；</a:t>
            </a:r>
            <a:endParaRPr lang="en-US" altLang="zh-CN" dirty="0">
              <a:solidFill>
                <a:srgbClr val="002060"/>
              </a:solidFill>
            </a:endParaRPr>
          </a:p>
          <a:p>
            <a:r>
              <a:rPr lang="en-US" altLang="zh-CN" dirty="0">
                <a:solidFill>
                  <a:srgbClr val="002060"/>
                </a:solidFill>
              </a:rPr>
              <a:t>9</a:t>
            </a:r>
            <a:r>
              <a:rPr lang="zh-CN" altLang="zh-CN" dirty="0">
                <a:solidFill>
                  <a:srgbClr val="002060"/>
                </a:solidFill>
              </a:rPr>
              <a:t>月完成</a:t>
            </a:r>
            <a:r>
              <a:rPr lang="en-US" altLang="zh-CN" dirty="0">
                <a:solidFill>
                  <a:srgbClr val="002060"/>
                </a:solidFill>
              </a:rPr>
              <a:t>4</a:t>
            </a:r>
            <a:r>
              <a:rPr lang="zh-CN" altLang="zh-CN" dirty="0">
                <a:solidFill>
                  <a:srgbClr val="002060"/>
                </a:solidFill>
              </a:rPr>
              <a:t>项课题研究</a:t>
            </a:r>
            <a:r>
              <a:rPr lang="zh-CN" altLang="en-US" dirty="0">
                <a:solidFill>
                  <a:srgbClr val="002060"/>
                </a:solidFill>
              </a:rPr>
              <a:t>；</a:t>
            </a:r>
            <a:endParaRPr lang="en-US" altLang="zh-CN" dirty="0">
              <a:solidFill>
                <a:srgbClr val="002060"/>
              </a:solidFill>
            </a:endParaRPr>
          </a:p>
          <a:p>
            <a:r>
              <a:rPr lang="en-US" altLang="zh-CN" dirty="0">
                <a:solidFill>
                  <a:srgbClr val="002060"/>
                </a:solidFill>
              </a:rPr>
              <a:t>12</a:t>
            </a:r>
            <a:r>
              <a:rPr lang="zh-CN" altLang="zh-CN" dirty="0">
                <a:solidFill>
                  <a:srgbClr val="002060"/>
                </a:solidFill>
              </a:rPr>
              <a:t>月发放获奖选手和获奖项目奖金。</a:t>
            </a:r>
            <a:endParaRPr lang="zh-CN" altLang="zh-CN" dirty="0">
              <a:solidFill>
                <a:srgbClr val="002060"/>
              </a:solidFill>
            </a:endParaRPr>
          </a:p>
          <a:p>
            <a:endParaRPr lang="zh-CN" altLang="zh-CN" sz="2400" dirty="0">
              <a:solidFill>
                <a:srgbClr val="002060"/>
              </a:solidFill>
            </a:endParaRPr>
          </a:p>
          <a:p>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9536" y="980728"/>
            <a:ext cx="8229600" cy="4752528"/>
          </a:xfrm>
        </p:spPr>
        <p:txBody>
          <a:bodyPr/>
          <a:lstStyle/>
          <a:p>
            <a:r>
              <a:rPr lang="zh-CN" altLang="en-US" b="1" dirty="0">
                <a:solidFill>
                  <a:srgbClr val="FF0000"/>
                </a:solidFill>
              </a:rPr>
              <a:t>产出</a:t>
            </a:r>
            <a:r>
              <a:rPr lang="zh-CN" altLang="zh-CN" b="1" dirty="0">
                <a:solidFill>
                  <a:srgbClr val="FF0000"/>
                </a:solidFill>
              </a:rPr>
              <a:t>成本指标</a:t>
            </a:r>
            <a:endParaRPr lang="en-US" altLang="zh-CN" dirty="0"/>
          </a:p>
          <a:p>
            <a:r>
              <a:rPr lang="zh-CN" altLang="zh-CN" dirty="0">
                <a:solidFill>
                  <a:srgbClr val="002060"/>
                </a:solidFill>
              </a:rPr>
              <a:t>经费控制在申报预算金额以内，没有违规操作</a:t>
            </a:r>
            <a:r>
              <a:rPr lang="zh-CN" altLang="zh-CN" dirty="0"/>
              <a:t>。</a:t>
            </a:r>
            <a:endParaRPr lang="en-US" altLang="zh-CN" dirty="0"/>
          </a:p>
          <a:p>
            <a:r>
              <a:rPr lang="zh-CN" altLang="zh-CN" b="1" dirty="0">
                <a:solidFill>
                  <a:srgbClr val="FF0000"/>
                </a:solidFill>
              </a:rPr>
              <a:t>可持续影响指标</a:t>
            </a:r>
            <a:endParaRPr lang="en-US" altLang="zh-CN" dirty="0"/>
          </a:p>
          <a:p>
            <a:r>
              <a:rPr lang="zh-CN" altLang="zh-CN" dirty="0">
                <a:solidFill>
                  <a:srgbClr val="002060"/>
                </a:solidFill>
              </a:rPr>
              <a:t>通过世界技能大赛参赛工作</a:t>
            </a:r>
            <a:r>
              <a:rPr lang="zh-CN" altLang="zh-CN" dirty="0"/>
              <a:t>，</a:t>
            </a:r>
            <a:r>
              <a:rPr lang="zh-CN" altLang="zh-CN" b="1" dirty="0">
                <a:solidFill>
                  <a:srgbClr val="002060"/>
                </a:solidFill>
              </a:rPr>
              <a:t>了解国际各领域职业技能发展前沿技术，学习借鉴国际技能人才培养和开展技能竞赛先进经验</a:t>
            </a:r>
            <a:r>
              <a:rPr lang="zh-CN" altLang="zh-CN" dirty="0">
                <a:solidFill>
                  <a:srgbClr val="002060"/>
                </a:solidFill>
              </a:rPr>
              <a:t>，</a:t>
            </a:r>
            <a:r>
              <a:rPr lang="zh-CN" altLang="zh-CN" b="1" dirty="0">
                <a:solidFill>
                  <a:srgbClr val="002060"/>
                </a:solidFill>
              </a:rPr>
              <a:t>加强职业培训和人力资源能力建设，全面提高劳动者素质，实现促进和稳定就业</a:t>
            </a:r>
            <a:r>
              <a:rPr lang="zh-CN" altLang="zh-CN" dirty="0">
                <a:solidFill>
                  <a:srgbClr val="002060"/>
                </a:solidFill>
              </a:rPr>
              <a:t>，为落实我国总体就业战略和人才强国战略发挥重要作用。</a:t>
            </a:r>
            <a:endParaRPr lang="zh-CN" altLang="zh-CN" dirty="0">
              <a:solidFill>
                <a:srgbClr val="002060"/>
              </a:solidFill>
            </a:endParaRPr>
          </a:p>
          <a:p>
            <a:r>
              <a:rPr lang="zh-CN" altLang="zh-CN" b="1" dirty="0">
                <a:solidFill>
                  <a:srgbClr val="FF0000"/>
                </a:solidFill>
              </a:rPr>
              <a:t>社会效益指标</a:t>
            </a:r>
            <a:endParaRPr lang="en-US" altLang="zh-CN" b="1" dirty="0">
              <a:solidFill>
                <a:srgbClr val="FF0000"/>
              </a:solidFill>
            </a:endParaRPr>
          </a:p>
          <a:p>
            <a:r>
              <a:rPr lang="zh-CN" altLang="zh-CN" dirty="0">
                <a:solidFill>
                  <a:srgbClr val="002060"/>
                </a:solidFill>
              </a:rPr>
              <a:t>通过参赛展示我国青年技能人才风采，宣传我国优秀青年技能人才建设成果，</a:t>
            </a:r>
            <a:r>
              <a:rPr lang="zh-CN" altLang="zh-CN" b="1" dirty="0">
                <a:solidFill>
                  <a:srgbClr val="002060"/>
                </a:solidFill>
              </a:rPr>
              <a:t>扩大</a:t>
            </a:r>
            <a:r>
              <a:rPr lang="zh-CN" altLang="zh-CN" dirty="0">
                <a:solidFill>
                  <a:srgbClr val="002060"/>
                </a:solidFill>
              </a:rPr>
              <a:t>我国在国际职业培训领域的影响力，</a:t>
            </a:r>
            <a:r>
              <a:rPr lang="zh-CN" altLang="zh-CN" b="1" dirty="0">
                <a:solidFill>
                  <a:srgbClr val="002060"/>
                </a:solidFill>
              </a:rPr>
              <a:t>实现</a:t>
            </a:r>
            <a:r>
              <a:rPr lang="zh-CN" altLang="zh-CN" dirty="0">
                <a:solidFill>
                  <a:srgbClr val="002060"/>
                </a:solidFill>
              </a:rPr>
              <a:t>金牌零的突破。</a:t>
            </a:r>
            <a:endParaRPr lang="en-US" altLang="zh-CN" dirty="0">
              <a:solidFill>
                <a:srgbClr val="002060"/>
              </a:solidFill>
            </a:endParaRPr>
          </a:p>
          <a:p>
            <a:r>
              <a:rPr lang="zh-CN" altLang="zh-CN" b="1" dirty="0">
                <a:solidFill>
                  <a:srgbClr val="FF0000"/>
                </a:solidFill>
              </a:rPr>
              <a:t>服务对象满意度指标</a:t>
            </a:r>
            <a:endParaRPr lang="en-US" altLang="zh-CN" dirty="0"/>
          </a:p>
          <a:p>
            <a:r>
              <a:rPr lang="zh-CN" altLang="zh-CN" dirty="0">
                <a:solidFill>
                  <a:srgbClr val="002060"/>
                </a:solidFill>
              </a:rPr>
              <a:t>通过组织开展竞赛技术交流活动，帮助我国技术指导专家、教练和选手熟悉和掌握世界技能大赛相关技术标准、比赛工作流程等，进一步提高我国选手应战能力，为</a:t>
            </a:r>
            <a:r>
              <a:rPr lang="zh-CN" altLang="zh-CN" b="1" dirty="0">
                <a:solidFill>
                  <a:srgbClr val="002060"/>
                </a:solidFill>
              </a:rPr>
              <a:t>取得良好成绩奠定基础</a:t>
            </a:r>
            <a:r>
              <a:rPr lang="zh-CN" altLang="zh-CN" dirty="0">
                <a:solidFill>
                  <a:srgbClr val="002060"/>
                </a:solidFill>
              </a:rPr>
              <a:t>。</a:t>
            </a:r>
            <a:endParaRPr lang="zh-CN" altLang="en-US" dirty="0">
              <a:solidFill>
                <a:srgbClr val="002060"/>
              </a:solidFill>
            </a:endParaRPr>
          </a:p>
          <a:p>
            <a:endParaRPr lang="zh-CN" altLang="en-US" sz="2800"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47528" y="980728"/>
            <a:ext cx="8229600" cy="4752528"/>
          </a:xfrm>
        </p:spPr>
        <p:txBody>
          <a:bodyPr/>
          <a:lstStyle/>
          <a:p>
            <a:r>
              <a:rPr lang="zh-CN" altLang="en-US" sz="2400" b="1" dirty="0">
                <a:solidFill>
                  <a:srgbClr val="002060"/>
                </a:solidFill>
              </a:rPr>
              <a:t>（</a:t>
            </a:r>
            <a:r>
              <a:rPr lang="en-US" altLang="zh-CN" sz="2400" b="1" dirty="0">
                <a:solidFill>
                  <a:srgbClr val="002060"/>
                </a:solidFill>
              </a:rPr>
              <a:t>1</a:t>
            </a:r>
            <a:r>
              <a:rPr lang="zh-CN" altLang="en-US" sz="2400" b="1" dirty="0">
                <a:solidFill>
                  <a:srgbClr val="002060"/>
                </a:solidFill>
              </a:rPr>
              <a:t>）对部门（单位）的职能进行梳理，明确部门（单位）的各项具体工作职责。</a:t>
            </a:r>
            <a:endParaRPr lang="en-US" altLang="zh-CN" sz="2400" b="1" dirty="0">
              <a:solidFill>
                <a:srgbClr val="002060"/>
              </a:solidFill>
            </a:endParaRPr>
          </a:p>
          <a:p>
            <a:r>
              <a:rPr lang="zh-CN" altLang="en-US" sz="2400" b="1" dirty="0">
                <a:solidFill>
                  <a:srgbClr val="002060"/>
                </a:solidFill>
              </a:rPr>
              <a:t>（</a:t>
            </a:r>
            <a:r>
              <a:rPr lang="en-US" altLang="zh-CN" sz="2400" b="1" dirty="0">
                <a:solidFill>
                  <a:srgbClr val="002060"/>
                </a:solidFill>
              </a:rPr>
              <a:t>2</a:t>
            </a:r>
            <a:r>
              <a:rPr lang="zh-CN" altLang="en-US" sz="2400" b="1" dirty="0">
                <a:solidFill>
                  <a:srgbClr val="002060"/>
                </a:solidFill>
              </a:rPr>
              <a:t>）结合依部门（单位）中长期规划和年度工作计划，明确年度主要工作任务，预计部门（单位）的在本年度内履职所要达到的总体产出和效果，将其确定为部门（单位）的总体目标，以定量和定性相结合的方式进行表达。 </a:t>
            </a:r>
            <a:endParaRPr lang="en-US" altLang="zh-CN" sz="2400" b="1" dirty="0">
              <a:solidFill>
                <a:srgbClr val="002060"/>
              </a:solidFill>
            </a:endParaRPr>
          </a:p>
          <a:p>
            <a:r>
              <a:rPr lang="zh-CN" altLang="en-US" sz="2400" b="1" dirty="0">
                <a:solidFill>
                  <a:srgbClr val="002060"/>
                </a:solidFill>
              </a:rPr>
              <a:t>（</a:t>
            </a:r>
            <a:r>
              <a:rPr lang="en-US" altLang="zh-CN" sz="2400" b="1" dirty="0">
                <a:solidFill>
                  <a:srgbClr val="002060"/>
                </a:solidFill>
              </a:rPr>
              <a:t>3</a:t>
            </a:r>
            <a:r>
              <a:rPr lang="zh-CN" altLang="en-US" sz="2400" b="1" dirty="0">
                <a:solidFill>
                  <a:srgbClr val="002060"/>
                </a:solidFill>
              </a:rPr>
              <a:t>）依据部门（单位）的总体目标，结合部门（单位）的各项具体工作职责和工作任务，确定每项工作任务预计要达到的产出和效果，从中概括、提炼出最能反映总体目标预期实现程度的关键性指标，将其确定为相应的绩效指标。</a:t>
            </a:r>
            <a:endParaRPr lang="en-US" altLang="zh-CN" sz="2400" b="1" dirty="0">
              <a:solidFill>
                <a:srgbClr val="002060"/>
              </a:solidFill>
            </a:endParaRPr>
          </a:p>
          <a:p>
            <a:r>
              <a:rPr lang="zh-CN" altLang="en-US" sz="2400" b="1" dirty="0">
                <a:solidFill>
                  <a:srgbClr val="002060"/>
                </a:solidFill>
              </a:rPr>
              <a:t>（</a:t>
            </a:r>
            <a:r>
              <a:rPr lang="en-US" altLang="zh-CN" sz="2400" b="1" dirty="0">
                <a:solidFill>
                  <a:srgbClr val="002060"/>
                </a:solidFill>
              </a:rPr>
              <a:t>4</a:t>
            </a:r>
            <a:r>
              <a:rPr lang="zh-CN" altLang="en-US" sz="2400" b="1" dirty="0">
                <a:solidFill>
                  <a:srgbClr val="002060"/>
                </a:solidFill>
              </a:rPr>
              <a:t>）通过收集相关基准数据，确定绩效标准，并结合年度预算安排等情况，确定绩效指标具体数值。</a:t>
            </a:r>
            <a:endParaRPr lang="zh-CN" altLang="en-US" sz="2400" b="1" dirty="0">
              <a:solidFill>
                <a:srgbClr val="002060"/>
              </a:solidFill>
            </a:endParaRPr>
          </a:p>
        </p:txBody>
      </p:sp>
      <p:sp>
        <p:nvSpPr>
          <p:cNvPr id="3" name="标题 2"/>
          <p:cNvSpPr>
            <a:spLocks noGrp="1"/>
          </p:cNvSpPr>
          <p:nvPr>
            <p:ph type="title"/>
          </p:nvPr>
        </p:nvSpPr>
        <p:spPr/>
        <p:txBody>
          <a:bodyPr/>
          <a:lstStyle/>
          <a:p>
            <a:r>
              <a:rPr lang="en-US" altLang="zh-CN" b="1" dirty="0">
                <a:solidFill>
                  <a:srgbClr val="002060"/>
                </a:solidFill>
                <a:latin typeface="+mn-ea"/>
                <a:ea typeface="+mn-ea"/>
              </a:rPr>
              <a:t>7.</a:t>
            </a:r>
            <a:r>
              <a:rPr lang="zh-CN" altLang="en-US" b="1" dirty="0">
                <a:solidFill>
                  <a:srgbClr val="002060"/>
                </a:solidFill>
                <a:latin typeface="+mn-ea"/>
                <a:ea typeface="+mn-ea"/>
              </a:rPr>
              <a:t>部门绩效目标设定</a:t>
            </a:r>
            <a:endParaRPr lang="zh-CN" altLang="en-US" b="1" dirty="0">
              <a:solidFill>
                <a:srgbClr val="002060"/>
              </a:solidFill>
              <a:latin typeface="+mn-ea"/>
              <a:ea typeface="+mn-e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6210568" y="1411180"/>
            <a:ext cx="2862776" cy="38481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zh-CN" altLang="en-US" b="1" dirty="0">
                <a:solidFill>
                  <a:schemeClr val="accent2">
                    <a:lumMod val="75000"/>
                  </a:schemeClr>
                </a:solidFill>
              </a:rPr>
              <a:t>谁审核预算，谁审核目标</a:t>
            </a:r>
            <a:endParaRPr lang="zh-CN" altLang="en-US" b="1" dirty="0">
              <a:solidFill>
                <a:schemeClr val="accent2">
                  <a:lumMod val="75000"/>
                </a:schemeClr>
              </a:solidFill>
            </a:endParaRPr>
          </a:p>
        </p:txBody>
      </p:sp>
      <p:sp>
        <p:nvSpPr>
          <p:cNvPr id="26" name="文本框 25"/>
          <p:cNvSpPr txBox="1"/>
          <p:nvPr/>
        </p:nvSpPr>
        <p:spPr>
          <a:xfrm>
            <a:off x="5940765" y="2221030"/>
            <a:ext cx="5767751" cy="2862322"/>
          </a:xfrm>
          <a:prstGeom prst="rect">
            <a:avLst/>
          </a:prstGeom>
          <a:noFill/>
          <a:ln>
            <a:solidFill>
              <a:schemeClr val="tx1"/>
            </a:solidFill>
            <a:prstDash val="dash"/>
          </a:ln>
        </p:spPr>
        <p:txBody>
          <a:bodyPr wrap="square" rtlCol="0">
            <a:spAutoFit/>
          </a:bodyPr>
          <a:lstStyle/>
          <a:p>
            <a:pPr marL="285750" indent="-285750" eaLnBrk="1" hangingPunct="1">
              <a:lnSpc>
                <a:spcPct val="120000"/>
              </a:lnSpc>
              <a:spcBef>
                <a:spcPct val="20000"/>
              </a:spcBef>
              <a:buFont typeface="Wingdings" panose="05000000000000000000" pitchFamily="2" charset="2"/>
              <a:buChar char="u"/>
            </a:pPr>
            <a:r>
              <a:rPr lang="zh-CN" altLang="en-US" dirty="0"/>
              <a:t>完整性：</a:t>
            </a:r>
            <a:r>
              <a:rPr lang="zh-CN" altLang="en-US" dirty="0">
                <a:solidFill>
                  <a:srgbClr val="333F4F"/>
                </a:solidFill>
                <a:latin typeface="Neris Thin"/>
                <a:sym typeface="Arial" panose="020B0604020202020204" pitchFamily="34" charset="0"/>
              </a:rPr>
              <a:t>绩效目标内容是否完整，是否明确、清晰。</a:t>
            </a:r>
            <a:endParaRPr lang="en-US" altLang="zh-CN" dirty="0">
              <a:solidFill>
                <a:srgbClr val="333F4F"/>
              </a:solidFill>
              <a:latin typeface="Neris Thin"/>
              <a:sym typeface="Arial" panose="020B0604020202020204" pitchFamily="34" charset="0"/>
            </a:endParaRPr>
          </a:p>
          <a:p>
            <a:pPr marL="285750" indent="-285750" eaLnBrk="1" hangingPunct="1">
              <a:lnSpc>
                <a:spcPct val="120000"/>
              </a:lnSpc>
              <a:spcBef>
                <a:spcPct val="20000"/>
              </a:spcBef>
              <a:buFont typeface="Wingdings" panose="05000000000000000000" pitchFamily="2" charset="2"/>
              <a:buChar char="u"/>
            </a:pPr>
            <a:r>
              <a:rPr lang="zh-CN" altLang="en-US" dirty="0"/>
              <a:t>相关性：</a:t>
            </a:r>
            <a:r>
              <a:rPr lang="zh-CN" altLang="en-US" dirty="0">
                <a:solidFill>
                  <a:srgbClr val="333F4F"/>
                </a:solidFill>
                <a:latin typeface="Neris Thin"/>
                <a:sym typeface="Arial" panose="020B0604020202020204" pitchFamily="34" charset="0"/>
              </a:rPr>
              <a:t>绩效目标与部门职能、事业发展规划是否相关</a:t>
            </a:r>
            <a:r>
              <a:rPr lang="en-US" altLang="zh-CN" dirty="0">
                <a:solidFill>
                  <a:srgbClr val="333F4F"/>
                </a:solidFill>
                <a:latin typeface="Neris Thin"/>
                <a:sym typeface="Arial" panose="020B0604020202020204" pitchFamily="34" charset="0"/>
              </a:rPr>
              <a:t>;</a:t>
            </a:r>
            <a:r>
              <a:rPr lang="zh-CN" altLang="en-US" dirty="0">
                <a:solidFill>
                  <a:srgbClr val="333F4F"/>
                </a:solidFill>
                <a:latin typeface="Neris Thin"/>
                <a:sym typeface="Arial" panose="020B0604020202020204" pitchFamily="34" charset="0"/>
              </a:rPr>
              <a:t>是否贯彻落实省委省政府的决策部署</a:t>
            </a:r>
            <a:r>
              <a:rPr lang="en-US" altLang="zh-CN" dirty="0">
                <a:solidFill>
                  <a:srgbClr val="333F4F"/>
                </a:solidFill>
                <a:latin typeface="Neris Thin"/>
                <a:sym typeface="Arial" panose="020B0604020202020204" pitchFamily="34" charset="0"/>
              </a:rPr>
              <a:t>;</a:t>
            </a:r>
            <a:r>
              <a:rPr lang="zh-CN" altLang="en-US" dirty="0">
                <a:solidFill>
                  <a:srgbClr val="333F4F"/>
                </a:solidFill>
                <a:latin typeface="Neris Thin"/>
                <a:sym typeface="Arial" panose="020B0604020202020204" pitchFamily="34" charset="0"/>
              </a:rPr>
              <a:t>是否设置了相关联的绩效指标</a:t>
            </a:r>
            <a:r>
              <a:rPr lang="en-US" altLang="zh-CN" dirty="0">
                <a:solidFill>
                  <a:srgbClr val="333F4F"/>
                </a:solidFill>
                <a:latin typeface="Neris Thin"/>
                <a:sym typeface="Arial" panose="020B0604020202020204" pitchFamily="34" charset="0"/>
              </a:rPr>
              <a:t>,</a:t>
            </a:r>
            <a:r>
              <a:rPr lang="zh-CN" altLang="en-US" dirty="0">
                <a:solidFill>
                  <a:srgbClr val="333F4F"/>
                </a:solidFill>
                <a:latin typeface="Neris Thin"/>
                <a:sym typeface="Arial" panose="020B0604020202020204" pitchFamily="34" charset="0"/>
              </a:rPr>
              <a:t>绩效指标是否细化、量化。</a:t>
            </a:r>
            <a:endParaRPr lang="en-US" altLang="zh-CN" dirty="0">
              <a:solidFill>
                <a:srgbClr val="333F4F"/>
              </a:solidFill>
              <a:latin typeface="Neris Thin"/>
              <a:sym typeface="Arial" panose="020B0604020202020204" pitchFamily="34" charset="0"/>
            </a:endParaRPr>
          </a:p>
          <a:p>
            <a:pPr marL="285750" indent="-285750" eaLnBrk="1" hangingPunct="1">
              <a:lnSpc>
                <a:spcPct val="120000"/>
              </a:lnSpc>
              <a:spcBef>
                <a:spcPct val="20000"/>
              </a:spcBef>
              <a:buFont typeface="Wingdings" panose="05000000000000000000" pitchFamily="2" charset="2"/>
              <a:buChar char="u"/>
            </a:pPr>
            <a:r>
              <a:rPr lang="zh-CN" altLang="en-US" dirty="0"/>
              <a:t>适当性：</a:t>
            </a:r>
            <a:r>
              <a:rPr lang="zh-CN" altLang="en-US" dirty="0">
                <a:solidFill>
                  <a:srgbClr val="333F4F"/>
                </a:solidFill>
                <a:latin typeface="Neris Thin"/>
                <a:sym typeface="Arial" panose="020B0604020202020204" pitchFamily="34" charset="0"/>
              </a:rPr>
              <a:t>资金规模与绩效目标之间是否匹配。</a:t>
            </a:r>
            <a:endParaRPr lang="en-US" altLang="zh-CN" dirty="0">
              <a:solidFill>
                <a:srgbClr val="333F4F"/>
              </a:solidFill>
              <a:latin typeface="Neris Thin"/>
              <a:sym typeface="Arial" panose="020B0604020202020204" pitchFamily="34" charset="0"/>
            </a:endParaRPr>
          </a:p>
          <a:p>
            <a:pPr marL="285750" indent="-285750" eaLnBrk="1" hangingPunct="1">
              <a:lnSpc>
                <a:spcPct val="120000"/>
              </a:lnSpc>
              <a:spcBef>
                <a:spcPct val="20000"/>
              </a:spcBef>
              <a:buFont typeface="Wingdings" panose="05000000000000000000" pitchFamily="2" charset="2"/>
              <a:buChar char="u"/>
            </a:pPr>
            <a:r>
              <a:rPr lang="zh-CN" altLang="en-US" dirty="0"/>
              <a:t>可行性：</a:t>
            </a:r>
            <a:r>
              <a:rPr lang="zh-CN" altLang="en-US" dirty="0">
                <a:solidFill>
                  <a:srgbClr val="333F4F"/>
                </a:solidFill>
                <a:latin typeface="Neris Thin"/>
                <a:sym typeface="Arial" panose="020B0604020202020204" pitchFamily="34" charset="0"/>
              </a:rPr>
              <a:t>绩效目标是否经过充分论证和合理测算</a:t>
            </a:r>
            <a:r>
              <a:rPr lang="en-US" altLang="zh-CN" dirty="0">
                <a:solidFill>
                  <a:srgbClr val="333F4F"/>
                </a:solidFill>
                <a:latin typeface="Neris Thin"/>
                <a:sym typeface="Arial" panose="020B0604020202020204" pitchFamily="34" charset="0"/>
              </a:rPr>
              <a:t>;</a:t>
            </a:r>
            <a:r>
              <a:rPr lang="zh-CN" altLang="en-US" dirty="0">
                <a:solidFill>
                  <a:srgbClr val="333F4F"/>
                </a:solidFill>
                <a:latin typeface="Neris Thin"/>
                <a:sym typeface="Arial" panose="020B0604020202020204" pitchFamily="34" charset="0"/>
              </a:rPr>
              <a:t>实施方案是否切实可行；是否有必要安排财政资金。</a:t>
            </a:r>
            <a:endParaRPr lang="zh-CN" altLang="en-US" dirty="0">
              <a:solidFill>
                <a:srgbClr val="333F4F"/>
              </a:solidFill>
              <a:latin typeface="Neris Thin"/>
              <a:sym typeface="Arial" panose="020B0604020202020204" pitchFamily="34" charset="0"/>
            </a:endParaRPr>
          </a:p>
          <a:p>
            <a:pPr marL="285750" indent="-285750">
              <a:buFont typeface="Wingdings" panose="05000000000000000000" pitchFamily="2" charset="2"/>
              <a:buChar char="u"/>
            </a:pPr>
            <a:endParaRPr lang="zh-CN" altLang="en-US" dirty="0"/>
          </a:p>
        </p:txBody>
      </p:sp>
      <p:sp>
        <p:nvSpPr>
          <p:cNvPr id="11" name="椭圆 10"/>
          <p:cNvSpPr/>
          <p:nvPr/>
        </p:nvSpPr>
        <p:spPr bwMode="auto">
          <a:xfrm>
            <a:off x="3614091" y="1302850"/>
            <a:ext cx="1814732" cy="6142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审核原则</a:t>
            </a:r>
            <a:endPar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sp>
        <p:nvSpPr>
          <p:cNvPr id="30" name="椭圆 29"/>
          <p:cNvSpPr/>
          <p:nvPr/>
        </p:nvSpPr>
        <p:spPr bwMode="auto">
          <a:xfrm>
            <a:off x="3609474" y="2814748"/>
            <a:ext cx="1814732" cy="6142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审核内容</a:t>
            </a:r>
            <a:endPar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sp>
        <p:nvSpPr>
          <p:cNvPr id="33" name="椭圆 32"/>
          <p:cNvSpPr/>
          <p:nvPr/>
        </p:nvSpPr>
        <p:spPr bwMode="auto">
          <a:xfrm>
            <a:off x="3609474" y="4348260"/>
            <a:ext cx="1814732" cy="6142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审核结果</a:t>
            </a:r>
            <a:endPar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grpSp>
        <p:nvGrpSpPr>
          <p:cNvPr id="16" name="组合 15"/>
          <p:cNvGrpSpPr/>
          <p:nvPr/>
        </p:nvGrpSpPr>
        <p:grpSpPr>
          <a:xfrm>
            <a:off x="715603" y="2645932"/>
            <a:ext cx="2630658" cy="2982382"/>
            <a:chOff x="731520" y="1739743"/>
            <a:chExt cx="2630658" cy="2982382"/>
          </a:xfrm>
        </p:grpSpPr>
        <p:sp>
          <p:nvSpPr>
            <p:cNvPr id="14" name="矩形 13"/>
            <p:cNvSpPr/>
            <p:nvPr/>
          </p:nvSpPr>
          <p:spPr bwMode="auto">
            <a:xfrm>
              <a:off x="731520" y="1739743"/>
              <a:ext cx="2630658" cy="2982382"/>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 name="矩形 1"/>
            <p:cNvSpPr/>
            <p:nvPr/>
          </p:nvSpPr>
          <p:spPr bwMode="auto">
            <a:xfrm>
              <a:off x="1125415" y="2014107"/>
              <a:ext cx="1917824" cy="53031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省财政厅</a:t>
              </a:r>
              <a:endPar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sp>
          <p:nvSpPr>
            <p:cNvPr id="18" name="矩形 17"/>
            <p:cNvSpPr/>
            <p:nvPr/>
          </p:nvSpPr>
          <p:spPr bwMode="auto">
            <a:xfrm>
              <a:off x="1125415" y="3836169"/>
              <a:ext cx="1917821" cy="6459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ctr" anchorCtr="0" compatLnSpc="1"/>
            <a:lstStyle/>
            <a:p>
              <a:pPr algn="ctr"/>
              <a:r>
                <a:rPr lang="zh-CN" altLang="en-US" dirty="0">
                  <a:solidFill>
                    <a:schemeClr val="tx1"/>
                  </a:solidFill>
                  <a:latin typeface="Arial" panose="020B0604020202020204" pitchFamily="34" charset="0"/>
                  <a:ea typeface="微软雅黑" panose="020B0503020204020204" pitchFamily="34" charset="-122"/>
                </a:rPr>
                <a:t>省级部门及其</a:t>
              </a:r>
              <a:endParaRPr lang="en-US" altLang="zh-CN" dirty="0">
                <a:solidFill>
                  <a:schemeClr val="tx1"/>
                </a:solidFill>
                <a:latin typeface="Arial" panose="020B0604020202020204" pitchFamily="34" charset="0"/>
                <a:ea typeface="微软雅黑" panose="020B0503020204020204" pitchFamily="34" charset="-122"/>
              </a:endParaRPr>
            </a:p>
            <a:p>
              <a:pPr algn="ctr"/>
              <a:r>
                <a:rPr lang="zh-CN" altLang="en-US" dirty="0">
                  <a:solidFill>
                    <a:schemeClr val="tx1"/>
                  </a:solidFill>
                  <a:latin typeface="Arial" panose="020B0604020202020204" pitchFamily="34" charset="0"/>
                  <a:ea typeface="微软雅黑" panose="020B0503020204020204" pitchFamily="34" charset="-122"/>
                </a:rPr>
                <a:t>所属单位审核</a:t>
              </a:r>
              <a:endParaRPr lang="zh-CN" altLang="en-US" dirty="0">
                <a:solidFill>
                  <a:schemeClr val="tx1"/>
                </a:solidFill>
                <a:latin typeface="Arial" panose="020B0604020202020204" pitchFamily="34" charset="0"/>
                <a:ea typeface="微软雅黑" panose="020B0503020204020204" pitchFamily="34" charset="-122"/>
              </a:endParaRPr>
            </a:p>
          </p:txBody>
        </p:sp>
        <p:cxnSp>
          <p:nvCxnSpPr>
            <p:cNvPr id="7" name="直接箭头连接符 6"/>
            <p:cNvCxnSpPr/>
            <p:nvPr/>
          </p:nvCxnSpPr>
          <p:spPr bwMode="auto">
            <a:xfrm>
              <a:off x="1457119" y="2577186"/>
              <a:ext cx="0" cy="12589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直接箭头连接符 8"/>
            <p:cNvCxnSpPr/>
            <p:nvPr/>
          </p:nvCxnSpPr>
          <p:spPr bwMode="auto">
            <a:xfrm flipV="1">
              <a:off x="2652872" y="2577186"/>
              <a:ext cx="0" cy="12589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文本框 14"/>
            <p:cNvSpPr txBox="1"/>
            <p:nvPr/>
          </p:nvSpPr>
          <p:spPr>
            <a:xfrm>
              <a:off x="889003" y="2841674"/>
              <a:ext cx="1237440" cy="646331"/>
            </a:xfrm>
            <a:prstGeom prst="rect">
              <a:avLst/>
            </a:prstGeom>
            <a:noFill/>
          </p:spPr>
          <p:txBody>
            <a:bodyPr wrap="square" rtlCol="0">
              <a:spAutoFit/>
            </a:bodyPr>
            <a:lstStyle/>
            <a:p>
              <a:r>
                <a:rPr lang="zh-CN" altLang="en-US" dirty="0"/>
                <a:t>审核</a:t>
              </a:r>
              <a:endParaRPr lang="en-US" altLang="zh-CN" dirty="0"/>
            </a:p>
            <a:p>
              <a:r>
                <a:rPr lang="zh-CN" altLang="en-US" dirty="0"/>
                <a:t>批复</a:t>
              </a:r>
              <a:endParaRPr lang="zh-CN" altLang="en-US" dirty="0"/>
            </a:p>
          </p:txBody>
        </p:sp>
        <p:sp>
          <p:nvSpPr>
            <p:cNvPr id="37" name="文本框 36"/>
            <p:cNvSpPr txBox="1"/>
            <p:nvPr/>
          </p:nvSpPr>
          <p:spPr>
            <a:xfrm>
              <a:off x="1966120" y="2853397"/>
              <a:ext cx="1237440" cy="646331"/>
            </a:xfrm>
            <a:prstGeom prst="rect">
              <a:avLst/>
            </a:prstGeom>
            <a:noFill/>
          </p:spPr>
          <p:txBody>
            <a:bodyPr wrap="square" rtlCol="0">
              <a:spAutoFit/>
            </a:bodyPr>
            <a:lstStyle/>
            <a:p>
              <a:r>
                <a:rPr lang="zh-CN" altLang="en-US" dirty="0"/>
                <a:t>目标</a:t>
              </a:r>
              <a:endParaRPr lang="en-US" altLang="zh-CN" dirty="0"/>
            </a:p>
            <a:p>
              <a:r>
                <a:rPr lang="zh-CN" altLang="en-US" dirty="0"/>
                <a:t>提交</a:t>
              </a:r>
              <a:endParaRPr lang="en-US" altLang="zh-CN" dirty="0"/>
            </a:p>
          </p:txBody>
        </p:sp>
      </p:grpSp>
      <p:sp>
        <p:nvSpPr>
          <p:cNvPr id="42" name="文本框 41"/>
          <p:cNvSpPr txBox="1"/>
          <p:nvPr/>
        </p:nvSpPr>
        <p:spPr>
          <a:xfrm>
            <a:off x="1229518" y="1227489"/>
            <a:ext cx="1602828" cy="3693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zh-CN" altLang="en-US" dirty="0"/>
              <a:t>责任主体</a:t>
            </a:r>
            <a:endParaRPr lang="zh-CN" altLang="en-US" dirty="0"/>
          </a:p>
        </p:txBody>
      </p:sp>
      <p:cxnSp>
        <p:nvCxnSpPr>
          <p:cNvPr id="19" name="直接连接符 18"/>
          <p:cNvCxnSpPr>
            <a:stCxn id="42" idx="2"/>
            <a:endCxn id="14" idx="0"/>
          </p:cNvCxnSpPr>
          <p:nvPr/>
        </p:nvCxnSpPr>
        <p:spPr bwMode="auto">
          <a:xfrm>
            <a:off x="2030932" y="1596821"/>
            <a:ext cx="0" cy="104911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直接连接符 21"/>
          <p:cNvCxnSpPr>
            <a:stCxn id="11" idx="4"/>
            <a:endCxn id="30" idx="0"/>
          </p:cNvCxnSpPr>
          <p:nvPr/>
        </p:nvCxnSpPr>
        <p:spPr bwMode="auto">
          <a:xfrm flipH="1">
            <a:off x="4516840" y="1917102"/>
            <a:ext cx="4617" cy="8976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直接连接符 23"/>
          <p:cNvCxnSpPr>
            <a:stCxn id="30" idx="4"/>
            <a:endCxn id="33" idx="0"/>
          </p:cNvCxnSpPr>
          <p:nvPr/>
        </p:nvCxnSpPr>
        <p:spPr bwMode="auto">
          <a:xfrm>
            <a:off x="4516840" y="3429000"/>
            <a:ext cx="0" cy="9192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连接符: 肘形 28"/>
          <p:cNvCxnSpPr>
            <a:stCxn id="30" idx="6"/>
            <a:endCxn id="26" idx="1"/>
          </p:cNvCxnSpPr>
          <p:nvPr/>
        </p:nvCxnSpPr>
        <p:spPr bwMode="auto">
          <a:xfrm>
            <a:off x="5424206" y="3121874"/>
            <a:ext cx="516559" cy="530317"/>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直接连接符 33"/>
          <p:cNvCxnSpPr>
            <a:stCxn id="11" idx="6"/>
          </p:cNvCxnSpPr>
          <p:nvPr/>
        </p:nvCxnSpPr>
        <p:spPr bwMode="auto">
          <a:xfrm>
            <a:off x="5428823" y="1609976"/>
            <a:ext cx="7817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文本框 50"/>
          <p:cNvSpPr txBox="1"/>
          <p:nvPr/>
        </p:nvSpPr>
        <p:spPr>
          <a:xfrm>
            <a:off x="6210568" y="5694405"/>
            <a:ext cx="2862776" cy="3693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zh-CN" altLang="en-US" dirty="0"/>
              <a:t>优、良、中、差</a:t>
            </a:r>
            <a:endParaRPr lang="zh-CN" altLang="en-US" dirty="0"/>
          </a:p>
        </p:txBody>
      </p:sp>
      <p:cxnSp>
        <p:nvCxnSpPr>
          <p:cNvPr id="43" name="连接符: 肘形 42"/>
          <p:cNvCxnSpPr>
            <a:stCxn id="42" idx="3"/>
            <a:endCxn id="11" idx="2"/>
          </p:cNvCxnSpPr>
          <p:nvPr/>
        </p:nvCxnSpPr>
        <p:spPr bwMode="auto">
          <a:xfrm>
            <a:off x="2832346" y="1412155"/>
            <a:ext cx="781745" cy="19782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7" name="连接符: 肘形 46"/>
          <p:cNvCxnSpPr>
            <a:stCxn id="33" idx="4"/>
            <a:endCxn id="51" idx="1"/>
          </p:cNvCxnSpPr>
          <p:nvPr/>
        </p:nvCxnSpPr>
        <p:spPr bwMode="auto">
          <a:xfrm rot="16200000" flipH="1">
            <a:off x="4905425" y="4573927"/>
            <a:ext cx="916559" cy="1693728"/>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grpSp>
        <p:nvGrpSpPr>
          <p:cNvPr id="27" name="组合 26"/>
          <p:cNvGrpSpPr/>
          <p:nvPr/>
        </p:nvGrpSpPr>
        <p:grpSpPr>
          <a:xfrm>
            <a:off x="-583257" y="130077"/>
            <a:ext cx="5549152" cy="984885"/>
            <a:chOff x="-633047" y="224137"/>
            <a:chExt cx="6330461" cy="984885"/>
          </a:xfrm>
        </p:grpSpPr>
        <p:sp>
          <p:nvSpPr>
            <p:cNvPr id="28" name="文本框 47"/>
            <p:cNvSpPr txBox="1">
              <a:spLocks noChangeArrowheads="1"/>
            </p:cNvSpPr>
            <p:nvPr/>
          </p:nvSpPr>
          <p:spPr bwMode="auto">
            <a:xfrm>
              <a:off x="-633047" y="224137"/>
              <a:ext cx="63304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dirty="0" smtClean="0">
                  <a:solidFill>
                    <a:schemeClr val="tx1">
                      <a:lumMod val="75000"/>
                    </a:schemeClr>
                  </a:solidFill>
                  <a:latin typeface="华文细黑" panose="02010600040101010101" pitchFamily="2" charset="-122"/>
                  <a:ea typeface="华文细黑" panose="02010600040101010101" pitchFamily="2" charset="-122"/>
                </a:rPr>
                <a:t>绩效</a:t>
              </a:r>
              <a:r>
                <a:rPr lang="zh-CN" altLang="en-US" sz="2800" dirty="0">
                  <a:solidFill>
                    <a:schemeClr val="tx1">
                      <a:lumMod val="75000"/>
                    </a:schemeClr>
                  </a:solidFill>
                  <a:latin typeface="华文细黑" panose="02010600040101010101" pitchFamily="2" charset="-122"/>
                  <a:ea typeface="华文细黑" panose="02010600040101010101" pitchFamily="2" charset="-122"/>
                </a:rPr>
                <a:t>目标管理    </a:t>
              </a:r>
              <a:r>
                <a:rPr lang="zh-CN" altLang="en-US" sz="2400" dirty="0">
                  <a:solidFill>
                    <a:schemeClr val="accent1"/>
                  </a:solidFill>
                  <a:latin typeface="华文细黑" panose="02010600040101010101" pitchFamily="2" charset="-122"/>
                  <a:ea typeface="华文细黑" panose="02010600040101010101" pitchFamily="2" charset="-122"/>
                </a:rPr>
                <a:t>目标审核</a:t>
              </a:r>
              <a:endParaRPr lang="zh-CN" altLang="en-US" sz="3600" dirty="0">
                <a:solidFill>
                  <a:schemeClr val="accent1"/>
                </a:solidFill>
              </a:endParaRPr>
            </a:p>
            <a:p>
              <a:pPr algn="ctr" eaLnBrk="1" hangingPunct="1">
                <a:buFont typeface="Arial" panose="020B0604020202020204" pitchFamily="34" charset="0"/>
                <a:buNone/>
                <a:defRPr/>
              </a:pPr>
              <a:r>
                <a:rPr lang="en-US" altLang="zh-CN" sz="3600" dirty="0">
                  <a:solidFill>
                    <a:schemeClr val="tx1">
                      <a:lumMod val="75000"/>
                    </a:schemeClr>
                  </a:solidFill>
                  <a:latin typeface="华文细黑" panose="02010600040101010101" pitchFamily="2" charset="-122"/>
                  <a:ea typeface="华文细黑" panose="02010600040101010101" pitchFamily="2" charset="-122"/>
                </a:rPr>
                <a:t>  </a:t>
              </a:r>
              <a:endParaRPr lang="zh-CN" altLang="en-US" sz="3600" dirty="0">
                <a:solidFill>
                  <a:schemeClr val="tx1">
                    <a:lumMod val="75000"/>
                  </a:schemeClr>
                </a:solidFill>
                <a:latin typeface="华文细黑" panose="02010600040101010101" pitchFamily="2" charset="-122"/>
                <a:ea typeface="华文细黑" panose="02010600040101010101" pitchFamily="2" charset="-122"/>
              </a:endParaRPr>
            </a:p>
          </p:txBody>
        </p:sp>
        <p:cxnSp>
          <p:nvCxnSpPr>
            <p:cNvPr id="31" name="直接连接符 30"/>
            <p:cNvCxnSpPr/>
            <p:nvPr/>
          </p:nvCxnSpPr>
          <p:spPr bwMode="auto">
            <a:xfrm>
              <a:off x="0" y="778135"/>
              <a:ext cx="496589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spd="slow" advClick="0" advTm="6191">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6"/>
          <p:cNvSpPr>
            <a:spLocks noChangeArrowheads="1"/>
          </p:cNvSpPr>
          <p:nvPr/>
        </p:nvSpPr>
        <p:spPr bwMode="auto">
          <a:xfrm>
            <a:off x="5475340" y="2347540"/>
            <a:ext cx="1260000" cy="4318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预算执行</a:t>
            </a:r>
            <a:endParaRPr lang="en-US" sz="2000" dirty="0">
              <a:solidFill>
                <a:srgbClr val="000000"/>
              </a:solidFill>
              <a:latin typeface="微软雅黑" panose="020B0503020204020204" pitchFamily="34" charset="-122"/>
              <a:ea typeface="微软雅黑" panose="020B0503020204020204" pitchFamily="34" charset="-122"/>
            </a:endParaRPr>
          </a:p>
        </p:txBody>
      </p:sp>
      <p:cxnSp>
        <p:nvCxnSpPr>
          <p:cNvPr id="10" name="直接箭头连接符 9"/>
          <p:cNvCxnSpPr>
            <a:endCxn id="7" idx="1"/>
          </p:cNvCxnSpPr>
          <p:nvPr/>
        </p:nvCxnSpPr>
        <p:spPr bwMode="auto">
          <a:xfrm flipV="1">
            <a:off x="4285835" y="2563442"/>
            <a:ext cx="1189513" cy="100"/>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cxnSp>
        <p:nvCxnSpPr>
          <p:cNvPr id="11" name="直接箭头连接符 10"/>
          <p:cNvCxnSpPr>
            <a:stCxn id="7" idx="3"/>
          </p:cNvCxnSpPr>
          <p:nvPr/>
        </p:nvCxnSpPr>
        <p:spPr bwMode="auto">
          <a:xfrm>
            <a:off x="6735348" y="2563440"/>
            <a:ext cx="1187925" cy="0"/>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sp>
        <p:nvSpPr>
          <p:cNvPr id="14" name="Rectangle 44"/>
          <p:cNvSpPr>
            <a:spLocks noChangeArrowheads="1"/>
          </p:cNvSpPr>
          <p:nvPr/>
        </p:nvSpPr>
        <p:spPr bwMode="auto">
          <a:xfrm>
            <a:off x="5474993" y="4278314"/>
            <a:ext cx="1260000" cy="4333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绩效监控</a:t>
            </a:r>
            <a:endParaRPr lang="en-US" sz="2000" dirty="0">
              <a:solidFill>
                <a:srgbClr val="000000"/>
              </a:solidFill>
              <a:latin typeface="微软雅黑" panose="020B0503020204020204" pitchFamily="34" charset="-122"/>
              <a:ea typeface="微软雅黑" panose="020B0503020204020204" pitchFamily="34" charset="-122"/>
            </a:endParaRPr>
          </a:p>
        </p:txBody>
      </p:sp>
      <p:cxnSp>
        <p:nvCxnSpPr>
          <p:cNvPr id="18" name="直接箭头连接符 17"/>
          <p:cNvCxnSpPr>
            <a:endCxn id="14" idx="1"/>
          </p:cNvCxnSpPr>
          <p:nvPr/>
        </p:nvCxnSpPr>
        <p:spPr bwMode="auto">
          <a:xfrm>
            <a:off x="4286282" y="4495007"/>
            <a:ext cx="1188719" cy="0"/>
          </a:xfrm>
          <a:prstGeom prst="straightConnector1">
            <a:avLst/>
          </a:prstGeom>
          <a:solidFill>
            <a:schemeClr val="accent1"/>
          </a:solidFill>
          <a:ln w="44450" cap="flat" cmpd="sng" algn="ctr">
            <a:solidFill>
              <a:srgbClr val="0070C0"/>
            </a:solidFill>
            <a:prstDash val="solid"/>
            <a:round/>
            <a:headEnd type="none" w="med" len="med"/>
            <a:tailEnd type="arrow"/>
          </a:ln>
          <a:effectLst/>
        </p:spPr>
      </p:cxnSp>
      <p:cxnSp>
        <p:nvCxnSpPr>
          <p:cNvPr id="19" name="直接箭头连接符 18"/>
          <p:cNvCxnSpPr>
            <a:stCxn id="14" idx="3"/>
          </p:cNvCxnSpPr>
          <p:nvPr/>
        </p:nvCxnSpPr>
        <p:spPr bwMode="auto">
          <a:xfrm>
            <a:off x="6734993" y="4495007"/>
            <a:ext cx="1116264" cy="0"/>
          </a:xfrm>
          <a:prstGeom prst="straightConnector1">
            <a:avLst/>
          </a:prstGeom>
          <a:solidFill>
            <a:schemeClr val="accent1"/>
          </a:solidFill>
          <a:ln w="44450" cap="flat" cmpd="sng" algn="ctr">
            <a:solidFill>
              <a:srgbClr val="0070C0"/>
            </a:solidFill>
            <a:prstDash val="solid"/>
            <a:round/>
            <a:headEnd type="none" w="med" len="med"/>
            <a:tailEnd type="arrow"/>
          </a:ln>
          <a:effectLst/>
        </p:spPr>
      </p:cxnSp>
      <p:cxnSp>
        <p:nvCxnSpPr>
          <p:cNvPr id="24" name="直接箭头连接符 23"/>
          <p:cNvCxnSpPr/>
          <p:nvPr/>
        </p:nvCxnSpPr>
        <p:spPr bwMode="auto">
          <a:xfrm>
            <a:off x="3655835" y="2779542"/>
            <a:ext cx="447" cy="1498772"/>
          </a:xfrm>
          <a:prstGeom prst="straightConnector1">
            <a:avLst/>
          </a:prstGeom>
          <a:solidFill>
            <a:schemeClr val="accent1"/>
          </a:solidFill>
          <a:ln w="44450" cap="flat" cmpd="sng" algn="ctr">
            <a:solidFill>
              <a:schemeClr val="tx1"/>
            </a:solidFill>
            <a:prstDash val="sysDot"/>
            <a:round/>
            <a:headEnd type="arrow"/>
            <a:tailEnd type="arrow"/>
          </a:ln>
          <a:effectLst/>
        </p:spPr>
      </p:cxnSp>
      <p:cxnSp>
        <p:nvCxnSpPr>
          <p:cNvPr id="25" name="直接箭头连接符 24"/>
          <p:cNvCxnSpPr/>
          <p:nvPr/>
        </p:nvCxnSpPr>
        <p:spPr bwMode="auto">
          <a:xfrm>
            <a:off x="6014921" y="2780235"/>
            <a:ext cx="447" cy="1498772"/>
          </a:xfrm>
          <a:prstGeom prst="straightConnector1">
            <a:avLst/>
          </a:prstGeom>
          <a:solidFill>
            <a:schemeClr val="accent1"/>
          </a:solidFill>
          <a:ln w="44450" cap="flat" cmpd="sng" algn="ctr">
            <a:solidFill>
              <a:schemeClr val="tx1"/>
            </a:solidFill>
            <a:prstDash val="sysDot"/>
            <a:round/>
            <a:headEnd type="arrow"/>
            <a:tailEnd type="arrow"/>
          </a:ln>
          <a:effectLst/>
        </p:spPr>
      </p:cxnSp>
      <p:cxnSp>
        <p:nvCxnSpPr>
          <p:cNvPr id="26" name="直接箭头连接符 25"/>
          <p:cNvCxnSpPr/>
          <p:nvPr/>
        </p:nvCxnSpPr>
        <p:spPr bwMode="auto">
          <a:xfrm>
            <a:off x="8534754" y="2780235"/>
            <a:ext cx="447" cy="1498772"/>
          </a:xfrm>
          <a:prstGeom prst="straightConnector1">
            <a:avLst/>
          </a:prstGeom>
          <a:solidFill>
            <a:schemeClr val="accent1"/>
          </a:solidFill>
          <a:ln w="44450" cap="flat" cmpd="sng" algn="ctr">
            <a:solidFill>
              <a:schemeClr val="tx1"/>
            </a:solidFill>
            <a:prstDash val="sysDot"/>
            <a:round/>
            <a:headEnd type="arrow"/>
            <a:tailEnd type="arrow"/>
          </a:ln>
          <a:effectLst/>
        </p:spPr>
      </p:cxnSp>
      <p:sp>
        <p:nvSpPr>
          <p:cNvPr id="2" name="椭圆 1"/>
          <p:cNvSpPr/>
          <p:nvPr/>
        </p:nvSpPr>
        <p:spPr bwMode="auto">
          <a:xfrm>
            <a:off x="3115363" y="1699468"/>
            <a:ext cx="6139910" cy="3744416"/>
          </a:xfrm>
          <a:prstGeom prst="ellipse">
            <a:avLst/>
          </a:prstGeom>
          <a:noFill/>
          <a:ln w="44450" cap="flat" cmpd="sng" algn="ctr">
            <a:gradFill flip="none" rotWithShape="1">
              <a:gsLst>
                <a:gs pos="0">
                  <a:srgbClr val="00B050"/>
                </a:gs>
                <a:gs pos="25000">
                  <a:srgbClr val="21D6E0"/>
                </a:gs>
                <a:gs pos="75000">
                  <a:srgbClr val="0087E6"/>
                </a:gs>
                <a:gs pos="100000">
                  <a:srgbClr val="005CBF"/>
                </a:gs>
              </a:gsLst>
              <a:lin ang="5400000" scaled="1"/>
              <a:tileRect/>
            </a:grad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endParaRPr lang="zh-CN" altLang="en-US">
              <a:solidFill>
                <a:srgbClr val="000000"/>
              </a:solidFill>
            </a:endParaRPr>
          </a:p>
        </p:txBody>
      </p:sp>
      <p:sp>
        <p:nvSpPr>
          <p:cNvPr id="31" name="Rectangle 46"/>
          <p:cNvSpPr>
            <a:spLocks noChangeArrowheads="1"/>
          </p:cNvSpPr>
          <p:nvPr/>
        </p:nvSpPr>
        <p:spPr bwMode="auto">
          <a:xfrm>
            <a:off x="5488016" y="1483444"/>
            <a:ext cx="1260000" cy="4318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结果反馈</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2" name="Rectangle 44"/>
          <p:cNvSpPr>
            <a:spLocks noChangeArrowheads="1"/>
          </p:cNvSpPr>
          <p:nvPr/>
        </p:nvSpPr>
        <p:spPr bwMode="auto">
          <a:xfrm>
            <a:off x="5488016" y="5155854"/>
            <a:ext cx="1260000" cy="43338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结果反馈</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4" name="Rectangle 42"/>
          <p:cNvSpPr>
            <a:spLocks noChangeArrowheads="1"/>
          </p:cNvSpPr>
          <p:nvPr/>
        </p:nvSpPr>
        <p:spPr bwMode="auto">
          <a:xfrm>
            <a:off x="8836528" y="3264431"/>
            <a:ext cx="1260000" cy="34672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信息公开</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5" name="Rectangle 45"/>
          <p:cNvSpPr>
            <a:spLocks noChangeArrowheads="1"/>
          </p:cNvSpPr>
          <p:nvPr/>
        </p:nvSpPr>
        <p:spPr bwMode="auto">
          <a:xfrm>
            <a:off x="3025827" y="2347540"/>
            <a:ext cx="1260000" cy="432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pPr>
            <a:r>
              <a:rPr lang="zh-CN" altLang="en-US" sz="2000" dirty="0">
                <a:solidFill>
                  <a:srgbClr val="FF0000"/>
                </a:solidFill>
                <a:latin typeface="微软雅黑" panose="020B0503020204020204" pitchFamily="34" charset="-122"/>
                <a:ea typeface="微软雅黑" panose="020B0503020204020204" pitchFamily="34" charset="-122"/>
              </a:rPr>
              <a:t>预算</a:t>
            </a:r>
            <a:r>
              <a:rPr lang="zh-CN" altLang="en-US" sz="2000" dirty="0">
                <a:solidFill>
                  <a:srgbClr val="000000"/>
                </a:solidFill>
                <a:latin typeface="微软雅黑" panose="020B0503020204020204" pitchFamily="34" charset="-122"/>
                <a:ea typeface="微软雅黑" panose="020B0503020204020204" pitchFamily="34" charset="-122"/>
              </a:rPr>
              <a:t>编制</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6" name="Rectangle 43"/>
          <p:cNvSpPr>
            <a:spLocks noChangeArrowheads="1"/>
          </p:cNvSpPr>
          <p:nvPr/>
        </p:nvSpPr>
        <p:spPr bwMode="auto">
          <a:xfrm>
            <a:off x="3026274" y="4278314"/>
            <a:ext cx="1260000" cy="4333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pPr>
            <a:r>
              <a:rPr lang="zh-CN" altLang="en-US" sz="2000" dirty="0">
                <a:solidFill>
                  <a:srgbClr val="FF0000"/>
                </a:solidFill>
                <a:latin typeface="微软雅黑" panose="020B0503020204020204" pitchFamily="34" charset="-122"/>
                <a:ea typeface="微软雅黑" panose="020B0503020204020204" pitchFamily="34" charset="-122"/>
              </a:rPr>
              <a:t>绩效</a:t>
            </a:r>
            <a:r>
              <a:rPr lang="zh-CN" altLang="en-US" sz="2000" dirty="0">
                <a:solidFill>
                  <a:srgbClr val="000000"/>
                </a:solidFill>
                <a:latin typeface="微软雅黑" panose="020B0503020204020204" pitchFamily="34" charset="-122"/>
                <a:ea typeface="微软雅黑" panose="020B0503020204020204" pitchFamily="34" charset="-122"/>
              </a:rPr>
              <a:t>目标</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7" name="Rectangle 46"/>
          <p:cNvSpPr>
            <a:spLocks noChangeArrowheads="1"/>
          </p:cNvSpPr>
          <p:nvPr/>
        </p:nvSpPr>
        <p:spPr bwMode="auto">
          <a:xfrm>
            <a:off x="2180590" y="3221891"/>
            <a:ext cx="1260000" cy="4318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结果应用</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38" name="AutoShape 10"/>
          <p:cNvSpPr>
            <a:spLocks noChangeArrowheads="1"/>
          </p:cNvSpPr>
          <p:nvPr/>
        </p:nvSpPr>
        <p:spPr bwMode="blackGray">
          <a:xfrm rot="6369964" flipV="1">
            <a:off x="4482611" y="5047467"/>
            <a:ext cx="411647" cy="288031"/>
          </a:xfrm>
          <a:prstGeom prst="triangle">
            <a:avLst>
              <a:gd name="adj" fmla="val 50000"/>
            </a:avLst>
          </a:prstGeom>
          <a:solidFill>
            <a:srgbClr val="0070C0"/>
          </a:solidFill>
          <a:ln>
            <a:noFill/>
          </a:ln>
        </p:spPr>
        <p:txBody>
          <a:bodyPr wrap="none" anchor="ctr"/>
          <a:lstStyle/>
          <a:p>
            <a:endParaRPr lang="zh-CN" altLang="en-US">
              <a:solidFill>
                <a:srgbClr val="000000"/>
              </a:solidFill>
            </a:endParaRPr>
          </a:p>
        </p:txBody>
      </p:sp>
      <p:sp>
        <p:nvSpPr>
          <p:cNvPr id="39" name="AutoShape 10"/>
          <p:cNvSpPr>
            <a:spLocks noChangeArrowheads="1"/>
          </p:cNvSpPr>
          <p:nvPr/>
        </p:nvSpPr>
        <p:spPr bwMode="blackGray">
          <a:xfrm rot="4524337" flipV="1">
            <a:off x="7717450" y="4993067"/>
            <a:ext cx="411647" cy="288031"/>
          </a:xfrm>
          <a:prstGeom prst="triangle">
            <a:avLst>
              <a:gd name="adj" fmla="val 50000"/>
            </a:avLst>
          </a:prstGeom>
          <a:solidFill>
            <a:srgbClr val="0070C0"/>
          </a:solidFill>
          <a:ln>
            <a:noFill/>
          </a:ln>
        </p:spPr>
        <p:txBody>
          <a:bodyPr wrap="none" anchor="ctr"/>
          <a:lstStyle/>
          <a:p>
            <a:endParaRPr lang="zh-CN" altLang="en-US">
              <a:solidFill>
                <a:srgbClr val="000000"/>
              </a:solidFill>
            </a:endParaRPr>
          </a:p>
        </p:txBody>
      </p:sp>
      <p:sp>
        <p:nvSpPr>
          <p:cNvPr id="40" name="AutoShape 10"/>
          <p:cNvSpPr>
            <a:spLocks noChangeArrowheads="1"/>
          </p:cNvSpPr>
          <p:nvPr/>
        </p:nvSpPr>
        <p:spPr bwMode="blackGray">
          <a:xfrm rot="19765148" flipV="1">
            <a:off x="2996508" y="3849461"/>
            <a:ext cx="411647" cy="288031"/>
          </a:xfrm>
          <a:prstGeom prst="triangle">
            <a:avLst>
              <a:gd name="adj" fmla="val 50000"/>
            </a:avLst>
          </a:prstGeom>
          <a:solidFill>
            <a:srgbClr val="7030A0"/>
          </a:solidFill>
          <a:ln>
            <a:noFill/>
          </a:ln>
        </p:spPr>
        <p:txBody>
          <a:bodyPr wrap="none" anchor="ctr"/>
          <a:lstStyle/>
          <a:p>
            <a:endParaRPr lang="zh-CN" altLang="en-US">
              <a:solidFill>
                <a:srgbClr val="000000"/>
              </a:solidFill>
            </a:endParaRPr>
          </a:p>
        </p:txBody>
      </p:sp>
      <p:sp>
        <p:nvSpPr>
          <p:cNvPr id="41" name="Rectangle 41"/>
          <p:cNvSpPr>
            <a:spLocks noChangeArrowheads="1"/>
          </p:cNvSpPr>
          <p:nvPr/>
        </p:nvSpPr>
        <p:spPr bwMode="auto">
          <a:xfrm>
            <a:off x="7923265" y="2347540"/>
            <a:ext cx="1260000" cy="4318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决   算</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44" name="Rectangle 42"/>
          <p:cNvSpPr>
            <a:spLocks noChangeArrowheads="1"/>
          </p:cNvSpPr>
          <p:nvPr/>
        </p:nvSpPr>
        <p:spPr bwMode="auto">
          <a:xfrm>
            <a:off x="7851257" y="4278314"/>
            <a:ext cx="1260000" cy="4333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rPr>
              <a:t>绩效评价</a:t>
            </a:r>
            <a:endParaRPr lang="en-US" sz="2000" dirty="0">
              <a:solidFill>
                <a:srgbClr val="000000"/>
              </a:solidFill>
              <a:latin typeface="微软雅黑" panose="020B0503020204020204" pitchFamily="34" charset="-122"/>
              <a:ea typeface="微软雅黑" panose="020B0503020204020204" pitchFamily="34" charset="-122"/>
            </a:endParaRPr>
          </a:p>
        </p:txBody>
      </p:sp>
      <p:sp>
        <p:nvSpPr>
          <p:cNvPr id="45" name="AutoShape 10"/>
          <p:cNvSpPr>
            <a:spLocks noChangeArrowheads="1"/>
          </p:cNvSpPr>
          <p:nvPr/>
        </p:nvSpPr>
        <p:spPr bwMode="blackGray">
          <a:xfrm rot="3395084" flipV="1">
            <a:off x="4333425" y="1793553"/>
            <a:ext cx="411647" cy="288031"/>
          </a:xfrm>
          <a:prstGeom prst="triangle">
            <a:avLst>
              <a:gd name="adj" fmla="val 50000"/>
            </a:avLst>
          </a:prstGeom>
          <a:solidFill>
            <a:srgbClr val="00B050"/>
          </a:solidFill>
          <a:ln>
            <a:noFill/>
          </a:ln>
        </p:spPr>
        <p:txBody>
          <a:bodyPr wrap="none" anchor="ctr"/>
          <a:lstStyle/>
          <a:p>
            <a:endParaRPr lang="zh-CN" altLang="en-US">
              <a:solidFill>
                <a:srgbClr val="000000"/>
              </a:solidFill>
            </a:endParaRPr>
          </a:p>
        </p:txBody>
      </p:sp>
      <p:sp>
        <p:nvSpPr>
          <p:cNvPr id="46" name="AutoShape 10"/>
          <p:cNvSpPr>
            <a:spLocks noChangeArrowheads="1"/>
          </p:cNvSpPr>
          <p:nvPr/>
        </p:nvSpPr>
        <p:spPr bwMode="blackGray">
          <a:xfrm rot="7519173" flipV="1">
            <a:off x="7658340" y="1889200"/>
            <a:ext cx="411647" cy="288031"/>
          </a:xfrm>
          <a:prstGeom prst="triangle">
            <a:avLst>
              <a:gd name="adj" fmla="val 50000"/>
            </a:avLst>
          </a:prstGeom>
          <a:solidFill>
            <a:srgbClr val="00B050"/>
          </a:solidFill>
          <a:ln>
            <a:noFill/>
          </a:ln>
        </p:spPr>
        <p:txBody>
          <a:bodyPr wrap="none" anchor="ctr"/>
          <a:lstStyle/>
          <a:p>
            <a:endParaRPr lang="zh-CN" altLang="en-US">
              <a:solidFill>
                <a:srgbClr val="000000"/>
              </a:solidFill>
            </a:endParaRPr>
          </a:p>
        </p:txBody>
      </p:sp>
      <p:sp>
        <p:nvSpPr>
          <p:cNvPr id="47" name="AutoShape 10"/>
          <p:cNvSpPr>
            <a:spLocks noChangeArrowheads="1"/>
          </p:cNvSpPr>
          <p:nvPr/>
        </p:nvSpPr>
        <p:spPr bwMode="blackGray">
          <a:xfrm rot="21054871" flipV="1">
            <a:off x="8944650" y="2897339"/>
            <a:ext cx="411647" cy="288031"/>
          </a:xfrm>
          <a:prstGeom prst="triangle">
            <a:avLst>
              <a:gd name="adj" fmla="val 50000"/>
            </a:avLst>
          </a:prstGeom>
          <a:solidFill>
            <a:srgbClr val="7030A0"/>
          </a:solidFill>
          <a:ln>
            <a:noFill/>
          </a:ln>
        </p:spPr>
        <p:txBody>
          <a:bodyPr wrap="none" anchor="ctr"/>
          <a:lstStyle/>
          <a:p>
            <a:endParaRPr lang="zh-CN" altLang="en-US">
              <a:solidFill>
                <a:srgbClr val="000000"/>
              </a:solidFill>
            </a:endParaRPr>
          </a:p>
        </p:txBody>
      </p:sp>
      <p:sp>
        <p:nvSpPr>
          <p:cNvPr id="48" name="AutoShape 10"/>
          <p:cNvSpPr>
            <a:spLocks noChangeArrowheads="1"/>
          </p:cNvSpPr>
          <p:nvPr/>
        </p:nvSpPr>
        <p:spPr bwMode="blackGray">
          <a:xfrm rot="11848672" flipV="1">
            <a:off x="8997413" y="3777849"/>
            <a:ext cx="411647" cy="288031"/>
          </a:xfrm>
          <a:prstGeom prst="triangle">
            <a:avLst>
              <a:gd name="adj" fmla="val 50000"/>
            </a:avLst>
          </a:prstGeom>
          <a:solidFill>
            <a:srgbClr val="7030A0"/>
          </a:solidFill>
          <a:ln>
            <a:noFill/>
          </a:ln>
        </p:spPr>
        <p:txBody>
          <a:bodyPr wrap="none" anchor="ctr"/>
          <a:lstStyle/>
          <a:p>
            <a:endParaRPr lang="zh-CN" altLang="en-US">
              <a:solidFill>
                <a:srgbClr val="000000"/>
              </a:solidFill>
            </a:endParaRPr>
          </a:p>
        </p:txBody>
      </p:sp>
      <p:sp>
        <p:nvSpPr>
          <p:cNvPr id="49" name="AutoShape 10"/>
          <p:cNvSpPr>
            <a:spLocks noChangeArrowheads="1"/>
          </p:cNvSpPr>
          <p:nvPr/>
        </p:nvSpPr>
        <p:spPr bwMode="blackGray">
          <a:xfrm rot="12945945" flipV="1">
            <a:off x="3086801" y="2830527"/>
            <a:ext cx="411647" cy="288031"/>
          </a:xfrm>
          <a:prstGeom prst="triangle">
            <a:avLst>
              <a:gd name="adj" fmla="val 50000"/>
            </a:avLst>
          </a:prstGeom>
          <a:solidFill>
            <a:srgbClr val="7030A0"/>
          </a:solidFill>
          <a:ln>
            <a:noFill/>
          </a:ln>
        </p:spPr>
        <p:txBody>
          <a:bodyPr wrap="none" anchor="ctr"/>
          <a:lstStyle/>
          <a:p>
            <a:endParaRPr lang="zh-CN" altLang="en-US">
              <a:solidFill>
                <a:srgbClr val="000000"/>
              </a:solidFill>
            </a:endParaRPr>
          </a:p>
        </p:txBody>
      </p:sp>
      <p:sp>
        <p:nvSpPr>
          <p:cNvPr id="52" name="矩形 51"/>
          <p:cNvSpPr/>
          <p:nvPr/>
        </p:nvSpPr>
        <p:spPr>
          <a:xfrm>
            <a:off x="4925633" y="3284990"/>
            <a:ext cx="2357454" cy="48323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en-US" sz="2400" b="1" dirty="0">
                <a:solidFill>
                  <a:srgbClr val="C00000"/>
                </a:solidFill>
              </a:rPr>
              <a:t>预算绩效一体化</a:t>
            </a:r>
            <a:endParaRPr lang="zh-CN" altLang="en-US" sz="2400" b="1" dirty="0">
              <a:solidFill>
                <a:srgbClr val="C00000"/>
              </a:solidFill>
            </a:endParaRPr>
          </a:p>
        </p:txBody>
      </p:sp>
      <p:sp>
        <p:nvSpPr>
          <p:cNvPr id="29" name="Rectangle 43"/>
          <p:cNvSpPr>
            <a:spLocks noChangeArrowheads="1"/>
          </p:cNvSpPr>
          <p:nvPr/>
        </p:nvSpPr>
        <p:spPr bwMode="auto">
          <a:xfrm>
            <a:off x="3738546" y="3138488"/>
            <a:ext cx="642942" cy="790579"/>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pPr>
            <a:r>
              <a:rPr lang="zh-CN" altLang="en-US" sz="1600" dirty="0" smtClean="0">
                <a:solidFill>
                  <a:srgbClr val="000000"/>
                </a:solidFill>
                <a:latin typeface="微软雅黑" panose="020B0503020204020204" pitchFamily="34" charset="-122"/>
                <a:ea typeface="微软雅黑" panose="020B0503020204020204" pitchFamily="34" charset="-122"/>
              </a:rPr>
              <a:t>事前绩效评估</a:t>
            </a:r>
            <a:endParaRPr lang="en-US" sz="1600" dirty="0">
              <a:solidFill>
                <a:srgbClr val="000000"/>
              </a:solidFill>
              <a:latin typeface="微软雅黑" panose="020B0503020204020204" pitchFamily="34" charset="-122"/>
              <a:ea typeface="微软雅黑" panose="020B0503020204020204" pitchFamily="34" charset="-122"/>
            </a:endParaRPr>
          </a:p>
        </p:txBody>
      </p:sp>
      <p:sp>
        <p:nvSpPr>
          <p:cNvPr id="9217" name="灯片编号占位符 5"/>
          <p:cNvSpPr>
            <a:spLocks noGrp="1"/>
          </p:cNvSpPr>
          <p:nvPr>
            <p:ph type="sldNum" sz="quarter" idx="10"/>
          </p:nvPr>
        </p:nvSpPr>
        <p:spPr>
          <a:xfrm>
            <a:off x="8077200" y="5775325"/>
            <a:ext cx="2133600" cy="396875"/>
          </a:xfrm>
        </p:spPr>
        <p:txBody>
          <a:bodyPr wrap="square" lIns="91440" tIns="45720" rIns="91440" bIns="45720" anchor="t"/>
          <a:lstStyle/>
          <a:p>
            <a:pPr indent="0" algn="r"/>
            <a:fld id="{9A0DB2DC-4C9A-4742-B13C-FB6460FD3503}" type="slidenum">
              <a:rPr lang="en-US" altLang="zh-CN" sz="1400" dirty="0">
                <a:solidFill>
                  <a:srgbClr val="003366"/>
                </a:solidFill>
              </a:rPr>
            </a:fld>
            <a:r>
              <a:rPr lang="zh-CN" altLang="en-US" sz="1400" dirty="0">
                <a:solidFill>
                  <a:srgbClr val="003366"/>
                </a:solidFill>
              </a:rPr>
              <a:t>/42</a:t>
            </a:r>
            <a:endParaRPr lang="en-US" altLang="zh-CN" sz="1400" dirty="0">
              <a:solidFill>
                <a:srgbClr val="003366"/>
              </a:solidFill>
            </a:endParaRPr>
          </a:p>
        </p:txBody>
      </p:sp>
    </p:spTree>
  </p:cSld>
  <p:clrMapOvr>
    <a:masterClrMapping/>
  </p:clrMapOvr>
  <p:transition>
    <p:pull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53795" y="798195"/>
            <a:ext cx="3606165" cy="483235"/>
          </a:xfrm>
          <a:prstGeom prst="rect">
            <a:avLst/>
          </a:prstGeom>
          <a:noFill/>
        </p:spPr>
        <p:txBody>
          <a:bodyPr wrap="square" rtlCol="0" anchor="t">
            <a:spAutoFit/>
          </a:bodyPr>
          <a:p>
            <a:r>
              <a:rPr lang="zh-CN" altLang="en-US" sz="2400">
                <a:solidFill>
                  <a:schemeClr val="accent2">
                    <a:lumMod val="75000"/>
                  </a:schemeClr>
                </a:solidFill>
              </a:rPr>
              <a:t>省级预算绩效目标审核表</a:t>
            </a:r>
            <a:endParaRPr lang="zh-CN" altLang="en-US" sz="2400">
              <a:solidFill>
                <a:schemeClr val="accent2">
                  <a:lumMod val="75000"/>
                </a:schemeClr>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81075" y="647700"/>
            <a:ext cx="10489565" cy="4526280"/>
          </a:xfrm>
          <a:prstGeom prst="rect">
            <a:avLst/>
          </a:prstGeom>
          <a:noFill/>
          <a:ln w="9525">
            <a:noFill/>
          </a:ln>
        </p:spPr>
        <p:txBody>
          <a:bodyPr wrap="square">
            <a:spAutoFit/>
          </a:bodyPr>
          <a:p>
            <a:pPr marL="0" indent="381000" algn="l" latinLnBrk="0">
              <a:lnSpc>
                <a:spcPct val="130000"/>
              </a:lnSpc>
            </a:pP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1</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．对一般性项目，采取定性审核的方式。审核主体对每一项审核内容逐一提出定性审核意见，并根据各项审核情况，汇总确定“综合评定等级”。确定综合评定等级时，</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8</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个审核要点中，有</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6</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项及以上为“优”、且其他项无“中”、“差”级的，方可定级为“优”；有</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6</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项及以上为“良”及以上、且其他项无“差”级的，方可定级为“良”；有</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6</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项及以上为“中”及以上的，方可定级为“中”。同时，在本表“总体意见”栏中对该项目绩效目标的修改完善、预算安排等提出意见。</a:t>
            </a:r>
            <a:endParaRPr lang="zh-CN" altLang="en-US" sz="2800" b="1"/>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81075" y="640080"/>
            <a:ext cx="9544685" cy="4785360"/>
          </a:xfrm>
          <a:prstGeom prst="rect">
            <a:avLst/>
          </a:prstGeom>
          <a:noFill/>
          <a:ln w="9525">
            <a:noFill/>
          </a:ln>
        </p:spPr>
        <p:txBody>
          <a:bodyPr wrap="square">
            <a:spAutoFit/>
          </a:bodyPr>
          <a:p>
            <a:pPr marL="0" indent="381000" algn="l"/>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对重点项目，采取定性审核和定量审核相结合的方式。审核主体对每一项审核内容提出定性审核意见，并进行打分。定性审核为“优”的，得该项分值的</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90-100%</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；定性审核为“良”的，得该项分值的</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80-89%</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；定性审核为“中”的，得该项分值的</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60-79%</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；定性审核为“差”的，得该项分值的</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59%</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以下。各项审核内容完成后，根据项目审核总分，确定“综合评定等级”。总得分在</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90</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分以上的为“优”；在</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80</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分至</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90</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分（不含，下同）之间的为“良”；在</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60</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分至</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80</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分之间的为“中”；低于</a:t>
            </a:r>
            <a:r>
              <a:rPr lang="en-US" altLang="zh-CN" sz="2800" b="1" u="none">
                <a:latin typeface="仿宋_GB2312" panose="02010609030101010101" pitchFamily="1" charset="-122"/>
                <a:ea typeface="仿宋_GB2312" panose="02010609030101010101" pitchFamily="1" charset="-122"/>
                <a:cs typeface="仿宋_GB2312" panose="02010609030101010101" pitchFamily="1" charset="-122"/>
              </a:rPr>
              <a:t>60</a:t>
            </a:r>
            <a:r>
              <a:rPr lang="zh-CN" altLang="en-US" sz="2800" b="1" u="none">
                <a:latin typeface="仿宋_GB2312" panose="02010609030101010101" pitchFamily="1" charset="-122"/>
                <a:ea typeface="仿宋_GB2312" panose="02010609030101010101" pitchFamily="1" charset="-122"/>
                <a:cs typeface="仿宋_GB2312" panose="02010609030101010101" pitchFamily="1" charset="-122"/>
              </a:rPr>
              <a:t>分的为“差”。同时，在本表“总体意见”栏中对该项目绩效目标的修改完善、预算安排等提出意见。</a:t>
            </a:r>
            <a:endParaRPr lang="zh-CN" altLang="en-US" sz="2800" b="1"/>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62075" y="1417320"/>
            <a:ext cx="9529445" cy="3931920"/>
          </a:xfrm>
          <a:prstGeom prst="rect">
            <a:avLst/>
          </a:prstGeom>
          <a:noFill/>
          <a:ln w="9525">
            <a:noFill/>
          </a:ln>
        </p:spPr>
        <p:txBody>
          <a:bodyPr wrap="square">
            <a:spAutoFit/>
          </a:bodyPr>
          <a:p>
            <a:pPr marL="0" indent="0" algn="l" latinLnBrk="0">
              <a:lnSpc>
                <a:spcPct val="150000"/>
              </a:lnSpc>
            </a:pPr>
            <a:r>
              <a:rPr lang="zh-CN" altLang="en-US"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审核结果为“优”的，直接进入下一步预算安排流程；审核结果为“良”的，可与相关部门或单位进行协商，直接对其绩效目标进行完善后，进入下一步预算安排流程；审核结果为“中”的，由相关部门或单位对其绩效目标进行修改完善，按程序重新报送审核；审核结果为“差”的，不得进入下一步预算安排流程。</a:t>
            </a:r>
            <a:endParaRPr lang="zh-CN" altLang="en-US" sz="2800" b="1"/>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19480" y="548640"/>
            <a:ext cx="5080000" cy="518160"/>
          </a:xfrm>
          <a:prstGeom prst="rect">
            <a:avLst/>
          </a:prstGeom>
          <a:noFill/>
          <a:ln w="9525">
            <a:noFill/>
          </a:ln>
        </p:spPr>
        <p:txBody>
          <a:bodyPr>
            <a:spAutoFit/>
          </a:bodyPr>
          <a:p>
            <a:pPr marL="0" indent="0" algn="l"/>
            <a:r>
              <a:rPr lang="zh-CN" altLang="en-US" sz="2800" b="1" u="none">
                <a:solidFill>
                  <a:schemeClr val="accent2">
                    <a:lumMod val="75000"/>
                  </a:schemeClr>
                </a:solidFill>
                <a:latin typeface="黑体" panose="02010600030101010101" charset="-122"/>
                <a:ea typeface="黑体" panose="02010600030101010101" charset="-122"/>
                <a:cs typeface="黑体" panose="02010600030101010101" charset="-122"/>
              </a:rPr>
              <a:t>绩效目标的批复、调整与应用</a:t>
            </a:r>
            <a:endParaRPr lang="zh-CN" altLang="en-US" sz="2800" b="1" u="none">
              <a:solidFill>
                <a:schemeClr val="accent2">
                  <a:lumMod val="75000"/>
                </a:schemeClr>
              </a:solidFill>
              <a:latin typeface="黑体" panose="02010600030101010101" charset="-122"/>
              <a:ea typeface="黑体" panose="02010600030101010101" charset="-122"/>
              <a:cs typeface="黑体" panose="02010600030101010101" charset="-122"/>
            </a:endParaRPr>
          </a:p>
        </p:txBody>
      </p:sp>
      <p:sp>
        <p:nvSpPr>
          <p:cNvPr id="2" name="文本框 1"/>
          <p:cNvSpPr txBox="1"/>
          <p:nvPr/>
        </p:nvSpPr>
        <p:spPr>
          <a:xfrm>
            <a:off x="919480" y="1722120"/>
            <a:ext cx="9803765" cy="3931920"/>
          </a:xfrm>
          <a:prstGeom prst="rect">
            <a:avLst/>
          </a:prstGeom>
          <a:noFill/>
          <a:ln w="9525">
            <a:noFill/>
          </a:ln>
        </p:spPr>
        <p:txBody>
          <a:bodyPr wrap="square">
            <a:spAutoFit/>
          </a:bodyPr>
          <a:p>
            <a:pPr marL="0" indent="0" algn="l" latinLnBrk="0">
              <a:lnSpc>
                <a:spcPct val="150000"/>
              </a:lnSpc>
            </a:pPr>
            <a:r>
              <a:rPr lang="zh-CN" altLang="en-US" sz="2800" b="1" u="none">
                <a:solidFill>
                  <a:srgbClr val="323232"/>
                </a:solidFill>
                <a:latin typeface="仿宋_GB2312" panose="02010609030101010101" pitchFamily="1" charset="-122"/>
                <a:ea typeface="仿宋_GB2312" panose="02010609030101010101" pitchFamily="1" charset="-122"/>
                <a:cs typeface="仿宋_GB2312" panose="02010609030101010101" pitchFamily="1" charset="-122"/>
              </a:rPr>
              <a:t>按照</a:t>
            </a:r>
            <a:r>
              <a:rPr lang="zh-CN" altLang="en-US" sz="2800" b="1" u="none">
                <a:solidFill>
                  <a:schemeClr val="accent2">
                    <a:lumMod val="75000"/>
                  </a:schemeClr>
                </a:solidFill>
                <a:latin typeface="仿宋_GB2312" panose="02010609030101010101" pitchFamily="1" charset="-122"/>
                <a:ea typeface="仿宋_GB2312" panose="02010609030101010101" pitchFamily="1" charset="-122"/>
                <a:cs typeface="仿宋_GB2312" panose="02010609030101010101" pitchFamily="1" charset="-122"/>
              </a:rPr>
              <a:t>“谁批复预算，谁批复目标”</a:t>
            </a:r>
            <a:r>
              <a:rPr lang="zh-CN" altLang="en-US" sz="2800" b="1" u="none">
                <a:solidFill>
                  <a:srgbClr val="323232"/>
                </a:solidFill>
                <a:latin typeface="仿宋_GB2312" panose="02010609030101010101" pitchFamily="1" charset="-122"/>
                <a:ea typeface="仿宋_GB2312" panose="02010609030101010101" pitchFamily="1" charset="-122"/>
                <a:cs typeface="仿宋_GB2312" panose="02010609030101010101" pitchFamily="1" charset="-122"/>
              </a:rPr>
              <a:t>的原则，省财政厅和省级部门在批复年初部门预算或调整预算时，一并批复绩效目标。省财政厅在省人代会批准省级年度预算后，将绩效目标随部门预算批复省级部门；省级部门将批复的绩效目标按预算管理级次细化批复到所属单位，并提出绩效管理具体工作要求</a:t>
            </a:r>
            <a:endParaRPr lang="zh-CN" altLang="en-US" sz="2800" b="1"/>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93800" y="335280"/>
            <a:ext cx="8387080" cy="6065520"/>
          </a:xfrm>
          <a:prstGeom prst="rect">
            <a:avLst/>
          </a:prstGeom>
          <a:noFill/>
          <a:ln w="9525">
            <a:noFill/>
          </a:ln>
        </p:spPr>
        <p:txBody>
          <a:bodyPr wrap="square">
            <a:spAutoFit/>
          </a:bodyPr>
          <a:p>
            <a:pPr marL="0" indent="0" algn="l" latinLnBrk="0">
              <a:lnSpc>
                <a:spcPct val="200000"/>
              </a:lnSpc>
            </a:pPr>
            <a:r>
              <a:rPr lang="zh-CN" altLang="en-US" sz="2800" b="1"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省级部门及所属单位应将批复的绩效目标作为组织预算执行的重要依据，并根据批复的绩效目标开展绩效监控、绩效自评和绩效评价工作。　　（一）绩效监控。预算执行中，省级预算部门及所属单位应对预算执行情况和绩效目标预期实现程度开展绩效监控，及时发现并纠正绩效运行中存在的问题，力保绩效目标如期实现。</a:t>
            </a:r>
            <a:endParaRPr lang="zh-CN" altLang="en-US" sz="2800" b="1"/>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56640" y="502920"/>
            <a:ext cx="8843645" cy="4785360"/>
          </a:xfrm>
          <a:prstGeom prst="rect">
            <a:avLst/>
          </a:prstGeom>
          <a:noFill/>
          <a:ln w="9525">
            <a:noFill/>
          </a:ln>
        </p:spPr>
        <p:txBody>
          <a:bodyPr wrap="square">
            <a:spAutoFit/>
          </a:bodyPr>
          <a:p>
            <a:pPr marL="0" indent="400050" algn="l"/>
            <a:r>
              <a:rPr lang="zh-CN" altLang="en-US" sz="2800" b="0" u="none">
                <a:solidFill>
                  <a:srgbClr val="323232"/>
                </a:solidFill>
                <a:highlight>
                  <a:srgbClr val="FFFFFF"/>
                </a:highlight>
                <a:latin typeface="仿宋_GB2312" panose="02010609030101010101" pitchFamily="1" charset="-122"/>
                <a:ea typeface="仿宋_GB2312" panose="02010609030101010101" pitchFamily="1" charset="-122"/>
                <a:cs typeface="仿宋_GB2312" panose="02010609030101010101" pitchFamily="1" charset="-122"/>
              </a:rPr>
              <a:t>（二）绩效自评。预算执行结束或预算项目完成后，省级部门及所属单位应对照批复的绩效目标开展绩效自评，并按要求将绩效自评报告报送省财政厅。自评作为部门（单位）预、决算的组成内容和以后年度预算申请、安排的重要基础。（三）绩效评价。部门预算绩效评价以项目资金为重点，重点评价一定金额以上、与本部门职能密切相关、具有明显社会影响和经济影响的项目。省财政厅按照绩效评价工作规划，对部分重点项目绩效目标和部分部门整体绩效目标实现情况进行重点绩效评价，评价结果作为政策调整、改进管理和预算安排的重要依据。</a:t>
            </a:r>
            <a:endParaRPr lang="zh-CN" altLang="en-US" sz="2800"/>
          </a:p>
        </p:txBody>
      </p:sp>
      <p:sp>
        <p:nvSpPr>
          <p:cNvPr id="100" name="文本框 99"/>
          <p:cNvSpPr txBox="1"/>
          <p:nvPr/>
        </p:nvSpPr>
        <p:spPr>
          <a:xfrm>
            <a:off x="1300480" y="5608320"/>
            <a:ext cx="9620885" cy="944880"/>
          </a:xfrm>
          <a:prstGeom prst="rect">
            <a:avLst/>
          </a:prstGeom>
          <a:noFill/>
          <a:ln w="9525">
            <a:noFill/>
          </a:ln>
        </p:spPr>
        <p:txBody>
          <a:bodyPr wrap="square">
            <a:spAutoFit/>
          </a:bodyPr>
          <a:p>
            <a:pPr marL="0" indent="0" algn="l"/>
            <a:r>
              <a:rPr lang="zh-CN" altLang="en-US" sz="2800" b="0" u="none">
                <a:solidFill>
                  <a:srgbClr val="323232"/>
                </a:solidFill>
                <a:latin typeface="仿宋_GB2312" panose="02010609030101010101" pitchFamily="1" charset="-122"/>
                <a:ea typeface="仿宋_GB2312" panose="02010609030101010101" pitchFamily="1" charset="-122"/>
                <a:cs typeface="仿宋_GB2312" panose="02010609030101010101" pitchFamily="1" charset="-122"/>
              </a:rPr>
              <a:t>省级部门应按照有关法律、法规关于预算信息公开要求，将绩效目标随部门预算予以公开，接受各方监督。</a:t>
            </a:r>
            <a:endParaRPr lang="zh-CN" altLang="en-US" sz="28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935535" y="1301738"/>
            <a:ext cx="7920880" cy="4786347"/>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alt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按照“谁申请资金，谁设置目标”的原则，</a:t>
            </a:r>
            <a:r>
              <a:rPr lang="en-US" sz="25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绩效目标</a:t>
            </a:r>
            <a:r>
              <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由市级部门及其所属单位</a:t>
            </a:r>
            <a:r>
              <a:rPr lang="en-US" sz="25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在申报预算支出时设置</a:t>
            </a:r>
            <a:r>
              <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457200" algn="just" eaLnBrk="1" hangingPunct="1">
              <a:lnSpc>
                <a:spcPct val="150000"/>
              </a:lnSpc>
              <a:buNone/>
            </a:pPr>
            <a:r>
              <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项目支出绩效目标，在该项目纳入市级部门项目库之前编制，并按要求随同市级部门项目库提交市财政局；部门（单位）整体绩效目标，在申报部门预算时编制，并按要求提交市财政局。</a:t>
            </a:r>
            <a:endPar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457200" algn="just" eaLnBrk="1" hangingPunct="1">
              <a:lnSpc>
                <a:spcPct val="150000"/>
              </a:lnSpc>
              <a:buNone/>
            </a:pPr>
            <a:r>
              <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绩效目标的设置应当经过科学的研究论证，必要时市财政局和市级部门应当组织专家评审。</a:t>
            </a:r>
            <a:endPar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457200" algn="just" eaLnBrk="1" hangingPunct="1">
              <a:lnSpc>
                <a:spcPct val="150000"/>
              </a:lnSpc>
              <a:buNone/>
            </a:pPr>
            <a:endParaRPr lang="zh-CN"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fade">
                                      <p:cBhvr>
                                        <p:cTn id="18" dur="2000"/>
                                        <p:tgtEl>
                                          <p:spTgt spid="3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Effect transition="in" filter="fade">
                                      <p:cBhvr>
                                        <p:cTn id="23" dur="2000"/>
                                        <p:tgtEl>
                                          <p:spTgt spid="3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Effect transition="in" filter="fade">
                                      <p:cBhvr>
                                        <p:cTn id="28" dur="20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0" grpId="0" animBg="1"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537297"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83353"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2015545" y="1275068"/>
            <a:ext cx="7920880" cy="4786347"/>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绩效目标设置程序为：</a:t>
            </a:r>
            <a:endPar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457200" algn="just" eaLnBrk="1" hangingPunct="1">
              <a:lnSpc>
                <a:spcPct val="150000"/>
              </a:lnSpc>
              <a:buNone/>
            </a:pPr>
            <a:r>
              <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基层单位设置绩效目标。申请预算项目资金的基层单位按照要求在预算编制系统和项目库管理系统中设置绩效目标，按照确定格式和内容填报绩效目标申报表（详见附件1和附件2），随同本单位预算提交主管部门；根据主管部门审核意见，进行修改完善后按程序逐级上报。</a:t>
            </a:r>
            <a:endPar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457200" algn="just" eaLnBrk="1" hangingPunct="1">
              <a:lnSpc>
                <a:spcPct val="150000"/>
              </a:lnSpc>
              <a:buNone/>
            </a:pPr>
            <a:endParaRPr lang="zh-CN"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035685"/>
            <a:ext cx="8651875" cy="478663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en-US"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二）市级部门设置绩效目标。市级预算部门按要求汇总编制部门（单位）整体绩效目标和项目绩效目标，按照确定格式和内容填报绩效目标申报表（详见附件1和附件2），随同部门预算提交市财政局；根据市财政局审核意见，修改完善并按程序提交。</a:t>
            </a:r>
            <a:endPar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457200" algn="just" eaLnBrk="1" hangingPunct="1">
              <a:lnSpc>
                <a:spcPct val="150000"/>
              </a:lnSpc>
              <a:buNone/>
            </a:pPr>
            <a:r>
              <a:rPr lang="en-US"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根据市级预算管理和项目库管理要求，项目绩效目标在预算编制“一上”和项目库入库时随同部门预算或项目入库审批流程一并报送；部门（单位）整体绩效目标在预算编制“二上”时随同部门预算一并报送，纳入部门预算编报说明。</a:t>
            </a:r>
            <a:endPar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457200" algn="just" eaLnBrk="1" hangingPunct="1">
              <a:lnSpc>
                <a:spcPct val="150000"/>
              </a:lnSpc>
              <a:buNone/>
            </a:pPr>
            <a:endPar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457200" algn="just" eaLnBrk="1" hangingPunct="1">
              <a:lnSpc>
                <a:spcPct val="150000"/>
              </a:lnSpc>
              <a:buNone/>
            </a:pPr>
            <a:endParaRPr lang="zh-CN"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93595" y="181610"/>
            <a:ext cx="6705600" cy="762000"/>
          </a:xfrm>
        </p:spPr>
        <p:txBody>
          <a:bodyPr/>
          <a:p>
            <a:r>
              <a:rPr lang="en-US" altLang="zh-CN"/>
              <a:t>  </a:t>
            </a:r>
            <a:endParaRPr lang="en-US" altLang="zh-CN"/>
          </a:p>
        </p:txBody>
      </p:sp>
      <p:sp>
        <p:nvSpPr>
          <p:cNvPr id="3" name="内容占位符 2"/>
          <p:cNvSpPr>
            <a:spLocks noGrp="1"/>
          </p:cNvSpPr>
          <p:nvPr>
            <p:ph idx="1"/>
          </p:nvPr>
        </p:nvSpPr>
        <p:spPr>
          <a:xfrm>
            <a:off x="1759585" y="292100"/>
            <a:ext cx="8672830" cy="4800600"/>
          </a:xfrm>
        </p:spPr>
        <p:txBody>
          <a:bodyPr/>
          <a:p>
            <a:r>
              <a:rPr lang="zh-CN" altLang="en-US"/>
              <a:t>评价：是确定一项活动、政策或计划的价值或者重要性的过程；对一次计划中的、实施中的或者已经完成的干预措施开展的尽可能系统</a:t>
            </a:r>
            <a:r>
              <a:rPr lang="zh-CN" altLang="en-US">
                <a:solidFill>
                  <a:srgbClr val="FF0000"/>
                </a:solidFill>
              </a:rPr>
              <a:t>客观</a:t>
            </a:r>
            <a:r>
              <a:rPr lang="zh-CN" altLang="en-US"/>
              <a:t>的评价。</a:t>
            </a:r>
            <a:endParaRPr lang="zh-CN" altLang="en-US"/>
          </a:p>
          <a:p>
            <a:r>
              <a:rPr lang="zh-CN" altLang="en-US">
                <a:solidFill>
                  <a:srgbClr val="FF0000"/>
                </a:solidFill>
              </a:rPr>
              <a:t>客观</a:t>
            </a:r>
            <a:r>
              <a:rPr lang="zh-CN" altLang="en-US"/>
              <a:t>要求取得的证据为一手或二手证据。</a:t>
            </a:r>
            <a:endParaRPr lang="zh-CN" altLang="en-US"/>
          </a:p>
          <a:p>
            <a:r>
              <a:rPr lang="zh-CN" altLang="en-US"/>
              <a:t>评价的分类：</a:t>
            </a:r>
            <a:endParaRPr lang="zh-CN" altLang="en-US"/>
          </a:p>
          <a:p>
            <a:pPr marL="0" indent="0">
              <a:buNone/>
            </a:pPr>
            <a:r>
              <a:rPr lang="zh-CN" altLang="en-US"/>
              <a:t>    </a:t>
            </a:r>
            <a:r>
              <a:rPr lang="en-US" altLang="zh-CN"/>
              <a:t>1.</a:t>
            </a:r>
            <a:r>
              <a:rPr lang="zh-CN" altLang="en-US"/>
              <a:t>前瞻性评价（预评价或前评价）</a:t>
            </a:r>
            <a:r>
              <a:rPr lang="en-US" altLang="zh-CN"/>
              <a:t>:</a:t>
            </a:r>
            <a:r>
              <a:rPr lang="zh-CN" altLang="en-US"/>
              <a:t>对要预批项目所产生的可能结果进行评价；</a:t>
            </a:r>
            <a:endParaRPr lang="zh-CN" altLang="en-US"/>
          </a:p>
          <a:p>
            <a:pPr marL="0" indent="0">
              <a:buNone/>
            </a:pPr>
            <a:r>
              <a:rPr lang="zh-CN" altLang="en-US"/>
              <a:t>    </a:t>
            </a:r>
            <a:r>
              <a:rPr lang="en-US" altLang="zh-CN"/>
              <a:t>2.</a:t>
            </a:r>
            <a:r>
              <a:rPr lang="zh-CN" altLang="en-US"/>
              <a:t>过程评价（中期评价）：</a:t>
            </a:r>
            <a:r>
              <a:rPr lang="zh-CN" altLang="en-US">
                <a:sym typeface="+mn-ea"/>
              </a:rPr>
              <a:t>在审批后完工进行，注重项目执行前和执行中绩效的提高；</a:t>
            </a:r>
            <a:endParaRPr lang="zh-CN" altLang="en-US"/>
          </a:p>
          <a:p>
            <a:pPr marL="0" indent="0">
              <a:buNone/>
            </a:pPr>
            <a:r>
              <a:rPr lang="zh-CN" altLang="en-US"/>
              <a:t>    </a:t>
            </a:r>
            <a:r>
              <a:rPr lang="en-US" altLang="zh-CN"/>
              <a:t>3.</a:t>
            </a:r>
            <a:r>
              <a:rPr lang="zh-CN" altLang="en-US"/>
              <a:t>总结性评价（后评价）</a:t>
            </a:r>
            <a:r>
              <a:rPr lang="en-US" altLang="zh-CN"/>
              <a:t>:</a:t>
            </a:r>
            <a:r>
              <a:rPr lang="zh-CN" altLang="en-US"/>
              <a:t>注重结果，一般在项目完工后进行。</a:t>
            </a:r>
            <a:endParaRPr lang="zh-CN" altLang="en-US"/>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035685"/>
            <a:ext cx="8651875" cy="478663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altLang="en-US"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二、</a:t>
            </a:r>
            <a:r>
              <a:rPr lang="en-US"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按照“谁审核预算，谁审核目标”的原则，绩效目标由市财政局或市级部门按照预算管理级次进行审核。</a:t>
            </a:r>
            <a:endParaRPr lang="en-US"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绩效目标审核是部门预算审核的有机组成部分。绩效目标不符合要求的，市财政局或市级部门应要求报送单位及时修改、完善。审核符合要求后，方可进入财政项目库，并进入下一步预算编审流程。</a:t>
            </a:r>
            <a:endParaRPr lang="en-US"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457200" algn="just" eaLnBrk="1" hangingPunct="1">
              <a:lnSpc>
                <a:spcPct val="150000"/>
              </a:lnSpc>
              <a:buNone/>
            </a:pPr>
            <a:endParaRPr lang="zh-CN" sz="2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035685"/>
            <a:ext cx="8651875" cy="478663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（一）</a:t>
            </a:r>
            <a:r>
              <a:rPr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市级部门对所属单位报送的项目绩效目标和单位整体绩效目标进行审核。</a:t>
            </a:r>
            <a:endParaRPr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有预算分配建议权的部门应对预算部门提交的有关项目支出绩效目标进行审核，并据此提出资金分配建议。经审核的项目支出绩效目标，报财政部门备案</a:t>
            </a: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二）市财政局根据部门预算审核的范围和内容，对市级部门报送的项目绩效目标和部门（单位）整体支出绩效目标进行审核。对经有预算分配建议权的部门审核后的横向分配项目的绩效目标，市财政局可根据需要进行再审核。</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035685"/>
            <a:ext cx="8651875" cy="478663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三）根据工作需要，绩效目标可委托第三方机构予以评审。对社会关注程度高、对经济社会发展具有重要影响、关系重大民生领域或专业技术复杂的重点项目，市财政局和市级部门可根据需要将其委托给第三方机构，组织相关部门、专家学者、科研院所、中介机构、社会公众代表等共同参与评审，提出评审意见。</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035685"/>
            <a:ext cx="8651875" cy="478663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绩效目标审核程序如下：</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一）市级部门及其所属单位审核。市级部门及其所属单位对下级单位报送的绩效目标进行审核，提出审核意见并反馈给下级单位。下级单位根据审核意见对相关绩效目标进行修改完善，重新提交上级单位审核，审核通过后按程序随部门预算报送市财政局。</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035685"/>
            <a:ext cx="8651875" cy="478663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二）市财政局审核。市财政局对市级部门报送的绩效目标进行审核，提出审核意见并反馈给市级部门。市级部门根据市财政局审核意见对相关绩效目标进行修改完善，重新报送财政部门审核。市财政局根据绩效目标审核情况提出预算安排意见，随部门预算资金一并下达市级部门。</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035685"/>
            <a:ext cx="8651875" cy="478663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三、按照“谁批复预算，谁批复目标”的原则，市财政局和市级部门在批复年初部门预算或调整预算时，一并批复绩效目标。市财政局在市人代会批准市级年度预算后，将绩效目标随部门预算批复市级部门；市级部门将批复的绩效目标按预算管理级次细化批复到所属单位，并提出绩效管理具体工作要求。</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绩效目标确定后，一般不予调整。预算执行中因特殊原因确需调整的，应按照绩效目标管理要求和预算调整流程报批。</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287780"/>
            <a:ext cx="8651875" cy="4534535"/>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预算执行中产生的项目预算追加，需按要求设置项目绩效目标，按照确定格式和内容填报项目绩效目标申报表（附件1），并按照绩效目标管理要求和预算追加流程报批。</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市级部门及所属单位应将批复的绩效目标作为组织预算执行的重要依据，并根据批复的绩效目标开展</a:t>
            </a:r>
            <a:r>
              <a:rPr lang="zh-CN" sz="25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绩效监控、绩效自评和绩效评价工作</a:t>
            </a: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194435"/>
            <a:ext cx="8651875" cy="462788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（一）绩效监控。预算执行中，市级预算部门及所属单位应对预算执行情况和绩效目标预期实现程度开展绩效监控，及时发现并纠正绩效运行中存在的问题，力保绩效目标如期实现。</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二）绩效自评。预算执行结束或预算项目完成后，市级部门及所属单位应对照批复的绩效目标开展绩效自评，并按要求将绩效自评报告报送市财政局。自评作为部门（单位）预、决算的组成内容和以后年度预算申请、安排的重要基础。</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247775"/>
            <a:ext cx="8651875" cy="457454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三）绩效评价。部门预算绩效评价以项目资金为重点，重点评价一定金额以上、与本部门职能密切相关、具有明显社会影响和经济影响的项目。市财政局按照绩效评价工作规划，对部分重点项目绩效目标和部分部门整体绩效目标实现情况进行重点绩效评价，评价结果作为政策调整、改进管理和预算安排的重要依据。</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603972" y="346058"/>
            <a:ext cx="7215244" cy="576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anchor="t" anchorCtr="0"/>
          <a:lstStyle/>
          <a:p>
            <a:pPr algn="r" defTabSz="456565" fontAlgn="auto">
              <a:spcBef>
                <a:spcPts val="0"/>
              </a:spcBef>
              <a:spcAft>
                <a:spcPts val="0"/>
              </a:spcAft>
              <a:defRPr/>
            </a:pPr>
            <a:endParaRPr kumimoji="1" lang="zh-CN" altLang="en-US" sz="3200" dirty="0">
              <a:solidFill>
                <a:prstClr val="white"/>
              </a:solidFill>
            </a:endParaRPr>
          </a:p>
        </p:txBody>
      </p:sp>
      <p:sp>
        <p:nvSpPr>
          <p:cNvPr id="4" name="Rectangle 2"/>
          <p:cNvSpPr txBox="1">
            <a:spLocks noChangeArrowheads="1"/>
          </p:cNvSpPr>
          <p:nvPr/>
        </p:nvSpPr>
        <p:spPr bwMode="auto">
          <a:xfrm>
            <a:off x="1603978" y="267958"/>
            <a:ext cx="7358114" cy="731839"/>
          </a:xfrm>
          <a:prstGeom prst="rect">
            <a:avLst/>
          </a:prstGeom>
          <a:noFill/>
          <a:ln>
            <a:noFill/>
          </a:ln>
        </p:spPr>
        <p:txBody>
          <a:bodyPr anchor="ctr"/>
          <a:lstStyle>
            <a:lvl1pPr algn="l" rtl="0" eaLnBrk="0" fontAlgn="base" hangingPunct="0">
              <a:spcBef>
                <a:spcPct val="0"/>
              </a:spcBef>
              <a:spcAft>
                <a:spcPct val="0"/>
              </a:spcAft>
              <a:defRPr sz="4400" b="1">
                <a:solidFill>
                  <a:schemeClr val="tx2"/>
                </a:solidFill>
                <a:latin typeface="+mj-lt"/>
                <a:ea typeface="宋体" panose="02010600030101010101" pitchFamily="2"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a:lstStyle>
          <a:p>
            <a:pPr>
              <a:defRPr/>
            </a:pP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单位现行</a:t>
            </a:r>
            <a:r>
              <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预算的主要影响</a:t>
            </a:r>
            <a:endParaRPr lang="zh-CN" altLang="en-US" sz="3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内容占位符 2"/>
          <p:cNvSpPr>
            <a:spLocks noGrp="1"/>
          </p:cNvSpPr>
          <p:nvPr>
            <p:ph idx="1"/>
          </p:nvPr>
        </p:nvSpPr>
        <p:spPr bwMode="auto">
          <a:xfrm>
            <a:off x="1776095" y="1247775"/>
            <a:ext cx="8651875" cy="4574540"/>
          </a:xfrm>
          <a:noFill/>
          <a:ln>
            <a:miter lim="800000"/>
          </a:ln>
        </p:spPr>
        <p:txBody>
          <a:bodyPr vert="horz" wrap="square" lIns="91440" tIns="45720" rIns="91440" bIns="45720" numCol="1" anchor="t" anchorCtr="0" compatLnSpc="1"/>
          <a:lstStyle/>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市级部门应按照有关法律、法规关于预算信息公开要求，将绩效目标随部门预算予以公开，接受各方监督。</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各市级部门可根据本办法，结合实际制定本部门绩效目标管理办法和实施细则，报市财政局备案。</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此前关于市级部门预算绩效目标管理的规定与本办法不一致的，适用本办法。</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457200" algn="just" eaLnBrk="1" hangingPunct="1">
              <a:lnSpc>
                <a:spcPct val="150000"/>
              </a:lnSpc>
              <a:buNone/>
            </a:pPr>
            <a:r>
              <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《安阳市市级部门预算绩效目标管理暂行办法》</a:t>
            </a:r>
            <a:endParaRPr lang="zh-CN" sz="25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4">
                                            <p:txEl>
                                              <p:pRg st="0" end="0"/>
                                            </p:txEl>
                                          </p:spTgt>
                                        </p:tgtEl>
                                        <p:attrNameLst>
                                          <p:attrName>ppt_x</p:attrName>
                                        </p:attrNameLst>
                                      </p:cBhvr>
                                    </p:anim>
                                    <p:anim from="0" to="-1.0" calcmode="lin" valueType="num">
                                      <p:cBhvr>
                                        <p:cTn id="11" dur="200" decel="50000" autoRev="1" fill="hold">
                                          <p:stCondLst>
                                            <p:cond delay="600"/>
                                          </p:stCondLst>
                                        </p:cTn>
                                        <p:tgtEl>
                                          <p:spTgt spid="4">
                                            <p:txEl>
                                              <p:pRg st="0" end="0"/>
                                            </p:txEl>
                                          </p:spTgt>
                                        </p:tgtEl>
                                        <p:attrNameLst>
                                          <p:attrName>xshear</p:attrName>
                                        </p:attrNameLst>
                                      </p:cBhvr>
                                    </p:anim>
                                    <p:animScale>
                                      <p:cBhvr>
                                        <p:cTn id="12" dur="200" decel="100000" autoRev="1" fill="hold">
                                          <p:stCondLst>
                                            <p:cond delay="600"/>
                                          </p:stCondLst>
                                        </p:cTn>
                                        <p:tgtEl>
                                          <p:spTgt spid="4">
                                            <p:txEl>
                                              <p:pRg st="0" end="0"/>
                                            </p:txEl>
                                          </p:spTgt>
                                        </p:tgtEl>
                                      </p:cBhvr>
                                      <p:from x="100000" y="100000"/>
                                      <p:to x="80000" y="100000"/>
                                    </p:animScale>
                                    <p:anim by="(#ppt_h/3+#ppt_w*0.1)" calcmode="lin" valueType="num">
                                      <p:cBhvr additive="sum">
                                        <p:cTn id="13"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p="http://schemas.openxmlformats.org/presentationml/2006/main">
  <p:tag name="TIMING" val="|0|0.7"/>
</p:tagLst>
</file>

<file path=ppt/tags/tag10.xml><?xml version="1.0" encoding="utf-8"?>
<p:tagLst xmlns:p="http://schemas.openxmlformats.org/presentationml/2006/main">
  <p:tag name="TIMING" val="|0.5|0.9|1|0.5|0.5|0.5|0.7|0.5|0.4|0.3|0.3|0.2|0.2"/>
</p:tagLst>
</file>

<file path=ppt/tags/tag11.xml><?xml version="1.0" encoding="utf-8"?>
<p:tagLst xmlns:p="http://schemas.openxmlformats.org/presentationml/2006/main">
  <p:tag name="TIMING" val="|0.2|0.9|0.8|2.3"/>
</p:tagLst>
</file>

<file path=ppt/tags/tag12.xml><?xml version="1.0" encoding="utf-8"?>
<p:tagLst xmlns:p="http://schemas.openxmlformats.org/presentationml/2006/main">
  <p:tag name="TIMING" val="|0.2|0.9|0.8|2.3"/>
</p:tagLst>
</file>

<file path=ppt/tags/tag13.xml><?xml version="1.0" encoding="utf-8"?>
<p:tagLst xmlns:p="http://schemas.openxmlformats.org/presentationml/2006/main">
  <p:tag name="TIMING" val="|0|0.7"/>
</p:tagLst>
</file>

<file path=ppt/tags/tag14.xml><?xml version="1.0" encoding="utf-8"?>
<p:tagLst xmlns:p="http://schemas.openxmlformats.org/presentationml/2006/main">
  <p:tag name="TIMING" val="|0.2|0.9|0.8|2.3"/>
</p:tagLst>
</file>

<file path=ppt/tags/tag15.xml><?xml version="1.0" encoding="utf-8"?>
<p:tagLst xmlns:p="http://schemas.openxmlformats.org/presentationml/2006/main">
  <p:tag name="TIMING" val="|0.6|0.5|0.3|0.2|0.3|0.4|0.5|0.2|0.2|0.2|0.1|0.2|0.2|0.2"/>
</p:tagLst>
</file>

<file path=ppt/tags/tag16.xml><?xml version="1.0" encoding="utf-8"?>
<p:tagLst xmlns:p="http://schemas.openxmlformats.org/presentationml/2006/main">
  <p:tag name="TIMING" val="|0.2|0.9|0.8|2.3"/>
</p:tagLst>
</file>

<file path=ppt/tags/tag17.xml><?xml version="1.0" encoding="utf-8"?>
<p:tagLst xmlns:p="http://schemas.openxmlformats.org/presentationml/2006/main">
  <p:tag name="TIMING" val="|0.2|0.9|0.8|2.3"/>
</p:tagLst>
</file>

<file path=ppt/tags/tag18.xml><?xml version="1.0" encoding="utf-8"?>
<p:tagLst xmlns:p="http://schemas.openxmlformats.org/presentationml/2006/main">
  <p:tag name="TIMING" val="|0.2|0.9|0.8|2.3"/>
</p:tagLst>
</file>

<file path=ppt/tags/tag19.xml><?xml version="1.0" encoding="utf-8"?>
<p:tagLst xmlns:p="http://schemas.openxmlformats.org/presentationml/2006/main">
  <p:tag name="TIMING" val="|0|0.7"/>
</p:tagLst>
</file>

<file path=ppt/tags/tag2.xml><?xml version="1.0" encoding="utf-8"?>
<p:tagLst xmlns:p="http://schemas.openxmlformats.org/presentationml/2006/main">
  <p:tag name="TIMING" val="|0.5|0.9|1"/>
</p:tagLst>
</file>

<file path=ppt/tags/tag20.xml><?xml version="1.0" encoding="utf-8"?>
<p:tagLst xmlns:p="http://schemas.openxmlformats.org/presentationml/2006/main">
  <p:tag name="TIMING" val="|0.2|0.9|0.8|2.3"/>
</p:tagLst>
</file>

<file path=ppt/tags/tag21.xml><?xml version="1.0" encoding="utf-8"?>
<p:tagLst xmlns:p="http://schemas.openxmlformats.org/presentationml/2006/main">
  <p:tag name="TIMING" val="|0.2|0.9|0.8|2.3"/>
</p:tagLst>
</file>

<file path=ppt/tags/tag22.xml><?xml version="1.0" encoding="utf-8"?>
<p:tagLst xmlns:p="http://schemas.openxmlformats.org/presentationml/2006/main">
  <p:tag name="ISLIDE.DIAGRAM" val="298ea6a4-041c-44b8-9b90-4d3ed71c79f5"/>
</p:tagLst>
</file>

<file path=ppt/tags/tag23.xml><?xml version="1.0" encoding="utf-8"?>
<p:tagLst xmlns:p="http://schemas.openxmlformats.org/presentationml/2006/main">
  <p:tag name="TIMING" val="|0.2|0.9|0.8|2.3"/>
</p:tagLst>
</file>

<file path=ppt/tags/tag24.xml><?xml version="1.0" encoding="utf-8"?>
<p:tagLst xmlns:p="http://schemas.openxmlformats.org/presentationml/2006/main">
  <p:tag name="TIMING" val="|0|0.9|1.3|0.6|0.5"/>
</p:tagLst>
</file>

<file path=ppt/tags/tag25.xml><?xml version="1.0" encoding="utf-8"?>
<p:tagLst xmlns:p="http://schemas.openxmlformats.org/presentationml/2006/main">
  <p:tag name="TIMING" val="|0|1.4"/>
</p:tagLst>
</file>

<file path=ppt/tags/tag3.xml><?xml version="1.0" encoding="utf-8"?>
<p:tagLst xmlns:p="http://schemas.openxmlformats.org/presentationml/2006/main">
  <p:tag name="TIMING" val="|0.2|0.9|0.7|0.6|0.5|0.4|0.4|0.3|0.3|0.3"/>
</p:tagLst>
</file>

<file path=ppt/tags/tag4.xml><?xml version="1.0" encoding="utf-8"?>
<p:tagLst xmlns:p="http://schemas.openxmlformats.org/presentationml/2006/main">
  <p:tag name="TIMING" val="|0.5|0.9|1|0.5|0.5|0.5|0.7|0.5|0.4|0.3|0.3|0.2|0.2"/>
</p:tagLst>
</file>

<file path=ppt/tags/tag5.xml><?xml version="1.0" encoding="utf-8"?>
<p:tagLst xmlns:p="http://schemas.openxmlformats.org/presentationml/2006/main">
  <p:tag name="TIMING" val="|0|0.7"/>
</p:tagLst>
</file>

<file path=ppt/tags/tag6.xml><?xml version="1.0" encoding="utf-8"?>
<p:tagLst xmlns:p="http://schemas.openxmlformats.org/presentationml/2006/main">
  <p:tag name="TIMING" val="|0.5|0.9|1|0.5|0.5|0.5|0.7|0.5|0.4|0.3|0.3|0.2|0.2"/>
</p:tagLst>
</file>

<file path=ppt/tags/tag7.xml><?xml version="1.0" encoding="utf-8"?>
<p:tagLst xmlns:p="http://schemas.openxmlformats.org/presentationml/2006/main">
  <p:tag name="TIMING" val="|0.5|0.9|1|0.5|0.5|0.5|0.7|0.5|0.4|0.3|0.3|0.2|0.2"/>
</p:tagLst>
</file>

<file path=ppt/tags/tag8.xml><?xml version="1.0" encoding="utf-8"?>
<p:tagLst xmlns:p="http://schemas.openxmlformats.org/presentationml/2006/main">
  <p:tag name="TIMING" val="|0.5|0.9|1|0.5|0.5|0.5|0.7|0.5|0.4|0.3|0.3|0.2|0.2"/>
</p:tagLst>
</file>

<file path=ppt/tags/tag9.xml><?xml version="1.0" encoding="utf-8"?>
<p:tagLst xmlns:p="http://schemas.openxmlformats.org/presentationml/2006/main">
  <p:tag name="TIMING" val="|0.5|0.9|1|0.5|0.5|0.5|0.7|0.5|0.4|0.3|0.3|0.2|0.2"/>
</p:tagLst>
</file>

<file path=ppt/theme/theme1.xml><?xml version="1.0" encoding="utf-8"?>
<a:theme xmlns:a="http://schemas.openxmlformats.org/drawingml/2006/main" name="1_Office 主题">
  <a:themeElements>
    <a:clrScheme name="1_Office 主题 1">
      <a:dk1>
        <a:srgbClr val="445469"/>
      </a:dk1>
      <a:lt1>
        <a:srgbClr val="FFFFFF"/>
      </a:lt1>
      <a:dk2>
        <a:srgbClr val="445469"/>
      </a:dk2>
      <a:lt2>
        <a:srgbClr val="FFFFFF"/>
      </a:lt2>
      <a:accent1>
        <a:srgbClr val="E71F3C"/>
      </a:accent1>
      <a:accent2>
        <a:srgbClr val="FCC725"/>
      </a:accent2>
      <a:accent3>
        <a:srgbClr val="FFFFFF"/>
      </a:accent3>
      <a:accent4>
        <a:srgbClr val="394659"/>
      </a:accent4>
      <a:accent5>
        <a:srgbClr val="F1ABAF"/>
      </a:accent5>
      <a:accent6>
        <a:srgbClr val="E4B420"/>
      </a:accent6>
      <a:hlink>
        <a:srgbClr val="F33B48"/>
      </a:hlink>
      <a:folHlink>
        <a:srgbClr val="FFC000"/>
      </a:folHlink>
    </a:clrScheme>
    <a:fontScheme name="1_Office 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_Office 主题 1">
        <a:dk1>
          <a:srgbClr val="445469"/>
        </a:dk1>
        <a:lt1>
          <a:srgbClr val="FFFFFF"/>
        </a:lt1>
        <a:dk2>
          <a:srgbClr val="445469"/>
        </a:dk2>
        <a:lt2>
          <a:srgbClr val="FFFFFF"/>
        </a:lt2>
        <a:accent1>
          <a:srgbClr val="E71F3C"/>
        </a:accent1>
        <a:accent2>
          <a:srgbClr val="FCC725"/>
        </a:accent2>
        <a:accent3>
          <a:srgbClr val="FFFFFF"/>
        </a:accent3>
        <a:accent4>
          <a:srgbClr val="394659"/>
        </a:accent4>
        <a:accent5>
          <a:srgbClr val="F1ABAF"/>
        </a:accent5>
        <a:accent6>
          <a:srgbClr val="E4B420"/>
        </a:accent6>
        <a:hlink>
          <a:srgbClr val="F33B48"/>
        </a:hlink>
        <a:folHlink>
          <a:srgbClr val="FFC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32120</Words>
  <Application>WPS 演示</Application>
  <PresentationFormat>宽屏</PresentationFormat>
  <Paragraphs>3966</Paragraphs>
  <Slides>174</Slides>
  <Notes>36</Notes>
  <HiddenSlides>0</HiddenSlides>
  <MMClips>0</MMClips>
  <ScaleCrop>false</ScaleCrop>
  <HeadingPairs>
    <vt:vector size="6" baseType="variant">
      <vt:variant>
        <vt:lpstr>已用的字体</vt:lpstr>
      </vt:variant>
      <vt:variant>
        <vt:i4>44</vt:i4>
      </vt:variant>
      <vt:variant>
        <vt:lpstr>主题</vt:lpstr>
      </vt:variant>
      <vt:variant>
        <vt:i4>2</vt:i4>
      </vt:variant>
      <vt:variant>
        <vt:lpstr>幻灯片标题</vt:lpstr>
      </vt:variant>
      <vt:variant>
        <vt:i4>174</vt:i4>
      </vt:variant>
    </vt:vector>
  </HeadingPairs>
  <TitlesOfParts>
    <vt:vector size="220" baseType="lpstr">
      <vt:lpstr>Arial</vt:lpstr>
      <vt:lpstr>宋体</vt:lpstr>
      <vt:lpstr>Wingdings</vt:lpstr>
      <vt:lpstr>微软雅黑</vt:lpstr>
      <vt:lpstr>方正黑体简体</vt:lpstr>
      <vt:lpstr>Times New Roman</vt:lpstr>
      <vt:lpstr>方正仿宋简体</vt:lpstr>
      <vt:lpstr>Calibri</vt:lpstr>
      <vt:lpstr>ITC Avant Garde Std Bk</vt:lpstr>
      <vt:lpstr>等线</vt:lpstr>
      <vt:lpstr>黑体</vt:lpstr>
      <vt:lpstr>Wingdings 2</vt:lpstr>
      <vt:lpstr>华文楷体</vt:lpstr>
      <vt:lpstr>楷体</vt:lpstr>
      <vt:lpstr>Arial</vt:lpstr>
      <vt:lpstr>Garamond</vt:lpstr>
      <vt:lpstr>幼圆</vt:lpstr>
      <vt:lpstr>隶书</vt:lpstr>
      <vt:lpstr>楷体_GB2312</vt:lpstr>
      <vt:lpstr>华文行楷</vt:lpstr>
      <vt:lpstr>仿宋_GB2312</vt:lpstr>
      <vt:lpstr>Arial Unicode MS</vt:lpstr>
      <vt:lpstr>华文新魏</vt:lpstr>
      <vt:lpstr>Gulim</vt:lpstr>
      <vt:lpstr>Impact</vt:lpstr>
      <vt:lpstr>华文中宋</vt:lpstr>
      <vt:lpstr>微软雅黑 Light</vt:lpstr>
      <vt:lpstr>PMingLiU</vt:lpstr>
      <vt:lpstr>华文细黑</vt:lpstr>
      <vt:lpstr>Open Sans</vt:lpstr>
      <vt:lpstr>Segoe Print</vt:lpstr>
      <vt:lpstr>Calibri</vt:lpstr>
      <vt:lpstr>方正小标宋简体</vt:lpstr>
      <vt:lpstr>Neris Thin</vt:lpstr>
      <vt:lpstr>Hiragino Sans GB W3</vt:lpstr>
      <vt:lpstr>Impact MT Std</vt:lpstr>
      <vt:lpstr>Times New Roman</vt:lpstr>
      <vt:lpstr>Agency FB</vt:lpstr>
      <vt:lpstr>Century Gothic</vt:lpstr>
      <vt:lpstr>仿宋</vt:lpstr>
      <vt:lpstr>Tahoma</vt:lpstr>
      <vt:lpstr>方正小标宋_GBK</vt:lpstr>
      <vt:lpstr>方正兰亭超细黑简体</vt:lpstr>
      <vt:lpstr>宋体-方正超大字符集</vt:lpstr>
      <vt:lpstr>1_Office 主题</vt:lpstr>
      <vt:lpstr>1_Office Theme</vt:lpstr>
      <vt:lpstr>全面实施预算绩效管理 理论、政策与实务    </vt:lpstr>
      <vt:lpstr>PowerPoint 演示文稿</vt:lpstr>
      <vt:lpstr>PowerPoint 演示文稿</vt:lpstr>
      <vt:lpstr>PowerPoint 演示文稿</vt:lpstr>
      <vt:lpstr>业务层面及具体环节</vt:lpstr>
      <vt:lpstr>PowerPoint 演示文稿</vt:lpstr>
      <vt:lpstr>PowerPoint 演示文稿</vt:lpstr>
      <vt:lpstr>PowerPoint 演示文稿</vt:lpstr>
      <vt:lpstr>  </vt:lpstr>
      <vt:lpstr> </vt:lpstr>
      <vt:lpstr>案例1：  </vt:lpstr>
      <vt:lpstr>案例2：</vt:lpstr>
      <vt:lpstr>（1）决策（投入）</vt:lpstr>
      <vt:lpstr>（2）管理（过程）</vt:lpstr>
      <vt:lpstr>（3）效果（产出、结果） </vt:lpstr>
      <vt:lpstr>PowerPoint 演示文稿</vt:lpstr>
      <vt:lpstr>（四）我国绩效评价改革历程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《关于全面实施预算绩效管理的意见》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预算绩效管理的关键领域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二、预算绩效目标管理</vt:lpstr>
      <vt:lpstr>二、预算绩效目标管理</vt:lpstr>
      <vt:lpstr>（二）强化绩效目标管理 </vt:lpstr>
      <vt:lpstr>PowerPoint 演示文稿</vt:lpstr>
      <vt:lpstr>PowerPoint 演示文稿</vt:lpstr>
      <vt:lpstr>PowerPoint 演示文稿</vt:lpstr>
      <vt:lpstr>PowerPoint 演示文稿</vt:lpstr>
      <vt:lpstr>PowerPoint 演示文稿</vt:lpstr>
      <vt:lpstr>PowerPoint 演示文稿</vt:lpstr>
      <vt:lpstr>4.绩效目标的内涵</vt:lpstr>
      <vt:lpstr>1.绩效目标设置要求 </vt:lpstr>
      <vt:lpstr>PowerPoint 演示文稿</vt:lpstr>
      <vt:lpstr>PowerPoint 演示文稿</vt:lpstr>
      <vt:lpstr>PowerPoint 演示文稿</vt:lpstr>
      <vt:lpstr>6.项目绩效目标设定</vt:lpstr>
      <vt:lpstr>案例4   优秀绩效目标推荐</vt:lpstr>
      <vt:lpstr>PowerPoint 演示文稿</vt:lpstr>
      <vt:lpstr>PowerPoint 演示文稿</vt:lpstr>
      <vt:lpstr>7.部门绩效目标设定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（三）做好绩效运行监控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绩效评价核心要素</vt:lpstr>
      <vt:lpstr>绩效评价指标选择</vt:lpstr>
      <vt:lpstr>绩效评价指标的确定</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绩效评价报告</vt:lpstr>
      <vt:lpstr>基本写作规范</vt:lpstr>
      <vt:lpstr>个性指标</vt:lpstr>
      <vt:lpstr>评价指标赋值不够精准</vt:lpstr>
      <vt:lpstr>问题的定性及问题产生原因分析</vt:lpstr>
      <vt:lpstr>对策建议</vt:lpstr>
      <vt:lpstr>改进绩效评价报告质量的方法与路径</vt:lpstr>
      <vt:lpstr>绩效评价案例：西部公路发展项目</vt:lpstr>
      <vt:lpstr>项目绩效目标</vt:lpstr>
      <vt:lpstr>项目任务</vt:lpstr>
      <vt:lpstr>项目评价情况</vt:lpstr>
      <vt:lpstr>项目完成情况</vt:lpstr>
      <vt:lpstr>评价结论 </vt:lpstr>
      <vt:lpstr>PowerPoint 演示文稿</vt:lpstr>
      <vt:lpstr>PowerPoint 演示文稿</vt:lpstr>
      <vt:lpstr>四、绩效评价流程与报告</vt:lpstr>
      <vt:lpstr>四、绩效评价流程与报告</vt:lpstr>
      <vt:lpstr>四、绩效评价流程与报告</vt:lpstr>
      <vt:lpstr>四、绩效评价流程与报告</vt:lpstr>
      <vt:lpstr>四、绩效评价流程与报告</vt:lpstr>
      <vt:lpstr>四、绩效评价流程与报告</vt:lpstr>
      <vt:lpstr>四、绩效评价流程与报告</vt:lpstr>
      <vt:lpstr>四、绩效评价流程与报告</vt:lpstr>
      <vt:lpstr>四、绩效评价流程与报告</vt:lpstr>
      <vt:lpstr>四、绩效评价流程与报告</vt:lpstr>
      <vt:lpstr>四、绩效评价流程与报告</vt:lpstr>
      <vt:lpstr>四、绩效评价流程与报告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姝韵阁唯美 (11).ppt144</dc:title>
  <dc:creator/>
  <cp:lastModifiedBy>LENOVO01</cp:lastModifiedBy>
  <cp:revision>14</cp:revision>
  <dcterms:created xsi:type="dcterms:W3CDTF">2017-04-27T15:08:00Z</dcterms:created>
  <dcterms:modified xsi:type="dcterms:W3CDTF">2019-11-22T00:47:24Z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