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3"/>
    <p:sldId id="258" r:id="rId4"/>
    <p:sldId id="285" r:id="rId5"/>
    <p:sldId id="286" r:id="rId6"/>
  </p:sldIdLst>
  <p:sldSz cx="12192000" cy="6858000"/>
  <p:notesSz cx="6858000" cy="9144000"/>
  <p:embeddedFontLst>
    <p:embeddedFont>
      <p:font typeface="微软雅黑" panose="020B0503020204020204" pitchFamily="34" charset="-122"/>
      <p:regular r:id="rId10"/>
    </p:embeddedFont>
    <p:embeddedFont>
      <p:font typeface="Arial Rounded MT Bold" panose="020F0704030504030204" pitchFamily="34" charset="0"/>
      <p:regular r:id="rId11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2825"/>
    <a:srgbClr val="8E0000"/>
    <a:srgbClr val="A80000"/>
    <a:srgbClr val="C29414"/>
    <a:srgbClr val="E7B119"/>
    <a:srgbClr val="A40000"/>
    <a:srgbClr val="462762"/>
    <a:srgbClr val="F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font" Target="fonts/font2.fntdata"/><Relationship Id="rId10" Type="http://schemas.openxmlformats.org/officeDocument/2006/relationships/font" Target="fonts/font1.fntdata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95D1-5550-4C2F-8AB8-D0C2305817C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FFE5-8456-427E-8579-D5B0B35CDFE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95D1-5550-4C2F-8AB8-D0C2305817C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FFE5-8456-427E-8579-D5B0B35CDFE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95D1-5550-4C2F-8AB8-D0C2305817C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FFE5-8456-427E-8579-D5B0B35CDFE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95D1-5550-4C2F-8AB8-D0C2305817C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FFE5-8456-427E-8579-D5B0B35CDFE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95D1-5550-4C2F-8AB8-D0C2305817C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FFE5-8456-427E-8579-D5B0B35CDFE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95D1-5550-4C2F-8AB8-D0C2305817C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FFE5-8456-427E-8579-D5B0B35CDFE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95D1-5550-4C2F-8AB8-D0C2305817C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FFE5-8456-427E-8579-D5B0B35CDFE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95D1-5550-4C2F-8AB8-D0C2305817C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FFE5-8456-427E-8579-D5B0B35CDFE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95D1-5550-4C2F-8AB8-D0C2305817C9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FFE5-8456-427E-8579-D5B0B35CDFE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95D1-5550-4C2F-8AB8-D0C2305817C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FFE5-8456-427E-8579-D5B0B35CDFE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95D1-5550-4C2F-8AB8-D0C2305817C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FFE5-8456-427E-8579-D5B0B35CDFE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195D1-5550-4C2F-8AB8-D0C2305817C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1FFE5-8456-427E-8579-D5B0B35CDFE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组合 65"/>
          <p:cNvGrpSpPr/>
          <p:nvPr/>
        </p:nvGrpSpPr>
        <p:grpSpPr>
          <a:xfrm>
            <a:off x="432738" y="5496859"/>
            <a:ext cx="11326524" cy="1774090"/>
            <a:chOff x="894667" y="4484142"/>
            <a:chExt cx="11326524" cy="1774090"/>
          </a:xfrm>
        </p:grpSpPr>
        <p:grpSp>
          <p:nvGrpSpPr>
            <p:cNvPr id="60" name="组合 59"/>
            <p:cNvGrpSpPr/>
            <p:nvPr/>
          </p:nvGrpSpPr>
          <p:grpSpPr>
            <a:xfrm>
              <a:off x="6557929" y="4484142"/>
              <a:ext cx="5663262" cy="1774090"/>
              <a:chOff x="1392676" y="2645194"/>
              <a:chExt cx="5663262" cy="1774090"/>
            </a:xfrm>
          </p:grpSpPr>
          <p:pic>
            <p:nvPicPr>
              <p:cNvPr id="58" name="图片 57"/>
              <p:cNvPicPr>
                <a:picLocks noChangeAspect="1"/>
              </p:cNvPicPr>
              <p:nvPr/>
            </p:nvPicPr>
            <p:blipFill>
              <a:blip r:embed="rId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134" y="2779719"/>
                <a:ext cx="2450804" cy="1298561"/>
              </a:xfrm>
              <a:prstGeom prst="rect">
                <a:avLst/>
              </a:prstGeom>
            </p:spPr>
          </p:pic>
          <p:pic>
            <p:nvPicPr>
              <p:cNvPr id="59" name="图片 5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92676" y="2645194"/>
                <a:ext cx="3743268" cy="1774090"/>
              </a:xfrm>
              <a:prstGeom prst="rect">
                <a:avLst/>
              </a:prstGeom>
            </p:spPr>
          </p:pic>
        </p:grpSp>
        <p:grpSp>
          <p:nvGrpSpPr>
            <p:cNvPr id="63" name="组合 62"/>
            <p:cNvGrpSpPr/>
            <p:nvPr/>
          </p:nvGrpSpPr>
          <p:grpSpPr>
            <a:xfrm flipH="1">
              <a:off x="894667" y="4484142"/>
              <a:ext cx="5663262" cy="1774090"/>
              <a:chOff x="1392676" y="2645194"/>
              <a:chExt cx="5663262" cy="1774090"/>
            </a:xfrm>
          </p:grpSpPr>
          <p:pic>
            <p:nvPicPr>
              <p:cNvPr id="64" name="图片 63"/>
              <p:cNvPicPr>
                <a:picLocks noChangeAspect="1"/>
              </p:cNvPicPr>
              <p:nvPr/>
            </p:nvPicPr>
            <p:blipFill>
              <a:blip r:embed="rId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134" y="2779719"/>
                <a:ext cx="2450804" cy="1298561"/>
              </a:xfrm>
              <a:prstGeom prst="rect">
                <a:avLst/>
              </a:prstGeom>
            </p:spPr>
          </p:pic>
          <p:pic>
            <p:nvPicPr>
              <p:cNvPr id="65" name="图片 6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92676" y="2645194"/>
                <a:ext cx="3743268" cy="1774090"/>
              </a:xfrm>
              <a:prstGeom prst="rect">
                <a:avLst/>
              </a:prstGeom>
            </p:spPr>
          </p:pic>
        </p:grpSp>
      </p:grpSp>
      <p:sp>
        <p:nvSpPr>
          <p:cNvPr id="2" name="文本框 1"/>
          <p:cNvSpPr txBox="1"/>
          <p:nvPr/>
        </p:nvSpPr>
        <p:spPr>
          <a:xfrm>
            <a:off x="884555" y="2128520"/>
            <a:ext cx="1070991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>
                <a:latin typeface="方正魏碑_GBK" panose="02000000000000000000" charset="-122"/>
                <a:ea typeface="方正魏碑_GBK" panose="02000000000000000000" charset="-122"/>
                <a:cs typeface="方正魏碑_GBK" panose="02000000000000000000" charset="-122"/>
              </a:rPr>
              <a:t>殷都区“三重一大”事项民主决策实施细则</a:t>
            </a:r>
            <a:endParaRPr lang="zh-CN" altLang="en-US" sz="4000">
              <a:latin typeface="方正魏碑_GBK" panose="02000000000000000000" charset="-122"/>
              <a:ea typeface="方正魏碑_GBK" panose="02000000000000000000" charset="-122"/>
              <a:cs typeface="方正魏碑_GBK" panose="02000000000000000000" charset="-122"/>
            </a:endParaRPr>
          </a:p>
          <a:p>
            <a:pPr algn="ctr"/>
            <a:endParaRPr lang="zh-CN" altLang="en-US" sz="3600">
              <a:latin typeface="方正魏碑_GBK" panose="02000000000000000000" charset="-122"/>
              <a:ea typeface="方正魏碑_GBK" panose="02000000000000000000" charset="-122"/>
              <a:cs typeface="方正魏碑_GBK" panose="02000000000000000000" charset="-122"/>
            </a:endParaRPr>
          </a:p>
          <a:p>
            <a:pPr algn="ctr"/>
            <a:r>
              <a:rPr lang="zh-CN" altLang="en-US" sz="440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魏碑_GBK" panose="02000000000000000000" charset="-122"/>
                <a:ea typeface="方正魏碑_GBK" panose="02000000000000000000" charset="-122"/>
                <a:cs typeface="方正魏碑_GBK" panose="02000000000000000000" charset="-122"/>
              </a:rPr>
              <a:t>政</a:t>
            </a:r>
            <a:r>
              <a:rPr lang="en-US" altLang="zh-CN" sz="440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魏碑_GBK" panose="02000000000000000000" charset="-122"/>
                <a:ea typeface="方正魏碑_GBK" panose="02000000000000000000" charset="-122"/>
                <a:cs typeface="方正魏碑_GBK" panose="02000000000000000000" charset="-122"/>
              </a:rPr>
              <a:t> </a:t>
            </a:r>
            <a:r>
              <a:rPr lang="zh-CN" altLang="en-US" sz="440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魏碑_GBK" panose="02000000000000000000" charset="-122"/>
                <a:ea typeface="方正魏碑_GBK" panose="02000000000000000000" charset="-122"/>
                <a:cs typeface="方正魏碑_GBK" panose="02000000000000000000" charset="-122"/>
              </a:rPr>
              <a:t>策</a:t>
            </a:r>
            <a:r>
              <a:rPr lang="en-US" altLang="zh-CN" sz="440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魏碑_GBK" panose="02000000000000000000" charset="-122"/>
                <a:ea typeface="方正魏碑_GBK" panose="02000000000000000000" charset="-122"/>
                <a:cs typeface="方正魏碑_GBK" panose="02000000000000000000" charset="-122"/>
              </a:rPr>
              <a:t> </a:t>
            </a:r>
            <a:r>
              <a:rPr lang="zh-CN" altLang="en-US" sz="440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魏碑_GBK" panose="02000000000000000000" charset="-122"/>
                <a:ea typeface="方正魏碑_GBK" panose="02000000000000000000" charset="-122"/>
                <a:cs typeface="方正魏碑_GBK" panose="02000000000000000000" charset="-122"/>
              </a:rPr>
              <a:t>解</a:t>
            </a:r>
            <a:r>
              <a:rPr lang="en-US" altLang="zh-CN" sz="440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魏碑_GBK" panose="02000000000000000000" charset="-122"/>
                <a:ea typeface="方正魏碑_GBK" panose="02000000000000000000" charset="-122"/>
                <a:cs typeface="方正魏碑_GBK" panose="02000000000000000000" charset="-122"/>
              </a:rPr>
              <a:t> </a:t>
            </a:r>
            <a:r>
              <a:rPr lang="zh-CN" altLang="en-US" sz="440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魏碑_GBK" panose="02000000000000000000" charset="-122"/>
                <a:ea typeface="方正魏碑_GBK" panose="02000000000000000000" charset="-122"/>
                <a:cs typeface="方正魏碑_GBK" panose="02000000000000000000" charset="-122"/>
              </a:rPr>
              <a:t>读</a:t>
            </a:r>
            <a:endParaRPr lang="zh-CN" altLang="en-US" sz="440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方正魏碑_GBK" panose="02000000000000000000" charset="-122"/>
              <a:ea typeface="方正魏碑_GBK" panose="02000000000000000000" charset="-122"/>
              <a:cs typeface="方正魏碑_GBK" panose="02000000000000000000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组合 65"/>
          <p:cNvGrpSpPr/>
          <p:nvPr/>
        </p:nvGrpSpPr>
        <p:grpSpPr>
          <a:xfrm>
            <a:off x="432738" y="5496859"/>
            <a:ext cx="11326524" cy="1774090"/>
            <a:chOff x="894667" y="4484142"/>
            <a:chExt cx="11326524" cy="1774090"/>
          </a:xfrm>
        </p:grpSpPr>
        <p:grpSp>
          <p:nvGrpSpPr>
            <p:cNvPr id="60" name="组合 59"/>
            <p:cNvGrpSpPr/>
            <p:nvPr/>
          </p:nvGrpSpPr>
          <p:grpSpPr>
            <a:xfrm>
              <a:off x="6557929" y="4484142"/>
              <a:ext cx="5663262" cy="1774090"/>
              <a:chOff x="1392676" y="2645194"/>
              <a:chExt cx="5663262" cy="1774090"/>
            </a:xfrm>
          </p:grpSpPr>
          <p:pic>
            <p:nvPicPr>
              <p:cNvPr id="58" name="图片 57"/>
              <p:cNvPicPr>
                <a:picLocks noChangeAspect="1"/>
              </p:cNvPicPr>
              <p:nvPr/>
            </p:nvPicPr>
            <p:blipFill>
              <a:blip r:embed="rId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134" y="2779719"/>
                <a:ext cx="2450804" cy="1298561"/>
              </a:xfrm>
              <a:prstGeom prst="rect">
                <a:avLst/>
              </a:prstGeom>
            </p:spPr>
          </p:pic>
          <p:pic>
            <p:nvPicPr>
              <p:cNvPr id="59" name="图片 5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92676" y="2645194"/>
                <a:ext cx="3743268" cy="1774090"/>
              </a:xfrm>
              <a:prstGeom prst="rect">
                <a:avLst/>
              </a:prstGeom>
            </p:spPr>
          </p:pic>
        </p:grpSp>
        <p:grpSp>
          <p:nvGrpSpPr>
            <p:cNvPr id="63" name="组合 62"/>
            <p:cNvGrpSpPr/>
            <p:nvPr/>
          </p:nvGrpSpPr>
          <p:grpSpPr>
            <a:xfrm flipH="1">
              <a:off x="894667" y="4484142"/>
              <a:ext cx="5663262" cy="1774090"/>
              <a:chOff x="1392676" y="2645194"/>
              <a:chExt cx="5663262" cy="1774090"/>
            </a:xfrm>
          </p:grpSpPr>
          <p:pic>
            <p:nvPicPr>
              <p:cNvPr id="64" name="图片 63"/>
              <p:cNvPicPr>
                <a:picLocks noChangeAspect="1"/>
              </p:cNvPicPr>
              <p:nvPr/>
            </p:nvPicPr>
            <p:blipFill>
              <a:blip r:embed="rId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134" y="2779719"/>
                <a:ext cx="2450804" cy="1298561"/>
              </a:xfrm>
              <a:prstGeom prst="rect">
                <a:avLst/>
              </a:prstGeom>
            </p:spPr>
          </p:pic>
          <p:pic>
            <p:nvPicPr>
              <p:cNvPr id="65" name="图片 6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92676" y="2645194"/>
                <a:ext cx="3743268" cy="1774090"/>
              </a:xfrm>
              <a:prstGeom prst="rect">
                <a:avLst/>
              </a:prstGeom>
            </p:spPr>
          </p:pic>
        </p:grpSp>
      </p:grpSp>
      <p:sp>
        <p:nvSpPr>
          <p:cNvPr id="2" name="文本框 1"/>
          <p:cNvSpPr txBox="1"/>
          <p:nvPr/>
        </p:nvSpPr>
        <p:spPr>
          <a:xfrm>
            <a:off x="1053465" y="846455"/>
            <a:ext cx="28771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ClrTx/>
              <a:buSzTx/>
              <a:buFontTx/>
            </a:pPr>
            <a:r>
              <a:rPr lang="zh-CN" altLang="en-US" sz="280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魏碑_GBK" panose="02000000000000000000" charset="-122"/>
                <a:ea typeface="方正魏碑_GBK" panose="02000000000000000000" charset="-122"/>
                <a:cs typeface="方正魏碑_GBK" panose="02000000000000000000" charset="-122"/>
              </a:rPr>
              <a:t>一、制定背景</a:t>
            </a:r>
            <a:endParaRPr lang="zh-CN" altLang="en-US" sz="280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方正魏碑_GBK" panose="02000000000000000000" charset="-122"/>
              <a:ea typeface="方正魏碑_GBK" panose="02000000000000000000" charset="-122"/>
              <a:cs typeface="方正魏碑_GBK" panose="02000000000000000000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42060" y="2098040"/>
            <a:ext cx="9204325" cy="15271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fontAlgn="auto">
              <a:lnSpc>
                <a:spcPts val="2800"/>
              </a:lnSpc>
            </a:pPr>
            <a:r>
              <a:rPr lang="zh-CN" altLang="en-US">
                <a:latin typeface="方正隶书_GBK" panose="02000000000000000000" charset="-122"/>
                <a:ea typeface="方正隶书_GBK" panose="02000000000000000000" charset="-122"/>
                <a:cs typeface="方正隶书_GBK" panose="02000000000000000000" charset="-122"/>
              </a:rPr>
              <a:t>为全面推进法治政府建设，认真贯彻落实“三重一大”事项决策行为，促进政府工作科学化、规范化、法治化，根据《中共殷都区委关于印发中国共产党安阳市殷都区委员会工作规则 中共安阳市殷都区委常委会议事决策规则的通知》等文件精神，结合区政府工作实际，制定本实施细则。</a:t>
            </a:r>
            <a:endParaRPr lang="zh-CN" altLang="en-US">
              <a:latin typeface="方正隶书_GBK" panose="02000000000000000000" charset="-122"/>
              <a:ea typeface="方正隶书_GBK" panose="02000000000000000000" charset="-122"/>
              <a:cs typeface="方正隶书_GBK" panose="02000000000000000000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组合 65"/>
          <p:cNvGrpSpPr/>
          <p:nvPr/>
        </p:nvGrpSpPr>
        <p:grpSpPr>
          <a:xfrm>
            <a:off x="432738" y="5496859"/>
            <a:ext cx="11326524" cy="1774090"/>
            <a:chOff x="894667" y="4484142"/>
            <a:chExt cx="11326524" cy="1774090"/>
          </a:xfrm>
        </p:grpSpPr>
        <p:grpSp>
          <p:nvGrpSpPr>
            <p:cNvPr id="60" name="组合 59"/>
            <p:cNvGrpSpPr/>
            <p:nvPr/>
          </p:nvGrpSpPr>
          <p:grpSpPr>
            <a:xfrm>
              <a:off x="6557929" y="4484142"/>
              <a:ext cx="5663262" cy="1774090"/>
              <a:chOff x="1392676" y="2645194"/>
              <a:chExt cx="5663262" cy="1774090"/>
            </a:xfrm>
          </p:grpSpPr>
          <p:pic>
            <p:nvPicPr>
              <p:cNvPr id="58" name="图片 57"/>
              <p:cNvPicPr>
                <a:picLocks noChangeAspect="1"/>
              </p:cNvPicPr>
              <p:nvPr/>
            </p:nvPicPr>
            <p:blipFill>
              <a:blip r:embed="rId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134" y="2779719"/>
                <a:ext cx="2450804" cy="1298561"/>
              </a:xfrm>
              <a:prstGeom prst="rect">
                <a:avLst/>
              </a:prstGeom>
            </p:spPr>
          </p:pic>
          <p:pic>
            <p:nvPicPr>
              <p:cNvPr id="59" name="图片 5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92676" y="2645194"/>
                <a:ext cx="3743268" cy="1774090"/>
              </a:xfrm>
              <a:prstGeom prst="rect">
                <a:avLst/>
              </a:prstGeom>
            </p:spPr>
          </p:pic>
        </p:grpSp>
        <p:grpSp>
          <p:nvGrpSpPr>
            <p:cNvPr id="63" name="组合 62"/>
            <p:cNvGrpSpPr/>
            <p:nvPr/>
          </p:nvGrpSpPr>
          <p:grpSpPr>
            <a:xfrm flipH="1">
              <a:off x="894667" y="4484142"/>
              <a:ext cx="5663262" cy="1774090"/>
              <a:chOff x="1392676" y="2645194"/>
              <a:chExt cx="5663262" cy="1774090"/>
            </a:xfrm>
          </p:grpSpPr>
          <p:pic>
            <p:nvPicPr>
              <p:cNvPr id="64" name="图片 63"/>
              <p:cNvPicPr>
                <a:picLocks noChangeAspect="1"/>
              </p:cNvPicPr>
              <p:nvPr/>
            </p:nvPicPr>
            <p:blipFill>
              <a:blip r:embed="rId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134" y="2779719"/>
                <a:ext cx="2450804" cy="1298561"/>
              </a:xfrm>
              <a:prstGeom prst="rect">
                <a:avLst/>
              </a:prstGeom>
            </p:spPr>
          </p:pic>
          <p:pic>
            <p:nvPicPr>
              <p:cNvPr id="65" name="图片 6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92676" y="2645194"/>
                <a:ext cx="3743268" cy="1774090"/>
              </a:xfrm>
              <a:prstGeom prst="rect">
                <a:avLst/>
              </a:prstGeom>
            </p:spPr>
          </p:pic>
        </p:grpSp>
      </p:grpSp>
      <p:sp>
        <p:nvSpPr>
          <p:cNvPr id="2" name="文本框 1"/>
          <p:cNvSpPr txBox="1"/>
          <p:nvPr/>
        </p:nvSpPr>
        <p:spPr>
          <a:xfrm>
            <a:off x="1042670" y="448310"/>
            <a:ext cx="287718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ClrTx/>
              <a:buSzTx/>
              <a:buFontTx/>
            </a:pPr>
            <a:endParaRPr lang="zh-CN" altLang="en-US" sz="280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方正魏碑_GBK" panose="02000000000000000000" charset="-122"/>
              <a:ea typeface="方正魏碑_GBK" panose="02000000000000000000" charset="-122"/>
              <a:cs typeface="方正魏碑_GBK" panose="02000000000000000000" charset="-122"/>
            </a:endParaRPr>
          </a:p>
          <a:p>
            <a:pPr algn="ctr">
              <a:buClrTx/>
              <a:buSzTx/>
              <a:buFontTx/>
            </a:pPr>
            <a:r>
              <a:rPr lang="zh-CN" altLang="en-US" sz="280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魏碑_GBK" panose="02000000000000000000" charset="-122"/>
                <a:ea typeface="方正魏碑_GBK" panose="02000000000000000000" charset="-122"/>
                <a:cs typeface="方正魏碑_GBK" panose="02000000000000000000" charset="-122"/>
              </a:rPr>
              <a:t>二、制定过程</a:t>
            </a:r>
            <a:endParaRPr lang="zh-CN" altLang="en-US" sz="280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方正魏碑_GBK" panose="02000000000000000000" charset="-122"/>
              <a:ea typeface="方正魏碑_GBK" panose="02000000000000000000" charset="-122"/>
              <a:cs typeface="方正魏碑_GBK" panose="02000000000000000000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42060" y="2098040"/>
            <a:ext cx="9204325" cy="15271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fontAlgn="auto">
              <a:lnSpc>
                <a:spcPts val="2800"/>
              </a:lnSpc>
            </a:pPr>
            <a:r>
              <a:rPr lang="zh-CN" altLang="en-US">
                <a:latin typeface="方正隶书_GBK" panose="02000000000000000000" charset="-122"/>
                <a:ea typeface="方正隶书_GBK" panose="02000000000000000000" charset="-122"/>
                <a:cs typeface="方正隶书_GBK" panose="02000000000000000000" charset="-122"/>
              </a:rPr>
              <a:t>区政府办公室遵循科学严谨、实事求是、注重实效、依法依规的原则，按照明确目标、确定范围、细化类型、量化标准、目录管理等步骤确定了“三重一大”事项编制，经与相关部门进行研究，区政府法制办进行审核，并提交区政府第19次常务会议讨论通过，会后由区政府办公室根据会议意见又作了进一步修改完善。</a:t>
            </a:r>
            <a:endParaRPr lang="zh-CN" altLang="en-US">
              <a:latin typeface="方正隶书_GBK" panose="02000000000000000000" charset="-122"/>
              <a:ea typeface="方正隶书_GBK" panose="02000000000000000000" charset="-122"/>
              <a:cs typeface="方正隶书_GBK" panose="02000000000000000000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组合 65"/>
          <p:cNvGrpSpPr/>
          <p:nvPr/>
        </p:nvGrpSpPr>
        <p:grpSpPr>
          <a:xfrm>
            <a:off x="432738" y="5496859"/>
            <a:ext cx="11326524" cy="1774090"/>
            <a:chOff x="894667" y="4484142"/>
            <a:chExt cx="11326524" cy="1774090"/>
          </a:xfrm>
        </p:grpSpPr>
        <p:grpSp>
          <p:nvGrpSpPr>
            <p:cNvPr id="60" name="组合 59"/>
            <p:cNvGrpSpPr/>
            <p:nvPr/>
          </p:nvGrpSpPr>
          <p:grpSpPr>
            <a:xfrm>
              <a:off x="6557929" y="4484142"/>
              <a:ext cx="5663262" cy="1774090"/>
              <a:chOff x="1392676" y="2645194"/>
              <a:chExt cx="5663262" cy="1774090"/>
            </a:xfrm>
          </p:grpSpPr>
          <p:pic>
            <p:nvPicPr>
              <p:cNvPr id="58" name="图片 57"/>
              <p:cNvPicPr>
                <a:picLocks noChangeAspect="1"/>
              </p:cNvPicPr>
              <p:nvPr/>
            </p:nvPicPr>
            <p:blipFill>
              <a:blip r:embed="rId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134" y="2779719"/>
                <a:ext cx="2450804" cy="1298561"/>
              </a:xfrm>
              <a:prstGeom prst="rect">
                <a:avLst/>
              </a:prstGeom>
            </p:spPr>
          </p:pic>
          <p:pic>
            <p:nvPicPr>
              <p:cNvPr id="59" name="图片 5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92676" y="2645194"/>
                <a:ext cx="3743268" cy="1774090"/>
              </a:xfrm>
              <a:prstGeom prst="rect">
                <a:avLst/>
              </a:prstGeom>
            </p:spPr>
          </p:pic>
        </p:grpSp>
        <p:grpSp>
          <p:nvGrpSpPr>
            <p:cNvPr id="63" name="组合 62"/>
            <p:cNvGrpSpPr/>
            <p:nvPr/>
          </p:nvGrpSpPr>
          <p:grpSpPr>
            <a:xfrm flipH="1">
              <a:off x="894667" y="4484142"/>
              <a:ext cx="5663262" cy="1774090"/>
              <a:chOff x="1392676" y="2645194"/>
              <a:chExt cx="5663262" cy="1774090"/>
            </a:xfrm>
          </p:grpSpPr>
          <p:pic>
            <p:nvPicPr>
              <p:cNvPr id="64" name="图片 63"/>
              <p:cNvPicPr>
                <a:picLocks noChangeAspect="1"/>
              </p:cNvPicPr>
              <p:nvPr/>
            </p:nvPicPr>
            <p:blipFill>
              <a:blip r:embed="rId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134" y="2779719"/>
                <a:ext cx="2450804" cy="1298561"/>
              </a:xfrm>
              <a:prstGeom prst="rect">
                <a:avLst/>
              </a:prstGeom>
            </p:spPr>
          </p:pic>
          <p:pic>
            <p:nvPicPr>
              <p:cNvPr id="65" name="图片 6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92676" y="2645194"/>
                <a:ext cx="3743268" cy="1774090"/>
              </a:xfrm>
              <a:prstGeom prst="rect">
                <a:avLst/>
              </a:prstGeom>
            </p:spPr>
          </p:pic>
        </p:grpSp>
      </p:grpSp>
      <p:sp>
        <p:nvSpPr>
          <p:cNvPr id="2" name="文本框 1"/>
          <p:cNvSpPr txBox="1"/>
          <p:nvPr/>
        </p:nvSpPr>
        <p:spPr>
          <a:xfrm>
            <a:off x="1013460" y="826135"/>
            <a:ext cx="28771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ClrTx/>
              <a:buSzTx/>
              <a:buFontTx/>
            </a:pPr>
            <a:r>
              <a:rPr lang="zh-CN" altLang="en-US" sz="280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方正魏碑_GBK" panose="02000000000000000000" charset="-122"/>
                <a:ea typeface="方正魏碑_GBK" panose="02000000000000000000" charset="-122"/>
                <a:cs typeface="方正魏碑_GBK" panose="02000000000000000000" charset="-122"/>
              </a:rPr>
              <a:t>三、主要框架</a:t>
            </a:r>
            <a:endParaRPr lang="zh-CN" altLang="en-US" sz="280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方正魏碑_GBK" panose="02000000000000000000" charset="-122"/>
              <a:ea typeface="方正魏碑_GBK" panose="02000000000000000000" charset="-122"/>
              <a:cs typeface="方正魏碑_GBK" panose="02000000000000000000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42060" y="2098040"/>
            <a:ext cx="9204325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 fontAlgn="auto">
              <a:lnSpc>
                <a:spcPts val="2800"/>
              </a:lnSpc>
            </a:pPr>
            <a:r>
              <a:rPr lang="en-US" altLang="zh-CN">
                <a:latin typeface="华文隶书" panose="02010800040101010101" charset="-122"/>
                <a:ea typeface="华文隶书" panose="02010800040101010101" charset="-122"/>
                <a:cs typeface="华文隶书" panose="02010800040101010101" charset="-122"/>
              </a:rPr>
              <a:t>1. </a:t>
            </a:r>
            <a:r>
              <a:rPr lang="zh-CN" altLang="en-US">
                <a:latin typeface="华文隶书" panose="02010800040101010101" charset="-122"/>
                <a:ea typeface="华文隶书" panose="02010800040101010101" charset="-122"/>
                <a:cs typeface="华文隶书" panose="02010800040101010101" charset="-122"/>
              </a:rPr>
              <a:t>本《细则》共六章、八条，对区政府“三重一大”事项的确定，决策的做出、执行、监督和评估等活动都作出具体规定，包括决策范围，决策形式和程序，决策责任和规则，决策执行、反馈与调整、责任追究等。</a:t>
            </a:r>
            <a:endParaRPr lang="zh-CN" altLang="en-US">
              <a:latin typeface="华文隶书" panose="02010800040101010101" charset="-122"/>
              <a:ea typeface="华文隶书" panose="02010800040101010101" charset="-122"/>
              <a:cs typeface="华文隶书" panose="02010800040101010101" charset="-122"/>
            </a:endParaRPr>
          </a:p>
          <a:p>
            <a:pPr algn="just" fontAlgn="auto">
              <a:lnSpc>
                <a:spcPts val="2800"/>
              </a:lnSpc>
            </a:pPr>
            <a:r>
              <a:rPr lang="en-US" altLang="zh-CN">
                <a:latin typeface="华文隶书" panose="02010800040101010101" charset="-122"/>
                <a:ea typeface="华文隶书" panose="02010800040101010101" charset="-122"/>
                <a:cs typeface="华文隶书" panose="02010800040101010101" charset="-122"/>
              </a:rPr>
              <a:t>2. </a:t>
            </a:r>
            <a:r>
              <a:rPr lang="zh-CN" altLang="en-US">
                <a:latin typeface="华文隶书" panose="02010800040101010101" charset="-122"/>
                <a:ea typeface="华文隶书" panose="02010800040101010101" charset="-122"/>
                <a:cs typeface="华文隶书" panose="02010800040101010101" charset="-122"/>
                <a:sym typeface="+mn-ea"/>
              </a:rPr>
              <a:t>该文件自印发之日起实行，《关于印发&lt;殷都区“三重一大”事项民主决策实施细则&gt;的通知（殷政办〔2022〕47号）》同时废止。</a:t>
            </a:r>
            <a:endParaRPr lang="zh-CN" altLang="en-US">
              <a:latin typeface="华文隶书" panose="02010800040101010101" charset="-122"/>
              <a:ea typeface="华文隶书" panose="02010800040101010101" charset="-122"/>
              <a:cs typeface="华文隶书" panose="02010800040101010101" charset="-122"/>
            </a:endParaRPr>
          </a:p>
          <a:p>
            <a:pPr algn="just" fontAlgn="auto">
              <a:lnSpc>
                <a:spcPts val="2800"/>
              </a:lnSpc>
            </a:pPr>
            <a:endParaRPr lang="zh-CN" altLang="en-US">
              <a:latin typeface="华文隶书" panose="02010800040101010101" charset="-122"/>
              <a:ea typeface="华文隶书" panose="02010800040101010101" charset="-122"/>
              <a:cs typeface="华文隶书" panose="02010800040101010101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473</Words>
  <Application>WPS 演示</Application>
  <PresentationFormat>宽屏</PresentationFormat>
  <Paragraphs>18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4" baseType="lpstr">
      <vt:lpstr>Arial</vt:lpstr>
      <vt:lpstr>宋体</vt:lpstr>
      <vt:lpstr>Wingdings</vt:lpstr>
      <vt:lpstr>Nimbus Roman No9 L</vt:lpstr>
      <vt:lpstr>Times New Roman</vt:lpstr>
      <vt:lpstr>叶根友毛笔行书简体2012版</vt:lpstr>
      <vt:lpstr>禹卫书法行书简体</vt:lpstr>
      <vt:lpstr>微软雅黑</vt:lpstr>
      <vt:lpstr>Arial Rounded MT Bold</vt:lpstr>
      <vt:lpstr>FontAwesome</vt:lpstr>
      <vt:lpstr>黑体</vt:lpstr>
      <vt:lpstr>宋体</vt:lpstr>
      <vt:lpstr>Arial Unicode MS</vt:lpstr>
      <vt:lpstr>Calibri</vt:lpstr>
      <vt:lpstr>DejaVu Sans</vt:lpstr>
      <vt:lpstr>方正书宋_GBK</vt:lpstr>
      <vt:lpstr>华文仿宋</vt:lpstr>
      <vt:lpstr>Noto Serif CJK JP SemiBold</vt:lpstr>
      <vt:lpstr>仿宋</vt:lpstr>
      <vt:lpstr>Lato</vt:lpstr>
      <vt:lpstr>Gill Sans</vt:lpstr>
      <vt:lpstr>Helvetica Light</vt:lpstr>
      <vt:lpstr>Lucida Grande</vt:lpstr>
      <vt:lpstr>造字工房尚雅准宋 G0v1 常规体</vt:lpstr>
      <vt:lpstr>微软雅黑</vt:lpstr>
      <vt:lpstr>华文琥珀</vt:lpstr>
      <vt:lpstr>方正小标宋简体</vt:lpstr>
      <vt:lpstr>华文新魏</vt:lpstr>
      <vt:lpstr>华文楷体</vt:lpstr>
      <vt:lpstr>华文行楷</vt:lpstr>
      <vt:lpstr>华文隶书</vt:lpstr>
      <vt:lpstr>方正仿宋_GBK</vt:lpstr>
      <vt:lpstr>方正小标宋_GBK</vt:lpstr>
      <vt:lpstr>方正楷体_GBK</vt:lpstr>
      <vt:lpstr>方正魏碑_GBK</vt:lpstr>
      <vt:lpstr>方正黑体_GBK</vt:lpstr>
      <vt:lpstr>方正隶书_GBK</vt:lpstr>
      <vt:lpstr>仿宋_GB2312</vt:lpstr>
      <vt:lpstr>华文细黑</vt:lpstr>
      <vt:lpstr>幼圆</vt:lpstr>
      <vt:lpstr>楷体_GB2312</vt:lpstr>
      <vt:lpstr>汉仪中等线简</vt:lpstr>
      <vt:lpstr>汉仪行楷简</vt:lpstr>
      <vt:lpstr>Droid Arabic Naskh</vt:lpstr>
      <vt:lpstr>Droid Sans Arabic</vt:lpstr>
      <vt:lpstr>汉仪仿宋简</vt:lpstr>
      <vt:lpstr>汉仪中宋简</vt:lpstr>
      <vt:lpstr>DejaVu Math TeX Gyre</vt:lpstr>
      <vt:lpstr>华文宋体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sugon</cp:lastModifiedBy>
  <cp:revision>39</cp:revision>
  <dcterms:created xsi:type="dcterms:W3CDTF">2023-05-17T07:41:26Z</dcterms:created>
  <dcterms:modified xsi:type="dcterms:W3CDTF">2023-05-17T07:41:26Z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2052-11.8.2.1120</vt:lpwstr>
  </property>
  <property fmtid="{D5CDD505-2E9C-101B-9397-08002B2CF9AE}" pid="3" name="ICV">
    <vt:lpwstr>E5A1EB0DFC8DC4DB26856464CA07005F</vt:lpwstr>
  </property>
</Properties>
</file>